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0" r:id="rId1"/>
  </p:sldMasterIdLst>
  <p:notesMasterIdLst>
    <p:notesMasterId r:id="rId62"/>
  </p:notesMasterIdLst>
  <p:sldIdLst>
    <p:sldId id="256" r:id="rId2"/>
    <p:sldId id="258" r:id="rId3"/>
    <p:sldId id="298" r:id="rId4"/>
    <p:sldId id="300" r:id="rId5"/>
    <p:sldId id="302" r:id="rId6"/>
    <p:sldId id="301" r:id="rId7"/>
    <p:sldId id="303" r:id="rId8"/>
    <p:sldId id="304" r:id="rId9"/>
    <p:sldId id="305" r:id="rId10"/>
    <p:sldId id="306" r:id="rId11"/>
    <p:sldId id="307"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1" r:id="rId35"/>
    <p:sldId id="332" r:id="rId36"/>
    <p:sldId id="333" r:id="rId37"/>
    <p:sldId id="334" r:id="rId38"/>
    <p:sldId id="335" r:id="rId39"/>
    <p:sldId id="336" r:id="rId40"/>
    <p:sldId id="337" r:id="rId41"/>
    <p:sldId id="338" r:id="rId42"/>
    <p:sldId id="339" r:id="rId43"/>
    <p:sldId id="340" r:id="rId44"/>
    <p:sldId id="341" r:id="rId45"/>
    <p:sldId id="342" r:id="rId46"/>
    <p:sldId id="343" r:id="rId47"/>
    <p:sldId id="344" r:id="rId48"/>
    <p:sldId id="345" r:id="rId49"/>
    <p:sldId id="346" r:id="rId50"/>
    <p:sldId id="347" r:id="rId51"/>
    <p:sldId id="352" r:id="rId52"/>
    <p:sldId id="349" r:id="rId53"/>
    <p:sldId id="350" r:id="rId54"/>
    <p:sldId id="351" r:id="rId55"/>
    <p:sldId id="353" r:id="rId56"/>
    <p:sldId id="354" r:id="rId57"/>
    <p:sldId id="355" r:id="rId58"/>
    <p:sldId id="356" r:id="rId59"/>
    <p:sldId id="293" r:id="rId60"/>
    <p:sldId id="297" r:id="rId6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941" autoAdjust="0"/>
    <p:restoredTop sz="87276" autoAdjust="0"/>
  </p:normalViewPr>
  <p:slideViewPr>
    <p:cSldViewPr>
      <p:cViewPr>
        <p:scale>
          <a:sx n="70" d="100"/>
          <a:sy n="70" d="100"/>
        </p:scale>
        <p:origin x="-149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6A11B9-35F0-428B-818B-09B8FCB529A6}" type="datetimeFigureOut">
              <a:rPr lang="fr-FR" smtClean="0"/>
              <a:pPr/>
              <a:t>05/02/2024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C65BF2-4F9C-427D-AC22-DBE0BC3725D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 il ressort   que  le taux  le plus élevés  des  patientes qui ont fait l’objet de prélèvements d’urines pour une étude  cytobactériologique   (E.C.B.U) est de 59%  proviennent des patientes hospitalisées soit 299 patientes de l’ensemble  de échantillons  global, alors que  le reste des prélèvements qui est de  41%  soit 211 patientes proviennent  des patientes non hospitalisées </a:t>
            </a:r>
            <a:endParaRPr lang="fr-FR" dirty="0"/>
          </a:p>
        </p:txBody>
      </p:sp>
      <p:sp>
        <p:nvSpPr>
          <p:cNvPr id="4" name="Espace réservé du numéro de diapositive 3"/>
          <p:cNvSpPr>
            <a:spLocks noGrp="1"/>
          </p:cNvSpPr>
          <p:nvPr>
            <p:ph type="sldNum" sz="quarter" idx="10"/>
          </p:nvPr>
        </p:nvSpPr>
        <p:spPr/>
        <p:txBody>
          <a:bodyPr/>
          <a:lstStyle/>
          <a:p>
            <a:fld id="{2BC65BF2-4F9C-427D-AC22-DBE0BC3725DD}"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 il ressort   que  le taux  le plus élevés  des  patientes qui ont fait l’objet de prélèvements d’urines pour une étude  cytobactériologique   (E.C.B.U) est de 59%  proviennent des patientes hospitalisées soit 299 patientes de l’ensemble  de échantillons  global, alors que  le reste des prélèvements qui est de  41%  soit 211 patientes proviennent  des patientes non hospitalisées </a:t>
            </a:r>
            <a:endParaRPr lang="fr-FR" dirty="0"/>
          </a:p>
        </p:txBody>
      </p:sp>
      <p:sp>
        <p:nvSpPr>
          <p:cNvPr id="4" name="Espace réservé du numéro de diapositive 3"/>
          <p:cNvSpPr>
            <a:spLocks noGrp="1"/>
          </p:cNvSpPr>
          <p:nvPr>
            <p:ph type="sldNum" sz="quarter" idx="10"/>
          </p:nvPr>
        </p:nvSpPr>
        <p:spPr/>
        <p:txBody>
          <a:bodyPr/>
          <a:lstStyle/>
          <a:p>
            <a:fld id="{2BC65BF2-4F9C-427D-AC22-DBE0BC3725DD}" type="slidenum">
              <a:rPr lang="fr-FR" smtClean="0"/>
              <a:pPr/>
              <a:t>59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fr.wikipedia.org/wiki/Fichier:Cheshm_manuscript.jpg"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hyperlink" Target="http://fr.wikipedia.org/wiki/Rembrandt" TargetMode="External"/><Relationship Id="rId2" Type="http://schemas.openxmlformats.org/officeDocument/2006/relationships/hyperlink" Target="http://fr.wikipedia.org/wiki/Le&#195;&#167;on_d'anatomie_du_docteur_Tulp" TargetMode="Externa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hyperlink" Target="http://fr.wikipedia.org/wiki/Fichier:The_Anatomy_Lesson.jpg"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fr.wikipedia.org/wiki/Fichier:17th_century_Persian_anatomy.jpg"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1357290" y="3714752"/>
            <a:ext cx="6858048" cy="1285884"/>
          </a:xfrm>
          <a:prstGeom prst="round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9" name="Organigramme : Alternative 8"/>
          <p:cNvSpPr/>
          <p:nvPr/>
        </p:nvSpPr>
        <p:spPr>
          <a:xfrm>
            <a:off x="142844" y="3571876"/>
            <a:ext cx="8786874" cy="1000132"/>
          </a:xfrm>
          <a:prstGeom prst="flowChartAlternateProcess">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ffectLst>
                <a:outerShdw blurRad="60007" dist="310007" dir="7680000" sy="30000" kx="1300200" algn="ctr" rotWithShape="0">
                  <a:prstClr val="black">
                    <a:alpha val="32000"/>
                  </a:prstClr>
                </a:outerShdw>
              </a:effectLst>
              <a:latin typeface="Arial" pitchFamily="34" charset="0"/>
              <a:ea typeface="Times New Roman" pitchFamily="18" charset="0"/>
              <a:cs typeface="Arial" pitchFamily="34" charset="0"/>
            </a:endParaRPr>
          </a:p>
          <a:p>
            <a:pPr algn="ctr"/>
            <a:r>
              <a:rPr lang="fr-FR" sz="2800" b="1" dirty="0" smtClean="0">
                <a:solidFill>
                  <a:schemeClr val="tx1"/>
                </a:solidFill>
                <a:effectLst>
                  <a:outerShdw blurRad="60007" dist="310007" dir="7680000" sy="30000" kx="1300200" algn="ctr" rotWithShape="0">
                    <a:prstClr val="black">
                      <a:alpha val="32000"/>
                    </a:prstClr>
                  </a:outerShdw>
                </a:effectLst>
                <a:latin typeface="Arial" pitchFamily="34" charset="0"/>
                <a:ea typeface="Times New Roman" pitchFamily="18" charset="0"/>
                <a:cs typeface="Arial" pitchFamily="34" charset="0"/>
              </a:rPr>
              <a:t>La médecine à travers les âges et les continents     </a:t>
            </a:r>
            <a:endParaRPr lang="fr-FR" sz="2800" b="1" dirty="0" smtClean="0">
              <a:solidFill>
                <a:schemeClr val="tx1"/>
              </a:solidFill>
              <a:effectLst>
                <a:outerShdw blurRad="60007" dist="310007" dir="7680000" sy="30000" kx="1300200" algn="ctr" rotWithShape="0">
                  <a:prstClr val="black">
                    <a:alpha val="32000"/>
                  </a:prstClr>
                </a:outerShdw>
              </a:effectLst>
              <a:latin typeface="Arial" pitchFamily="34" charset="0"/>
              <a:cs typeface="Arial" pitchFamily="34" charset="0"/>
            </a:endParaRPr>
          </a:p>
          <a:p>
            <a:pPr lvl="0" algn="ctr"/>
            <a:endParaRPr lang="fr-FR" sz="2800" b="1" dirty="0">
              <a:solidFill>
                <a:schemeClr val="tx1"/>
              </a:solidFill>
              <a:effectLst>
                <a:outerShdw blurRad="60007" dist="310007" dir="7680000" sy="30000" kx="1300200" algn="ctr" rotWithShape="0">
                  <a:prstClr val="black">
                    <a:alpha val="32000"/>
                  </a:prstClr>
                </a:outerShdw>
              </a:effectLst>
              <a:latin typeface="Arial" pitchFamily="34" charset="0"/>
              <a:cs typeface="Arial" pitchFamily="34" charset="0"/>
            </a:endParaRPr>
          </a:p>
        </p:txBody>
      </p:sp>
      <p:sp>
        <p:nvSpPr>
          <p:cNvPr id="12" name="ZoneTexte 11"/>
          <p:cNvSpPr txBox="1"/>
          <p:nvPr/>
        </p:nvSpPr>
        <p:spPr>
          <a:xfrm>
            <a:off x="2857456" y="6242447"/>
            <a:ext cx="6286544" cy="369332"/>
          </a:xfrm>
          <a:prstGeom prst="rect">
            <a:avLst/>
          </a:prstGeom>
          <a:noFill/>
        </p:spPr>
        <p:txBody>
          <a:bodyPr wrap="square" rtlCol="0">
            <a:spAutoFit/>
          </a:bodyPr>
          <a:lstStyle/>
          <a:p>
            <a:endParaRPr lang="fr-FR" dirty="0" smtClean="0"/>
          </a:p>
        </p:txBody>
      </p:sp>
      <p:sp>
        <p:nvSpPr>
          <p:cNvPr id="13" name="ZoneTexte 12"/>
          <p:cNvSpPr txBox="1"/>
          <p:nvPr/>
        </p:nvSpPr>
        <p:spPr>
          <a:xfrm>
            <a:off x="0" y="5011341"/>
            <a:ext cx="8858280" cy="369332"/>
          </a:xfrm>
          <a:prstGeom prst="rect">
            <a:avLst/>
          </a:prstGeom>
          <a:noFill/>
        </p:spPr>
        <p:txBody>
          <a:bodyPr wrap="square" rtlCol="0">
            <a:spAutoFit/>
          </a:bodyPr>
          <a:lstStyle/>
          <a:p>
            <a:pPr marL="514350" indent="-514350"/>
            <a:endParaRPr lang="fr-FR" dirty="0"/>
          </a:p>
        </p:txBody>
      </p:sp>
      <p:pic>
        <p:nvPicPr>
          <p:cNvPr id="10" name="Picture 2" descr="C:\Users\TOSHIBA\Desktop\logo chuc (1).gif"/>
          <p:cNvPicPr>
            <a:picLocks noChangeAspect="1" noChangeArrowheads="1"/>
          </p:cNvPicPr>
          <p:nvPr/>
        </p:nvPicPr>
        <p:blipFill>
          <a:blip r:embed="rId2"/>
          <a:srcRect/>
          <a:stretch>
            <a:fillRect/>
          </a:stretch>
        </p:blipFill>
        <p:spPr bwMode="auto">
          <a:xfrm>
            <a:off x="0" y="0"/>
            <a:ext cx="1733550" cy="1142984"/>
          </a:xfrm>
          <a:prstGeom prst="rect">
            <a:avLst/>
          </a:prstGeom>
          <a:noFill/>
        </p:spPr>
      </p:pic>
      <p:sp>
        <p:nvSpPr>
          <p:cNvPr id="11" name="Titre 1"/>
          <p:cNvSpPr txBox="1">
            <a:spLocks/>
          </p:cNvSpPr>
          <p:nvPr/>
        </p:nvSpPr>
        <p:spPr>
          <a:xfrm>
            <a:off x="785786" y="785794"/>
            <a:ext cx="7572428" cy="969959"/>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1600" b="1" i="0" u="none" strike="noStrike" kern="1200" cap="none" spc="0" normalizeH="0" baseline="0" noProof="0" dirty="0" smtClean="0">
                <a:ln>
                  <a:noFill/>
                </a:ln>
                <a:solidFill>
                  <a:schemeClr val="tx1"/>
                </a:solidFill>
                <a:effectLst/>
                <a:uLnTx/>
                <a:uFillTx/>
                <a:latin typeface="+mj-lt"/>
                <a:ea typeface="Verdana" pitchFamily="34" charset="0"/>
                <a:cs typeface="Verdana" pitchFamily="34" charset="0"/>
              </a:rPr>
              <a:t/>
            </a:r>
            <a:br>
              <a:rPr kumimoji="0" lang="fr-FR" sz="1600" b="1" i="0" u="none" strike="noStrike" kern="1200" cap="none" spc="0" normalizeH="0" baseline="0" noProof="0" dirty="0" smtClean="0">
                <a:ln>
                  <a:noFill/>
                </a:ln>
                <a:solidFill>
                  <a:schemeClr val="tx1"/>
                </a:solidFill>
                <a:effectLst/>
                <a:uLnTx/>
                <a:uFillTx/>
                <a:latin typeface="+mj-lt"/>
                <a:ea typeface="Verdana" pitchFamily="34" charset="0"/>
                <a:cs typeface="Verdana" pitchFamily="34" charset="0"/>
              </a:rPr>
            </a:br>
            <a:r>
              <a:rPr kumimoji="0" lang="fr-FR" sz="1600" b="1" i="0" u="none" strike="noStrike" kern="1200" cap="none" spc="0" normalizeH="0" baseline="0" noProof="0" dirty="0" smtClean="0">
                <a:ln>
                  <a:noFill/>
                </a:ln>
                <a:solidFill>
                  <a:schemeClr val="tx1"/>
                </a:solidFill>
                <a:effectLst/>
                <a:uLnTx/>
                <a:uFillTx/>
                <a:latin typeface="+mj-lt"/>
                <a:ea typeface="Verdana" pitchFamily="34" charset="0"/>
                <a:cs typeface="Verdana" pitchFamily="34" charset="0"/>
              </a:rPr>
              <a:t/>
            </a:r>
            <a:br>
              <a:rPr kumimoji="0" lang="fr-FR" sz="1600" b="1" i="0" u="none" strike="noStrike" kern="1200" cap="none" spc="0" normalizeH="0" baseline="0" noProof="0" dirty="0" smtClean="0">
                <a:ln>
                  <a:noFill/>
                </a:ln>
                <a:solidFill>
                  <a:schemeClr val="tx1"/>
                </a:solidFill>
                <a:effectLst/>
                <a:uLnTx/>
                <a:uFillTx/>
                <a:latin typeface="+mj-lt"/>
                <a:ea typeface="Verdana" pitchFamily="34" charset="0"/>
                <a:cs typeface="Verdana" pitchFamily="34" charset="0"/>
              </a:rPr>
            </a:br>
            <a:r>
              <a:rPr lang="fr-FR" sz="2000" b="1" dirty="0" smtClean="0">
                <a:latin typeface="+mj-lt"/>
                <a:ea typeface="Verdana" pitchFamily="34" charset="0"/>
                <a:cs typeface="Verdana" pitchFamily="34" charset="0"/>
              </a:rPr>
              <a:t>Centre Hospitalo-universitaire –Dr. BENBADIS – de Constantine</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sz="2000" b="1" dirty="0" smtClean="0">
                <a:latin typeface="+mj-lt"/>
                <a:ea typeface="Verdana" pitchFamily="34" charset="0"/>
                <a:cs typeface="Verdana" pitchFamily="34" charset="0"/>
              </a:rPr>
              <a:t>Service de Médecine Légale </a:t>
            </a:r>
            <a:r>
              <a:rPr kumimoji="0" lang="fr-FR" sz="2000" b="0" i="0" u="none" strike="noStrike" kern="1200" cap="none" spc="0" normalizeH="0" baseline="0" noProof="0" dirty="0" smtClean="0">
                <a:ln>
                  <a:noFill/>
                </a:ln>
                <a:solidFill>
                  <a:schemeClr val="tx1"/>
                </a:solidFill>
                <a:effectLst/>
                <a:uLnTx/>
                <a:uFillTx/>
                <a:latin typeface="+mj-lt"/>
                <a:ea typeface="+mj-ea"/>
                <a:cs typeface="+mj-cs"/>
              </a:rPr>
              <a:t/>
            </a:r>
            <a:br>
              <a:rPr kumimoji="0" lang="fr-FR" sz="2000" b="0" i="0" u="none" strike="noStrike" kern="1200" cap="none" spc="0" normalizeH="0" baseline="0" noProof="0" dirty="0" smtClean="0">
                <a:ln>
                  <a:noFill/>
                </a:ln>
                <a:solidFill>
                  <a:schemeClr val="tx1"/>
                </a:solidFill>
                <a:effectLst/>
                <a:uLnTx/>
                <a:uFillTx/>
                <a:latin typeface="+mj-lt"/>
                <a:ea typeface="+mj-ea"/>
                <a:cs typeface="+mj-cs"/>
              </a:rPr>
            </a:br>
            <a:endParaRPr kumimoji="0" lang="fr-FR"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14" name="Rectangle 13"/>
          <p:cNvSpPr/>
          <p:nvPr/>
        </p:nvSpPr>
        <p:spPr>
          <a:xfrm>
            <a:off x="214282" y="4929198"/>
            <a:ext cx="6000776" cy="646331"/>
          </a:xfrm>
          <a:prstGeom prst="rect">
            <a:avLst/>
          </a:prstGeom>
        </p:spPr>
        <p:txBody>
          <a:bodyPr wrap="square">
            <a:spAutoFit/>
          </a:bodyPr>
          <a:lstStyle/>
          <a:p>
            <a:pPr marL="514350" indent="-514350"/>
            <a:r>
              <a:rPr lang="fr-FR" b="1" dirty="0" smtClean="0">
                <a:latin typeface="Verdana" pitchFamily="34" charset="0"/>
                <a:ea typeface="Verdana" pitchFamily="34" charset="0"/>
                <a:cs typeface="Verdana" pitchFamily="34" charset="0"/>
              </a:rPr>
              <a:t>Professeur </a:t>
            </a:r>
            <a:r>
              <a:rPr lang="fr-FR" b="1" dirty="0" err="1" smtClean="0">
                <a:latin typeface="Verdana" pitchFamily="34" charset="0"/>
                <a:ea typeface="Verdana" pitchFamily="34" charset="0"/>
                <a:cs typeface="Verdana" pitchFamily="34" charset="0"/>
              </a:rPr>
              <a:t>A.Belloum</a:t>
            </a:r>
            <a:endParaRPr lang="fr-FR" b="1" dirty="0" smtClean="0">
              <a:latin typeface="Verdana" pitchFamily="34" charset="0"/>
              <a:ea typeface="Verdana" pitchFamily="34" charset="0"/>
              <a:cs typeface="Verdana" pitchFamily="34" charset="0"/>
            </a:endParaRPr>
          </a:p>
          <a:p>
            <a:endParaRPr lang="fr-FR" dirty="0"/>
          </a:p>
        </p:txBody>
      </p:sp>
      <p:sp>
        <p:nvSpPr>
          <p:cNvPr id="15" name="ZoneTexte 14"/>
          <p:cNvSpPr txBox="1"/>
          <p:nvPr/>
        </p:nvSpPr>
        <p:spPr>
          <a:xfrm>
            <a:off x="3286116" y="5500702"/>
            <a:ext cx="5357850" cy="861774"/>
          </a:xfrm>
          <a:prstGeom prst="rect">
            <a:avLst/>
          </a:prstGeom>
          <a:noFill/>
        </p:spPr>
        <p:txBody>
          <a:bodyPr wrap="square" rtlCol="0">
            <a:spAutoFit/>
          </a:bodyPr>
          <a:lstStyle/>
          <a:p>
            <a:r>
              <a:rPr lang="fr-FR" sz="1600" b="1" dirty="0" smtClean="0">
                <a:latin typeface="Verdana" pitchFamily="34" charset="0"/>
                <a:ea typeface="Verdana" pitchFamily="34" charset="0"/>
                <a:cs typeface="Verdana" pitchFamily="34" charset="0"/>
              </a:rPr>
              <a:t>     Université </a:t>
            </a:r>
            <a:r>
              <a:rPr lang="fr-FR" sz="1600" b="1" dirty="0" err="1" smtClean="0">
                <a:latin typeface="Verdana" pitchFamily="34" charset="0"/>
                <a:ea typeface="Verdana" pitchFamily="34" charset="0"/>
                <a:cs typeface="Verdana" pitchFamily="34" charset="0"/>
              </a:rPr>
              <a:t>khider</a:t>
            </a:r>
            <a:r>
              <a:rPr lang="fr-FR" sz="1600" b="1" dirty="0" smtClean="0">
                <a:latin typeface="Verdana" pitchFamily="34" charset="0"/>
                <a:ea typeface="Verdana" pitchFamily="34" charset="0"/>
                <a:cs typeface="Verdana" pitchFamily="34" charset="0"/>
              </a:rPr>
              <a:t> </a:t>
            </a:r>
            <a:r>
              <a:rPr lang="fr-FR" sz="1600" b="1" dirty="0" smtClean="0">
                <a:latin typeface="Verdana" pitchFamily="34" charset="0"/>
                <a:ea typeface="Verdana" pitchFamily="34" charset="0"/>
                <a:cs typeface="Verdana" pitchFamily="34" charset="0"/>
              </a:rPr>
              <a:t>Mohamed – BISKRA</a:t>
            </a:r>
          </a:p>
          <a:p>
            <a:r>
              <a:rPr lang="fr-FR" sz="1600" b="1" dirty="0" smtClean="0">
                <a:latin typeface="Verdana" pitchFamily="34" charset="0"/>
                <a:ea typeface="Verdana" pitchFamily="34" charset="0"/>
                <a:cs typeface="Verdana" pitchFamily="34" charset="0"/>
              </a:rPr>
              <a:t>                         06  FEVRIER 2024</a:t>
            </a:r>
          </a:p>
          <a:p>
            <a:r>
              <a:rPr lang="fr-FR" dirty="0" smtClean="0"/>
              <a:t>                                                                               </a:t>
            </a:r>
            <a:endParaRPr lang="fr-FR" b="1" dirty="0" smtClean="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2844" y="1142984"/>
            <a:ext cx="9001156" cy="528641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70000"/>
              </a:lnSpc>
              <a:buFont typeface="Wingdings" pitchFamily="2" charset="2"/>
              <a:buChar char="q"/>
            </a:pPr>
            <a:r>
              <a:rPr lang="fr-FR" sz="2000" b="1" dirty="0" smtClean="0">
                <a:latin typeface="Times New Roman" pitchFamily="18" charset="0"/>
                <a:cs typeface="Times New Roman" pitchFamily="18" charset="0"/>
              </a:rPr>
              <a:t>Comme les médecins égyptiens de la même époque, les Babyloniens ont introduit les concepts de diagnostic, de pronostic, d’examen physique et de prescription. </a:t>
            </a:r>
          </a:p>
          <a:p>
            <a:pPr algn="just">
              <a:lnSpc>
                <a:spcPct val="170000"/>
              </a:lnSpc>
              <a:buFont typeface="Wingdings" pitchFamily="2" charset="2"/>
              <a:buChar char="q"/>
            </a:pPr>
            <a:r>
              <a:rPr lang="fr-FR" sz="2000" b="1" dirty="0" smtClean="0">
                <a:latin typeface="Times New Roman" pitchFamily="18" charset="0"/>
                <a:cs typeface="Times New Roman" pitchFamily="18" charset="0"/>
              </a:rPr>
              <a:t>En outre, le Manuel de diagnostic a introduit des méthodes de traitement et de diagnostic étiologique et le recours à l’empirisme, à la logique et à la rationalité dans le diagnostic, le pronostic et le traitement. </a:t>
            </a:r>
          </a:p>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endParaRPr lang="fr-FR" sz="2000" dirty="0" smtClean="0"/>
          </a:p>
          <a:p>
            <a:pPr algn="ct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ndir un rectangle avec un coin du même côté 1"/>
          <p:cNvSpPr/>
          <p:nvPr/>
        </p:nvSpPr>
        <p:spPr>
          <a:xfrm>
            <a:off x="1285852" y="214290"/>
            <a:ext cx="6357982" cy="71438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3200" b="1" dirty="0" smtClean="0">
                <a:solidFill>
                  <a:schemeClr val="bg1"/>
                </a:solidFill>
              </a:rPr>
              <a:t>3.La Grèce antique</a:t>
            </a:r>
            <a:endParaRPr lang="fr-FR" sz="3200" dirty="0">
              <a:solidFill>
                <a:schemeClr val="bg1"/>
              </a:solidFill>
            </a:endParaRPr>
          </a:p>
        </p:txBody>
      </p:sp>
      <p:sp>
        <p:nvSpPr>
          <p:cNvPr id="3" name="Rectangle à coins arrondis 2"/>
          <p:cNvSpPr/>
          <p:nvPr/>
        </p:nvSpPr>
        <p:spPr>
          <a:xfrm>
            <a:off x="142844" y="1142984"/>
            <a:ext cx="9001156" cy="542928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80000"/>
              </a:lnSpc>
              <a:buFont typeface="Wingdings" pitchFamily="2" charset="2"/>
              <a:buChar char="§"/>
            </a:pPr>
            <a:r>
              <a:rPr lang="fr-FR" sz="2200" dirty="0" smtClean="0">
                <a:latin typeface="Times New Roman" pitchFamily="18" charset="0"/>
                <a:cs typeface="Times New Roman" pitchFamily="18" charset="0"/>
              </a:rPr>
              <a:t>1000 ans (avant J.C.) héritière des connaissances par les babyloniens et les égyptiens </a:t>
            </a:r>
            <a:r>
              <a:rPr lang="fr-FR" sz="2200" dirty="0" err="1" smtClean="0">
                <a:latin typeface="Times New Roman" pitchFamily="18" charset="0"/>
                <a:cs typeface="Times New Roman" pitchFamily="18" charset="0"/>
              </a:rPr>
              <a:t>divinaient</a:t>
            </a:r>
            <a:r>
              <a:rPr lang="fr-FR" sz="2200" dirty="0" smtClean="0">
                <a:latin typeface="Times New Roman" pitchFamily="18" charset="0"/>
                <a:cs typeface="Times New Roman" pitchFamily="18" charset="0"/>
              </a:rPr>
              <a:t> tout.</a:t>
            </a:r>
          </a:p>
          <a:p>
            <a:pPr algn="just">
              <a:lnSpc>
                <a:spcPct val="180000"/>
              </a:lnSpc>
              <a:buFont typeface="Wingdings" pitchFamily="2" charset="2"/>
              <a:buChar char="§"/>
            </a:pPr>
            <a:r>
              <a:rPr lang="fr-FR" sz="2200" dirty="0" smtClean="0">
                <a:latin typeface="Times New Roman" pitchFamily="18" charset="0"/>
                <a:cs typeface="Times New Roman" pitchFamily="18" charset="0"/>
              </a:rPr>
              <a:t>mythologie plus complexe</a:t>
            </a:r>
          </a:p>
          <a:p>
            <a:pPr algn="just">
              <a:lnSpc>
                <a:spcPct val="180000"/>
              </a:lnSpc>
              <a:buFont typeface="Wingdings" pitchFamily="2" charset="2"/>
              <a:buChar char="§"/>
            </a:pPr>
            <a:r>
              <a:rPr lang="fr-FR" sz="2200" dirty="0" smtClean="0">
                <a:latin typeface="Times New Roman" pitchFamily="18" charset="0"/>
                <a:cs typeface="Times New Roman" pitchFamily="18" charset="0"/>
              </a:rPr>
              <a:t>Les Dieux se comportent comme des humains</a:t>
            </a:r>
          </a:p>
          <a:p>
            <a:pPr algn="just">
              <a:lnSpc>
                <a:spcPct val="180000"/>
              </a:lnSpc>
              <a:buFont typeface="Wingdings" pitchFamily="2" charset="2"/>
              <a:buChar char="§"/>
            </a:pPr>
            <a:r>
              <a:rPr lang="fr-FR" sz="2200" dirty="0" smtClean="0">
                <a:latin typeface="Times New Roman" pitchFamily="18" charset="0"/>
                <a:cs typeface="Times New Roman" pitchFamily="18" charset="0"/>
              </a:rPr>
              <a:t>La médecine n’est pas séparée de la religion</a:t>
            </a:r>
          </a:p>
          <a:p>
            <a:pPr algn="just">
              <a:lnSpc>
                <a:spcPct val="180000"/>
              </a:lnSpc>
              <a:buFont typeface="Wingdings" pitchFamily="2" charset="2"/>
              <a:buChar char="§"/>
            </a:pPr>
            <a:r>
              <a:rPr lang="fr-FR" sz="2200" dirty="0" smtClean="0">
                <a:latin typeface="Times New Roman" pitchFamily="18" charset="0"/>
                <a:cs typeface="Times New Roman" pitchFamily="18" charset="0"/>
              </a:rPr>
              <a:t>Les dieux exerçaient des fonctions médicales</a:t>
            </a:r>
          </a:p>
          <a:p>
            <a:pPr algn="just">
              <a:lnSpc>
                <a:spcPct val="180000"/>
              </a:lnSpc>
              <a:buFont typeface="Wingdings" pitchFamily="2" charset="2"/>
              <a:buChar char="§"/>
            </a:pPr>
            <a:r>
              <a:rPr lang="fr-FR" sz="2200" dirty="0" smtClean="0">
                <a:latin typeface="Times New Roman" pitchFamily="18" charset="0"/>
                <a:cs typeface="Times New Roman" pitchFamily="18" charset="0"/>
              </a:rPr>
              <a:t>Il existait dès ce moment des </a:t>
            </a:r>
            <a:r>
              <a:rPr lang="fr-FR" sz="2200" dirty="0" err="1" smtClean="0">
                <a:latin typeface="Times New Roman" pitchFamily="18" charset="0"/>
                <a:cs typeface="Times New Roman" pitchFamily="18" charset="0"/>
              </a:rPr>
              <a:t>préscriptions</a:t>
            </a:r>
            <a:r>
              <a:rPr lang="fr-FR" sz="2200" dirty="0" smtClean="0">
                <a:latin typeface="Times New Roman" pitchFamily="18" charset="0"/>
                <a:cs typeface="Times New Roman" pitchFamily="18" charset="0"/>
              </a:rPr>
              <a:t> médicales et des principes diététiques.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fade">
                                      <p:cBhvr>
                                        <p:cTn id="19" dur="2000"/>
                                        <p:tgtEl>
                                          <p:spTgt spid="3">
                                            <p:bg/>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20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20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2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2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2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0" y="142852"/>
            <a:ext cx="9144000" cy="114300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190000"/>
              </a:lnSpc>
            </a:pPr>
            <a:r>
              <a:rPr lang="fr-FR" sz="2200" b="1" dirty="0" smtClean="0">
                <a:solidFill>
                  <a:schemeClr val="tx1"/>
                </a:solidFill>
                <a:latin typeface="Times New Roman" pitchFamily="18" charset="0"/>
                <a:cs typeface="Times New Roman" pitchFamily="18" charset="0"/>
              </a:rPr>
              <a:t>La Mésopotamie  et la Grèce antique abritèrent de grand foyers culturels.</a:t>
            </a:r>
          </a:p>
        </p:txBody>
      </p:sp>
      <p:sp>
        <p:nvSpPr>
          <p:cNvPr id="3" name="Rectangle à coins arrondis 2"/>
          <p:cNvSpPr/>
          <p:nvPr/>
        </p:nvSpPr>
        <p:spPr>
          <a:xfrm>
            <a:off x="214282" y="1928802"/>
            <a:ext cx="3500462" cy="78581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2200" b="1" dirty="0" smtClean="0"/>
              <a:t>Deux types de médecins:</a:t>
            </a:r>
            <a:endParaRPr lang="fr-FR" sz="2200" dirty="0"/>
          </a:p>
        </p:txBody>
      </p:sp>
      <p:sp>
        <p:nvSpPr>
          <p:cNvPr id="4" name="Rectangle à coins arrondis 3"/>
          <p:cNvSpPr/>
          <p:nvPr/>
        </p:nvSpPr>
        <p:spPr>
          <a:xfrm>
            <a:off x="357158" y="3214686"/>
            <a:ext cx="2500330" cy="714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buFont typeface="Wingdings" pitchFamily="2" charset="2"/>
              <a:buChar char="ü"/>
            </a:pPr>
            <a:r>
              <a:rPr lang="fr-FR" sz="2400" b="1" dirty="0" smtClean="0">
                <a:solidFill>
                  <a:schemeClr val="tx1"/>
                </a:solidFill>
                <a:latin typeface="Times New Roman" pitchFamily="18" charset="0"/>
                <a:cs typeface="Times New Roman" pitchFamily="18" charset="0"/>
              </a:rPr>
              <a:t> magiciens</a:t>
            </a:r>
            <a:endParaRPr lang="fr-FR" sz="2400" dirty="0">
              <a:solidFill>
                <a:schemeClr val="tx1"/>
              </a:solidFill>
              <a:latin typeface="Times New Roman" pitchFamily="18" charset="0"/>
              <a:cs typeface="Times New Roman" pitchFamily="18" charset="0"/>
            </a:endParaRPr>
          </a:p>
        </p:txBody>
      </p:sp>
      <p:sp>
        <p:nvSpPr>
          <p:cNvPr id="5" name="Rectangle à coins arrondis 4"/>
          <p:cNvSpPr/>
          <p:nvPr/>
        </p:nvSpPr>
        <p:spPr>
          <a:xfrm>
            <a:off x="285720" y="4357694"/>
            <a:ext cx="7858180" cy="7858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buFont typeface="Wingdings" pitchFamily="2" charset="2"/>
              <a:buChar char="ü"/>
            </a:pPr>
            <a:r>
              <a:rPr lang="fr-FR" sz="2200" b="1" dirty="0" smtClean="0">
                <a:solidFill>
                  <a:schemeClr val="tx1"/>
                </a:solidFill>
                <a:latin typeface="Times New Roman" pitchFamily="18" charset="0"/>
                <a:cs typeface="Times New Roman" pitchFamily="18" charset="0"/>
              </a:rPr>
              <a:t>guérisseurs( médicaments à base végétal, animal et minéral</a:t>
            </a:r>
            <a:r>
              <a:rPr lang="fr-FR" sz="2200" dirty="0" smtClean="0">
                <a:solidFill>
                  <a:schemeClr val="tx1"/>
                </a:solidFill>
                <a:latin typeface="Times New Roman" pitchFamily="18" charset="0"/>
                <a:cs typeface="Times New Roman" pitchFamily="18" charset="0"/>
              </a:rPr>
              <a:t>)</a:t>
            </a:r>
            <a:endParaRPr lang="fr-FR" sz="2200" dirty="0">
              <a:solidFill>
                <a:schemeClr val="tx1"/>
              </a:solidFill>
              <a:latin typeface="Times New Roman" pitchFamily="18" charset="0"/>
              <a:cs typeface="Times New Roman" pitchFamily="18" charset="0"/>
            </a:endParaRPr>
          </a:p>
        </p:txBody>
      </p:sp>
      <p:sp>
        <p:nvSpPr>
          <p:cNvPr id="6" name="ZoneTexte 5"/>
          <p:cNvSpPr txBox="1"/>
          <p:nvPr/>
        </p:nvSpPr>
        <p:spPr>
          <a:xfrm>
            <a:off x="2500298" y="3500438"/>
            <a:ext cx="184731" cy="369332"/>
          </a:xfrm>
          <a:prstGeom prst="rect">
            <a:avLst/>
          </a:prstGeom>
          <a:noFill/>
        </p:spPr>
        <p:txBody>
          <a:bodyPr wrap="none" rtlCol="0">
            <a:spAutoFit/>
          </a:bodyPr>
          <a:lstStyle/>
          <a:p>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bg/>
                                          </p:spTgt>
                                        </p:tgtEl>
                                        <p:attrNameLst>
                                          <p:attrName>style.visibility</p:attrName>
                                        </p:attrNameLst>
                                      </p:cBhvr>
                                      <p:to>
                                        <p:strVal val="visible"/>
                                      </p:to>
                                    </p:set>
                                    <p:animEffect transition="in" filter="fade">
                                      <p:cBhvr>
                                        <p:cTn id="29" dur="2000"/>
                                        <p:tgtEl>
                                          <p:spTgt spid="4">
                                            <p:bg/>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20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bg/>
                                          </p:spTgt>
                                        </p:tgtEl>
                                        <p:attrNameLst>
                                          <p:attrName>style.visibility</p:attrName>
                                        </p:attrNameLst>
                                      </p:cBhvr>
                                      <p:to>
                                        <p:strVal val="visible"/>
                                      </p:to>
                                    </p:set>
                                    <p:animEffect transition="in" filter="fade">
                                      <p:cBhvr>
                                        <p:cTn id="37" dur="2000"/>
                                        <p:tgtEl>
                                          <p:spTgt spid="5">
                                            <p:bg/>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
                                            <p:txEl>
                                              <p:pRg st="0" end="0"/>
                                            </p:txEl>
                                          </p:spTgt>
                                        </p:tgtEl>
                                        <p:attrNameLst>
                                          <p:attrName>style.visibility</p:attrName>
                                        </p:attrNameLst>
                                      </p:cBhvr>
                                      <p:to>
                                        <p:strVal val="visible"/>
                                      </p:to>
                                    </p:set>
                                    <p:animEffect transition="in" filter="fade">
                                      <p:cBhvr>
                                        <p:cTn id="40"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build="p" animBg="1"/>
      <p:bldP spid="4" grpId="0" build="allAtOnce" animBg="1"/>
      <p:bldP spid="5"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ndir un rectangle avec un coin du même côté 1"/>
          <p:cNvSpPr/>
          <p:nvPr/>
        </p:nvSpPr>
        <p:spPr>
          <a:xfrm>
            <a:off x="2857488" y="0"/>
            <a:ext cx="3571900" cy="71438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3200" b="1" dirty="0" smtClean="0">
                <a:solidFill>
                  <a:schemeClr val="bg1"/>
                </a:solidFill>
              </a:rPr>
              <a:t>Chine</a:t>
            </a:r>
            <a:endParaRPr lang="fr-FR" sz="3200" dirty="0">
              <a:solidFill>
                <a:schemeClr val="bg1"/>
              </a:solidFill>
            </a:endParaRPr>
          </a:p>
        </p:txBody>
      </p:sp>
      <p:sp>
        <p:nvSpPr>
          <p:cNvPr id="3" name="Rectangle à coins arrondis 2"/>
          <p:cNvSpPr/>
          <p:nvPr/>
        </p:nvSpPr>
        <p:spPr>
          <a:xfrm>
            <a:off x="0" y="928670"/>
            <a:ext cx="9144000" cy="592933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r>
              <a:rPr lang="fr-FR" sz="2000" b="1" dirty="0" smtClean="0">
                <a:latin typeface="Times New Roman" pitchFamily="18" charset="0"/>
                <a:cs typeface="Times New Roman" pitchFamily="18" charset="0"/>
              </a:rPr>
              <a:t>Pendant l'âge d'or de son règne entre 2696 et 2598 avant J.-C., à la suite d'un dialogue avec son ministre </a:t>
            </a:r>
            <a:r>
              <a:rPr lang="fr-FR" sz="2000" b="1" dirty="0" err="1" smtClean="0">
                <a:latin typeface="Times New Roman" pitchFamily="18" charset="0"/>
                <a:cs typeface="Times New Roman" pitchFamily="18" charset="0"/>
              </a:rPr>
              <a:t>Ch'i</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Pai</a:t>
            </a:r>
            <a:r>
              <a:rPr lang="fr-FR" sz="2000" b="1" dirty="0" smtClean="0">
                <a:latin typeface="Times New Roman" pitchFamily="18" charset="0"/>
                <a:cs typeface="Times New Roman" pitchFamily="18" charset="0"/>
              </a:rPr>
              <a:t>, l’empereur Jaune aurait, selon la tradition chinoise, composé son </a:t>
            </a:r>
            <a:r>
              <a:rPr lang="fr-FR" sz="2000" b="1" dirty="0" err="1" smtClean="0">
                <a:latin typeface="Times New Roman" pitchFamily="18" charset="0"/>
                <a:cs typeface="Times New Roman" pitchFamily="18" charset="0"/>
              </a:rPr>
              <a:t>Neijing</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Suwen</a:t>
            </a:r>
            <a:r>
              <a:rPr lang="fr-FR" sz="2000" b="1" dirty="0" smtClean="0">
                <a:latin typeface="Times New Roman" pitchFamily="18" charset="0"/>
                <a:cs typeface="Times New Roman" pitchFamily="18" charset="0"/>
              </a:rPr>
              <a:t> ou Canon interne de l'Empereur Jaune : questions et réponses.</a:t>
            </a:r>
          </a:p>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r>
              <a:rPr lang="fr-FR" sz="2000" b="1" dirty="0" smtClean="0">
                <a:latin typeface="Times New Roman" pitchFamily="18" charset="0"/>
                <a:cs typeface="Times New Roman" pitchFamily="18" charset="0"/>
              </a:rPr>
              <a:t>Au cours de la dynastie Han, Zhang </a:t>
            </a:r>
            <a:r>
              <a:rPr lang="fr-FR" sz="2000" b="1" dirty="0" err="1" smtClean="0">
                <a:latin typeface="Times New Roman" pitchFamily="18" charset="0"/>
                <a:cs typeface="Times New Roman" pitchFamily="18" charset="0"/>
              </a:rPr>
              <a:t>Zhongjing</a:t>
            </a:r>
            <a:r>
              <a:rPr lang="fr-FR" sz="2000" b="1" dirty="0" smtClean="0">
                <a:latin typeface="Times New Roman" pitchFamily="18" charset="0"/>
                <a:cs typeface="Times New Roman" pitchFamily="18" charset="0"/>
              </a:rPr>
              <a:t> : à la fin du deuxième siècle de notre ère, a écrit un Traité de la fièvre typhoïde, qui contient la première référence connue au </a:t>
            </a:r>
            <a:r>
              <a:rPr lang="fr-FR" sz="2000" b="1" dirty="0" err="1" smtClean="0">
                <a:latin typeface="Times New Roman" pitchFamily="18" charset="0"/>
                <a:cs typeface="Times New Roman" pitchFamily="18" charset="0"/>
              </a:rPr>
              <a:t>Neijing</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Suwen</a:t>
            </a:r>
            <a:r>
              <a:rPr lang="fr-FR" sz="2000" b="1" dirty="0" smtClean="0">
                <a:latin typeface="Times New Roman" pitchFamily="18" charset="0"/>
                <a:cs typeface="Times New Roman" pitchFamily="18" charset="0"/>
              </a:rPr>
              <a:t>. </a:t>
            </a:r>
          </a:p>
          <a:p>
            <a:pPr algn="just">
              <a:lnSpc>
                <a:spcPct val="150000"/>
              </a:lnSpc>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r>
              <a:rPr lang="fr-FR" sz="2000" b="1" dirty="0" smtClean="0">
                <a:latin typeface="Times New Roman" pitchFamily="18" charset="0"/>
                <a:cs typeface="Times New Roman" pitchFamily="18" charset="0"/>
              </a:rPr>
              <a:t>Sous la dynastie Jin, le praticien et défenseur de l’acupuncture et des moxa, </a:t>
            </a:r>
          </a:p>
          <a:p>
            <a:pPr algn="just">
              <a:lnSpc>
                <a:spcPct val="150000"/>
              </a:lnSpc>
              <a:buFont typeface="Wingdings" pitchFamily="2" charset="2"/>
              <a:buChar char="q"/>
            </a:pPr>
            <a:r>
              <a:rPr lang="fr-FR" sz="2000" b="1" dirty="0" smtClean="0">
                <a:latin typeface="Times New Roman" pitchFamily="18" charset="0"/>
                <a:cs typeface="Times New Roman" pitchFamily="18" charset="0"/>
              </a:rPr>
              <a:t>Sous la dynastie Tang: description existante des racines fondatrices de la médecine traditionnelle chinoise.</a:t>
            </a:r>
            <a:endParaRPr lang="fr-FR" sz="2000" b="1" dirty="0" smtClean="0">
              <a:solidFill>
                <a:schemeClr val="accent2"/>
              </a:solidFill>
              <a:latin typeface="Times New Roman" pitchFamily="18" charset="0"/>
              <a:cs typeface="Times New Roman" pitchFamily="18" charset="0"/>
            </a:endParaRPr>
          </a:p>
          <a:p>
            <a:pPr algn="just">
              <a:lnSpc>
                <a:spcPct val="200000"/>
              </a:lnSpc>
            </a:pPr>
            <a:endParaRPr lang="fr-FR" sz="2000" b="1" dirty="0" smtClean="0">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ndir un rectangle avec un coin du même côté 1"/>
          <p:cNvSpPr/>
          <p:nvPr/>
        </p:nvSpPr>
        <p:spPr>
          <a:xfrm>
            <a:off x="2786050" y="285728"/>
            <a:ext cx="3571900" cy="71438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3200" b="1" dirty="0" smtClean="0">
                <a:solidFill>
                  <a:schemeClr val="bg1"/>
                </a:solidFill>
                <a:latin typeface="Times New Roman" pitchFamily="18" charset="0"/>
                <a:cs typeface="Times New Roman" pitchFamily="18" charset="0"/>
              </a:rPr>
              <a:t>l’Inde</a:t>
            </a:r>
            <a:r>
              <a:rPr lang="fr-FR" sz="3200" b="1" dirty="0" smtClean="0">
                <a:solidFill>
                  <a:schemeClr val="tx1"/>
                </a:solidFill>
                <a:latin typeface="Times New Roman" pitchFamily="18" charset="0"/>
                <a:cs typeface="Times New Roman" pitchFamily="18" charset="0"/>
              </a:rPr>
              <a:t> </a:t>
            </a:r>
            <a:r>
              <a:rPr lang="fr-FR" sz="3200" b="1" dirty="0" smtClean="0">
                <a:solidFill>
                  <a:schemeClr val="bg1"/>
                </a:solidFill>
                <a:latin typeface="Times New Roman" pitchFamily="18" charset="0"/>
                <a:cs typeface="Times New Roman" pitchFamily="18" charset="0"/>
              </a:rPr>
              <a:t>antique</a:t>
            </a:r>
            <a:r>
              <a:rPr lang="fr-FR" sz="3200" dirty="0" smtClean="0">
                <a:solidFill>
                  <a:schemeClr val="tx1"/>
                </a:solidFill>
              </a:rPr>
              <a:t> </a:t>
            </a:r>
            <a:endParaRPr lang="fr-FR" sz="3200" dirty="0">
              <a:solidFill>
                <a:schemeClr val="tx1"/>
              </a:solidFill>
            </a:endParaRPr>
          </a:p>
        </p:txBody>
      </p:sp>
      <p:sp>
        <p:nvSpPr>
          <p:cNvPr id="3" name="Rectangle à coins arrondis 2"/>
          <p:cNvSpPr/>
          <p:nvPr/>
        </p:nvSpPr>
        <p:spPr>
          <a:xfrm>
            <a:off x="0" y="1214422"/>
            <a:ext cx="9144000" cy="464347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buFont typeface="Wingdings" pitchFamily="2" charset="2"/>
              <a:buChar char="§"/>
            </a:pPr>
            <a:r>
              <a:rPr lang="fr-FR" sz="2000" b="1" dirty="0" smtClean="0">
                <a:latin typeface="Times New Roman" pitchFamily="18" charset="0"/>
                <a:cs typeface="Times New Roman" pitchFamily="18" charset="0"/>
              </a:rPr>
              <a:t>L’Ayurveda (la science de la vie), est un système de médecine savante originaire d’Asie du Sud qui remonte à plus de 2000 ans.</a:t>
            </a:r>
          </a:p>
          <a:p>
            <a:pPr algn="just">
              <a:lnSpc>
                <a:spcPct val="200000"/>
              </a:lnSpc>
              <a:buFont typeface="Wingdings" pitchFamily="2" charset="2"/>
              <a:buChar char="§"/>
            </a:pPr>
            <a:r>
              <a:rPr lang="fr-FR" sz="2000" b="1" dirty="0" smtClean="0">
                <a:latin typeface="Times New Roman" pitchFamily="18" charset="0"/>
                <a:cs typeface="Times New Roman" pitchFamily="18" charset="0"/>
              </a:rPr>
              <a:t>Textes  célèbres relèvent de l'école de </a:t>
            </a:r>
            <a:r>
              <a:rPr lang="fr-FR" sz="2000" b="1" dirty="0" err="1" smtClean="0">
                <a:latin typeface="Times New Roman" pitchFamily="18" charset="0"/>
                <a:cs typeface="Times New Roman" pitchFamily="18" charset="0"/>
              </a:rPr>
              <a:t>Charaka</a:t>
            </a:r>
            <a:r>
              <a:rPr lang="fr-FR" sz="2000" b="1" dirty="0" smtClean="0">
                <a:latin typeface="Times New Roman" pitchFamily="18" charset="0"/>
                <a:cs typeface="Times New Roman" pitchFamily="18" charset="0"/>
              </a:rPr>
              <a:t> et </a:t>
            </a:r>
            <a:r>
              <a:rPr lang="fr-FR" sz="2000" b="1" dirty="0" err="1" smtClean="0">
                <a:latin typeface="Times New Roman" pitchFamily="18" charset="0"/>
                <a:cs typeface="Times New Roman" pitchFamily="18" charset="0"/>
              </a:rPr>
              <a:t>Sushruta</a:t>
            </a:r>
            <a:r>
              <a:rPr lang="fr-FR" sz="2000" b="1" dirty="0" smtClean="0">
                <a:latin typeface="Times New Roman" pitchFamily="18" charset="0"/>
                <a:cs typeface="Times New Roman" pitchFamily="18" charset="0"/>
              </a:rPr>
              <a:t>. </a:t>
            </a:r>
          </a:p>
          <a:p>
            <a:pPr algn="just">
              <a:lnSpc>
                <a:spcPct val="200000"/>
              </a:lnSpc>
              <a:buFont typeface="Wingdings" pitchFamily="2" charset="2"/>
              <a:buChar char="§"/>
            </a:pPr>
            <a:r>
              <a:rPr lang="fr-FR" sz="2000" b="1" dirty="0" smtClean="0">
                <a:latin typeface="Times New Roman" pitchFamily="18" charset="0"/>
                <a:cs typeface="Times New Roman" pitchFamily="18" charset="0"/>
              </a:rPr>
              <a:t>Il semble que les premiers fondements de l’</a:t>
            </a:r>
            <a:r>
              <a:rPr lang="fr-FR" sz="2000" b="1" dirty="0" err="1" smtClean="0">
                <a:latin typeface="Times New Roman" pitchFamily="18" charset="0"/>
                <a:cs typeface="Times New Roman" pitchFamily="18" charset="0"/>
              </a:rPr>
              <a:t>āyurveda</a:t>
            </a:r>
            <a:r>
              <a:rPr lang="fr-FR" sz="2000" b="1" dirty="0" smtClean="0">
                <a:latin typeface="Times New Roman" pitchFamily="18" charset="0"/>
                <a:cs typeface="Times New Roman" pitchFamily="18" charset="0"/>
              </a:rPr>
              <a:t> ont été bâtis sur une synthèse entre différentes pratiques anciennes de phytothérapie datant du début du 2</a:t>
            </a:r>
            <a:r>
              <a:rPr lang="fr-FR" sz="2000" b="1" baseline="30000" dirty="0" smtClean="0">
                <a:latin typeface="Times New Roman" pitchFamily="18" charset="0"/>
                <a:cs typeface="Times New Roman" pitchFamily="18" charset="0"/>
              </a:rPr>
              <a:t>ème</a:t>
            </a:r>
            <a:r>
              <a:rPr lang="fr-FR" sz="2000" b="1" dirty="0" smtClean="0">
                <a:latin typeface="Times New Roman" pitchFamily="18" charset="0"/>
                <a:cs typeface="Times New Roman" pitchFamily="18" charset="0"/>
              </a:rPr>
              <a:t>  millénaire avant J.-C. </a:t>
            </a: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ndir un rectangle avec un coin du même côté 1"/>
          <p:cNvSpPr/>
          <p:nvPr/>
        </p:nvSpPr>
        <p:spPr>
          <a:xfrm>
            <a:off x="2714612" y="142852"/>
            <a:ext cx="3571900" cy="71438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3200" b="1" dirty="0" smtClean="0">
                <a:solidFill>
                  <a:schemeClr val="bg1"/>
                </a:solidFill>
                <a:latin typeface="Times New Roman" pitchFamily="18" charset="0"/>
                <a:cs typeface="Times New Roman" pitchFamily="18" charset="0"/>
              </a:rPr>
              <a:t>Amérique</a:t>
            </a:r>
            <a:endParaRPr lang="fr-FR" sz="3200" b="1" dirty="0">
              <a:solidFill>
                <a:schemeClr val="bg1"/>
              </a:solidFill>
              <a:latin typeface="Times New Roman" pitchFamily="18" charset="0"/>
              <a:cs typeface="Times New Roman" pitchFamily="18" charset="0"/>
            </a:endParaRPr>
          </a:p>
        </p:txBody>
      </p:sp>
      <p:sp>
        <p:nvSpPr>
          <p:cNvPr id="3" name="Rectangle à coins arrondis 2"/>
          <p:cNvSpPr/>
          <p:nvPr/>
        </p:nvSpPr>
        <p:spPr>
          <a:xfrm>
            <a:off x="0" y="1285860"/>
            <a:ext cx="9144000" cy="507209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buFont typeface="Wingdings" pitchFamily="2" charset="2"/>
              <a:buChar char="§"/>
            </a:pPr>
            <a:r>
              <a:rPr lang="fr-FR" sz="2200" b="1" dirty="0" smtClean="0">
                <a:solidFill>
                  <a:srgbClr val="000099"/>
                </a:solidFill>
                <a:latin typeface="Times New Roman" pitchFamily="18" charset="0"/>
                <a:cs typeface="Times New Roman" pitchFamily="18" charset="0"/>
              </a:rPr>
              <a:t>La civilisation et la médecine existaient bien </a:t>
            </a:r>
            <a:r>
              <a:rPr lang="fr-FR" sz="2200" b="1" dirty="0" smtClean="0">
                <a:latin typeface="Times New Roman" pitchFamily="18" charset="0"/>
                <a:cs typeface="Times New Roman" pitchFamily="18" charset="0"/>
              </a:rPr>
              <a:t>avant sa découverte par Christophe Colomb.</a:t>
            </a:r>
          </a:p>
          <a:p>
            <a:pPr algn="just">
              <a:lnSpc>
                <a:spcPct val="200000"/>
              </a:lnSpc>
              <a:buFont typeface="Wingdings" pitchFamily="2" charset="2"/>
              <a:buChar char="§"/>
            </a:pPr>
            <a:r>
              <a:rPr lang="fr-FR" sz="2200" b="1" dirty="0" smtClean="0">
                <a:latin typeface="Times New Roman" pitchFamily="18" charset="0"/>
                <a:cs typeface="Times New Roman" pitchFamily="18" charset="0"/>
              </a:rPr>
              <a:t>Ils connaissaient un grand nombre de plantes médicinales.</a:t>
            </a:r>
          </a:p>
          <a:p>
            <a:pPr algn="just">
              <a:lnSpc>
                <a:spcPct val="200000"/>
              </a:lnSpc>
              <a:buFont typeface="Wingdings" pitchFamily="2" charset="2"/>
              <a:buChar char="§"/>
            </a:pPr>
            <a:r>
              <a:rPr lang="fr-FR" sz="2200" b="1" dirty="0" smtClean="0">
                <a:latin typeface="Times New Roman" pitchFamily="18" charset="0"/>
                <a:cs typeface="Times New Roman" pitchFamily="18" charset="0"/>
              </a:rPr>
              <a:t>Des plantes ramenées du Pérou devaient jouer un grand rôle dans la pharmacopée Européenne  (</a:t>
            </a:r>
            <a:r>
              <a:rPr lang="fr-FR" sz="2200" b="1" dirty="0" err="1" smtClean="0">
                <a:latin typeface="Times New Roman" pitchFamily="18" charset="0"/>
                <a:cs typeface="Times New Roman" pitchFamily="18" charset="0"/>
              </a:rPr>
              <a:t>quiquina</a:t>
            </a:r>
            <a:r>
              <a:rPr lang="fr-FR" sz="2200" b="1" dirty="0" smtClean="0">
                <a:latin typeface="Times New Roman" pitchFamily="18" charset="0"/>
                <a:cs typeface="Times New Roman" pitchFamily="18" charset="0"/>
              </a:rPr>
              <a:t>, la coca dont l’alcaloïde allant devenir au </a:t>
            </a:r>
            <a:r>
              <a:rPr lang="fr-FR" sz="2200" b="1" dirty="0" err="1" smtClean="0">
                <a:latin typeface="Times New Roman" pitchFamily="18" charset="0"/>
                <a:cs typeface="Times New Roman" pitchFamily="18" charset="0"/>
              </a:rPr>
              <a:t>XIX</a:t>
            </a:r>
            <a:r>
              <a:rPr lang="fr-FR" sz="2200" b="1" baseline="30000" dirty="0" err="1" smtClean="0">
                <a:latin typeface="Times New Roman" pitchFamily="18" charset="0"/>
                <a:cs typeface="Times New Roman" pitchFamily="18" charset="0"/>
              </a:rPr>
              <a:t>ème</a:t>
            </a:r>
            <a:r>
              <a:rPr lang="fr-FR" sz="2200" b="1" dirty="0" err="1" smtClean="0">
                <a:latin typeface="Times New Roman" pitchFamily="18" charset="0"/>
                <a:cs typeface="Times New Roman" pitchFamily="18" charset="0"/>
              </a:rPr>
              <a:t>s</a:t>
            </a:r>
            <a:r>
              <a:rPr lang="fr-FR" sz="2200" b="1" dirty="0" smtClean="0">
                <a:latin typeface="Times New Roman" pitchFamily="18" charset="0"/>
                <a:cs typeface="Times New Roman" pitchFamily="18" charset="0"/>
              </a:rPr>
              <a:t> un stupéfiant et un analgésique de base.  </a:t>
            </a:r>
          </a:p>
          <a:p>
            <a:pPr algn="ct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fade">
                                      <p:cBhvr>
                                        <p:cTn id="17" dur="2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20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20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ndir un rectangle avec un coin du même côté 1"/>
          <p:cNvSpPr/>
          <p:nvPr/>
        </p:nvSpPr>
        <p:spPr>
          <a:xfrm>
            <a:off x="2571736" y="142852"/>
            <a:ext cx="3929090" cy="71438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3200" b="1" dirty="0" smtClean="0">
                <a:solidFill>
                  <a:schemeClr val="bg1"/>
                </a:solidFill>
              </a:rPr>
              <a:t>L’âge Gréco-romain </a:t>
            </a:r>
            <a:endParaRPr lang="fr-FR" sz="3200" b="1" dirty="0">
              <a:solidFill>
                <a:schemeClr val="bg1"/>
              </a:solidFill>
              <a:latin typeface="Times New Roman" pitchFamily="18" charset="0"/>
              <a:cs typeface="Times New Roman" pitchFamily="18" charset="0"/>
            </a:endParaRPr>
          </a:p>
        </p:txBody>
      </p:sp>
      <p:sp>
        <p:nvSpPr>
          <p:cNvPr id="3" name="Rectangle à coins arrondis 2"/>
          <p:cNvSpPr/>
          <p:nvPr/>
        </p:nvSpPr>
        <p:spPr>
          <a:xfrm>
            <a:off x="214282" y="1142984"/>
            <a:ext cx="8715436" cy="55721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marL="457200" indent="-457200" algn="just">
              <a:lnSpc>
                <a:spcPct val="200000"/>
              </a:lnSpc>
            </a:pPr>
            <a:r>
              <a:rPr lang="fr-FR" sz="2200" b="1" dirty="0" smtClean="0">
                <a:latin typeface="Times New Roman" pitchFamily="18" charset="0"/>
                <a:cs typeface="Times New Roman" pitchFamily="18" charset="0"/>
              </a:rPr>
              <a:t>1- En la dissociant de la magie, les savants de l'Antiquité grecque </a:t>
            </a:r>
          </a:p>
          <a:p>
            <a:pPr marL="457200" indent="-457200" algn="just">
              <a:lnSpc>
                <a:spcPct val="200000"/>
              </a:lnSpc>
            </a:pPr>
            <a:r>
              <a:rPr lang="fr-FR" sz="2200" b="1" dirty="0" smtClean="0">
                <a:latin typeface="Times New Roman" pitchFamily="18" charset="0"/>
                <a:cs typeface="Times New Roman" pitchFamily="18" charset="0"/>
              </a:rPr>
              <a:t>sont les fondateurs de la médecine occidentale. </a:t>
            </a:r>
          </a:p>
          <a:p>
            <a:pPr marL="457200" indent="-457200" algn="just">
              <a:lnSpc>
                <a:spcPct val="200000"/>
              </a:lnSpc>
            </a:pPr>
            <a:r>
              <a:rPr lang="fr-FR" sz="2200" b="1" dirty="0" smtClean="0">
                <a:latin typeface="Times New Roman" pitchFamily="18" charset="0"/>
                <a:cs typeface="Times New Roman" pitchFamily="18" charset="0"/>
              </a:rPr>
              <a:t>2- Les précurseurs sont Pythagore, Thalès de Milet, Empédocle </a:t>
            </a:r>
          </a:p>
          <a:p>
            <a:pPr marL="457200" indent="-457200" algn="just">
              <a:lnSpc>
                <a:spcPct val="200000"/>
              </a:lnSpc>
            </a:pPr>
            <a:r>
              <a:rPr lang="fr-FR" sz="2200" b="1" dirty="0" smtClean="0">
                <a:latin typeface="Times New Roman" pitchFamily="18" charset="0"/>
                <a:cs typeface="Times New Roman" pitchFamily="18" charset="0"/>
              </a:rPr>
              <a:t>d'Agrigente ou encore Démocrite qui bien que plus connus  </a:t>
            </a:r>
          </a:p>
          <a:p>
            <a:pPr marL="457200" indent="-457200" algn="just">
              <a:lnSpc>
                <a:spcPct val="200000"/>
              </a:lnSpc>
            </a:pPr>
            <a:r>
              <a:rPr lang="fr-FR" sz="2200" b="1" dirty="0" smtClean="0">
                <a:latin typeface="Times New Roman" pitchFamily="18" charset="0"/>
                <a:cs typeface="Times New Roman" pitchFamily="18" charset="0"/>
              </a:rPr>
              <a:t>aujourd'hui pour leurs écrits en mathématiques ou en philosophie </a:t>
            </a:r>
          </a:p>
          <a:p>
            <a:pPr marL="457200" indent="-457200" algn="just">
              <a:lnSpc>
                <a:spcPct val="200000"/>
              </a:lnSpc>
            </a:pPr>
            <a:r>
              <a:rPr lang="fr-FR" sz="2200" b="1" dirty="0" smtClean="0">
                <a:latin typeface="Times New Roman" pitchFamily="18" charset="0"/>
                <a:cs typeface="Times New Roman" pitchFamily="18" charset="0"/>
              </a:rPr>
              <a:t>exercèrent également la profession de médecin.</a:t>
            </a:r>
          </a:p>
          <a:p>
            <a:pPr algn="ctr"/>
            <a:endParaRPr lang="fr-FR" dirty="0"/>
          </a:p>
        </p:txBody>
      </p:sp>
    </p:spTree>
  </p:cSld>
  <p:clrMapOvr>
    <a:masterClrMapping/>
  </p:clrMapOvr>
  <p:transition>
    <p:plu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85720" y="357166"/>
            <a:ext cx="8429684" cy="600079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buFont typeface="Wingdings" pitchFamily="2" charset="2"/>
              <a:buChar char="§"/>
            </a:pPr>
            <a:r>
              <a:rPr lang="fr-FR" sz="2200" b="1" dirty="0" smtClean="0">
                <a:latin typeface="Times New Roman" pitchFamily="18" charset="0"/>
                <a:cs typeface="Times New Roman" pitchFamily="18" charset="0"/>
              </a:rPr>
              <a:t>Le premier savant grec connu avant tout pour ses travaux en médecine est Hippocrate au Ve siècle av. J.-C.. </a:t>
            </a:r>
          </a:p>
          <a:p>
            <a:pPr algn="just">
              <a:lnSpc>
                <a:spcPct val="200000"/>
              </a:lnSpc>
              <a:buFont typeface="Wingdings" pitchFamily="2" charset="2"/>
              <a:buChar char="§"/>
            </a:pPr>
            <a:r>
              <a:rPr lang="fr-FR" sz="2200" b="1" dirty="0" smtClean="0">
                <a:latin typeface="Times New Roman" pitchFamily="18" charset="0"/>
                <a:cs typeface="Times New Roman" pitchFamily="18" charset="0"/>
              </a:rPr>
              <a:t>La gloire d’ Hippocrate est d’avoir séparer la médecine des systèmes philosophiques et d’avoir fait une science autonome.</a:t>
            </a:r>
          </a:p>
          <a:p>
            <a:pPr algn="just">
              <a:lnSpc>
                <a:spcPct val="155000"/>
              </a:lnSpc>
            </a:pPr>
            <a:r>
              <a:rPr lang="fr-FR" sz="2200" b="1" dirty="0" smtClean="0">
                <a:latin typeface="Times New Roman" pitchFamily="18" charset="0"/>
                <a:cs typeface="Times New Roman" pitchFamily="18" charset="0"/>
              </a:rPr>
              <a:t>Il s’attacha à observer et d’écrire le malade. C’est le père de la médecine.</a:t>
            </a:r>
          </a:p>
          <a:p>
            <a:pPr algn="ct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0" y="357166"/>
            <a:ext cx="9001156" cy="107157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2400" b="1" dirty="0" smtClean="0"/>
              <a:t>Hippocrate fixa les règles de l'éthique et de la déontologie médicales, avec notamment   la prestation du "Serment".</a:t>
            </a:r>
            <a:endParaRPr lang="fr-FR" sz="2400" dirty="0"/>
          </a:p>
        </p:txBody>
      </p:sp>
      <p:pic>
        <p:nvPicPr>
          <p:cNvPr id="4" name="Picture 5" descr="PER_ANT_092"/>
          <p:cNvPicPr>
            <a:picLocks noChangeAspect="1" noChangeArrowheads="1"/>
          </p:cNvPicPr>
          <p:nvPr/>
        </p:nvPicPr>
        <p:blipFill>
          <a:blip r:embed="rId2"/>
          <a:srcRect/>
          <a:stretch>
            <a:fillRect/>
          </a:stretch>
        </p:blipFill>
        <p:spPr bwMode="auto">
          <a:xfrm>
            <a:off x="0" y="1844675"/>
            <a:ext cx="9144000" cy="5013325"/>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14282" y="642918"/>
            <a:ext cx="8786874" cy="55721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buFont typeface="Wingdings" pitchFamily="2" charset="2"/>
              <a:buChar char="§"/>
            </a:pPr>
            <a:r>
              <a:rPr lang="fr-FR" sz="2200" b="1" i="1" dirty="0" smtClean="0">
                <a:latin typeface="Times New Roman" pitchFamily="18" charset="0"/>
                <a:cs typeface="Times New Roman" pitchFamily="18" charset="0"/>
              </a:rPr>
              <a:t> A la cadence du monde Grec</a:t>
            </a:r>
            <a:r>
              <a:rPr lang="fr-FR" sz="2200" b="1" dirty="0" smtClean="0">
                <a:latin typeface="Times New Roman" pitchFamily="18" charset="0"/>
                <a:cs typeface="Times New Roman" pitchFamily="18" charset="0"/>
              </a:rPr>
              <a:t>, Alexandrie devint le centre culturel du III </a:t>
            </a:r>
            <a:r>
              <a:rPr lang="fr-FR" sz="2200" b="1" dirty="0" err="1" smtClean="0">
                <a:latin typeface="Times New Roman" pitchFamily="18" charset="0"/>
                <a:cs typeface="Times New Roman" pitchFamily="18" charset="0"/>
              </a:rPr>
              <a:t>ème</a:t>
            </a:r>
            <a:r>
              <a:rPr lang="fr-FR" sz="2200" b="1" dirty="0" smtClean="0">
                <a:latin typeface="Times New Roman" pitchFamily="18" charset="0"/>
                <a:cs typeface="Times New Roman" pitchFamily="18" charset="0"/>
              </a:rPr>
              <a:t> s   au 1</a:t>
            </a:r>
            <a:r>
              <a:rPr lang="fr-FR" sz="2200" b="1" baseline="30000" dirty="0" smtClean="0">
                <a:latin typeface="Times New Roman" pitchFamily="18" charset="0"/>
                <a:cs typeface="Times New Roman" pitchFamily="18" charset="0"/>
              </a:rPr>
              <a:t>er</a:t>
            </a:r>
            <a:r>
              <a:rPr lang="fr-FR" sz="2200" b="1" dirty="0" smtClean="0">
                <a:latin typeface="Times New Roman" pitchFamily="18" charset="0"/>
                <a:cs typeface="Times New Roman" pitchFamily="18" charset="0"/>
              </a:rPr>
              <a:t> s avant l’ère chrétienne. </a:t>
            </a:r>
          </a:p>
          <a:p>
            <a:pPr algn="just">
              <a:lnSpc>
                <a:spcPct val="200000"/>
              </a:lnSpc>
              <a:buFont typeface="Wingdings" pitchFamily="2" charset="2"/>
              <a:buChar char="§"/>
            </a:pPr>
            <a:r>
              <a:rPr lang="fr-FR" sz="2200" b="1" dirty="0" smtClean="0">
                <a:latin typeface="Times New Roman" pitchFamily="18" charset="0"/>
                <a:cs typeface="Times New Roman" pitchFamily="18" charset="0"/>
              </a:rPr>
              <a:t>  L'école d'Alexandrie produit des enseignements considérables en anatomie humaine. Ces enseignements sont malheureusement ignorés pendant des siècles par les médecins qui ont préféré se baser sur les extrapolations de dissections d'animaux d'Aristote. </a:t>
            </a:r>
          </a:p>
          <a:p>
            <a:pPr algn="ct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p:cNvSpPr txBox="1"/>
          <p:nvPr/>
        </p:nvSpPr>
        <p:spPr>
          <a:xfrm>
            <a:off x="214282" y="3000372"/>
            <a:ext cx="6143668" cy="527709"/>
          </a:xfrm>
          <a:prstGeom prst="rect">
            <a:avLst/>
          </a:prstGeom>
          <a:noFill/>
        </p:spPr>
        <p:txBody>
          <a:bodyPr wrap="square" rtlCol="0">
            <a:spAutoFit/>
          </a:bodyPr>
          <a:lstStyle/>
          <a:p>
            <a:pPr>
              <a:lnSpc>
                <a:spcPct val="160000"/>
              </a:lnSpc>
              <a:buFont typeface="Wingdings" pitchFamily="2" charset="2"/>
              <a:buChar char="ü"/>
            </a:pPr>
            <a:r>
              <a:rPr lang="fr-FR" sz="2000" dirty="0" smtClean="0"/>
              <a:t> </a:t>
            </a:r>
            <a:r>
              <a:rPr lang="fr-FR" sz="2000" b="1" dirty="0" smtClean="0">
                <a:latin typeface="Times New Roman" pitchFamily="18" charset="0"/>
                <a:cs typeface="Times New Roman" pitchFamily="18" charset="0"/>
              </a:rPr>
              <a:t>l’Afrique</a:t>
            </a:r>
          </a:p>
        </p:txBody>
      </p:sp>
      <p:sp>
        <p:nvSpPr>
          <p:cNvPr id="13" name="ZoneTexte 12"/>
          <p:cNvSpPr txBox="1"/>
          <p:nvPr/>
        </p:nvSpPr>
        <p:spPr>
          <a:xfrm>
            <a:off x="214282" y="2428868"/>
            <a:ext cx="6143668" cy="527709"/>
          </a:xfrm>
          <a:prstGeom prst="rect">
            <a:avLst/>
          </a:prstGeom>
          <a:noFill/>
        </p:spPr>
        <p:txBody>
          <a:bodyPr wrap="square" rtlCol="0">
            <a:spAutoFit/>
          </a:bodyPr>
          <a:lstStyle/>
          <a:p>
            <a:pPr>
              <a:lnSpc>
                <a:spcPct val="160000"/>
              </a:lnSpc>
              <a:buFont typeface="Wingdings" pitchFamily="2" charset="2"/>
              <a:buChar char="ü"/>
            </a:pPr>
            <a:r>
              <a:rPr lang="fr-FR" sz="2000" b="1" dirty="0" smtClean="0">
                <a:latin typeface="Times New Roman" pitchFamily="18" charset="0"/>
                <a:cs typeface="Times New Roman" pitchFamily="18" charset="0"/>
              </a:rPr>
              <a:t>l’Inde</a:t>
            </a:r>
          </a:p>
        </p:txBody>
      </p:sp>
      <p:sp>
        <p:nvSpPr>
          <p:cNvPr id="14" name="ZoneTexte 13"/>
          <p:cNvSpPr txBox="1"/>
          <p:nvPr/>
        </p:nvSpPr>
        <p:spPr>
          <a:xfrm>
            <a:off x="214282" y="1928802"/>
            <a:ext cx="6143668" cy="521746"/>
          </a:xfrm>
          <a:prstGeom prst="rect">
            <a:avLst/>
          </a:prstGeom>
          <a:noFill/>
        </p:spPr>
        <p:txBody>
          <a:bodyPr wrap="square" rtlCol="0">
            <a:spAutoFit/>
          </a:bodyPr>
          <a:lstStyle/>
          <a:p>
            <a:pPr>
              <a:lnSpc>
                <a:spcPct val="160000"/>
              </a:lnSpc>
              <a:buFont typeface="Wingdings" pitchFamily="2" charset="2"/>
              <a:buChar char="ü"/>
            </a:pPr>
            <a:r>
              <a:rPr lang="fr-FR" sz="2000" b="1" dirty="0" smtClean="0">
                <a:latin typeface="Times New Roman" pitchFamily="18" charset="0"/>
                <a:cs typeface="Times New Roman" pitchFamily="18" charset="0"/>
              </a:rPr>
              <a:t>la Grèce antique</a:t>
            </a:r>
            <a:endParaRPr lang="fr-FR" sz="2000" dirty="0" smtClean="0">
              <a:latin typeface="Times New Roman" pitchFamily="18" charset="0"/>
              <a:cs typeface="Times New Roman" pitchFamily="18" charset="0"/>
            </a:endParaRPr>
          </a:p>
        </p:txBody>
      </p:sp>
      <p:sp>
        <p:nvSpPr>
          <p:cNvPr id="16" name="ZoneTexte 15"/>
          <p:cNvSpPr txBox="1"/>
          <p:nvPr/>
        </p:nvSpPr>
        <p:spPr>
          <a:xfrm>
            <a:off x="285720" y="1428736"/>
            <a:ext cx="6143668" cy="527388"/>
          </a:xfrm>
          <a:prstGeom prst="rect">
            <a:avLst/>
          </a:prstGeom>
          <a:noFill/>
        </p:spPr>
        <p:txBody>
          <a:bodyPr wrap="square" rtlCol="0">
            <a:spAutoFit/>
          </a:bodyPr>
          <a:lstStyle/>
          <a:p>
            <a:pPr>
              <a:lnSpc>
                <a:spcPct val="160000"/>
              </a:lnSpc>
              <a:buFont typeface="Wingdings" pitchFamily="2" charset="2"/>
              <a:buChar char="ü"/>
            </a:pPr>
            <a:r>
              <a:rPr lang="fr-FR" sz="2000" b="1" dirty="0" smtClean="0">
                <a:cs typeface="+mj-cs"/>
              </a:rPr>
              <a:t>la Mésopotamie </a:t>
            </a:r>
            <a:r>
              <a:rPr lang="ar-SA" sz="2000" b="1" dirty="0" smtClean="0">
                <a:cs typeface="+mj-cs"/>
              </a:rPr>
              <a:t>بلاد ما بين النهرين</a:t>
            </a:r>
            <a:endParaRPr lang="fr-FR" sz="2000" b="1" dirty="0" smtClean="0">
              <a:latin typeface="Times New Roman" pitchFamily="18" charset="0"/>
              <a:cs typeface="+mj-cs"/>
            </a:endParaRPr>
          </a:p>
        </p:txBody>
      </p:sp>
      <p:sp>
        <p:nvSpPr>
          <p:cNvPr id="20" name="ZoneTexte 19"/>
          <p:cNvSpPr txBox="1"/>
          <p:nvPr/>
        </p:nvSpPr>
        <p:spPr>
          <a:xfrm>
            <a:off x="214282" y="3500438"/>
            <a:ext cx="6143668" cy="527709"/>
          </a:xfrm>
          <a:prstGeom prst="rect">
            <a:avLst/>
          </a:prstGeom>
          <a:noFill/>
        </p:spPr>
        <p:txBody>
          <a:bodyPr wrap="square" rtlCol="0">
            <a:spAutoFit/>
          </a:bodyPr>
          <a:lstStyle/>
          <a:p>
            <a:pPr>
              <a:lnSpc>
                <a:spcPct val="160000"/>
              </a:lnSpc>
              <a:buFont typeface="Wingdings" pitchFamily="2" charset="2"/>
              <a:buChar char="ü"/>
            </a:pPr>
            <a:r>
              <a:rPr lang="fr-FR" sz="2000" b="1" dirty="0" smtClean="0">
                <a:latin typeface="Times New Roman" pitchFamily="18" charset="0"/>
                <a:cs typeface="Times New Roman" pitchFamily="18" charset="0"/>
              </a:rPr>
              <a:t> l’âge Gréco-romain</a:t>
            </a:r>
          </a:p>
        </p:txBody>
      </p:sp>
      <p:sp>
        <p:nvSpPr>
          <p:cNvPr id="21" name="ZoneTexte 20"/>
          <p:cNvSpPr txBox="1"/>
          <p:nvPr/>
        </p:nvSpPr>
        <p:spPr>
          <a:xfrm>
            <a:off x="214282" y="4071942"/>
            <a:ext cx="6143668" cy="527709"/>
          </a:xfrm>
          <a:prstGeom prst="rect">
            <a:avLst/>
          </a:prstGeom>
          <a:noFill/>
        </p:spPr>
        <p:txBody>
          <a:bodyPr wrap="square" rtlCol="0">
            <a:spAutoFit/>
          </a:bodyPr>
          <a:lstStyle/>
          <a:p>
            <a:pPr>
              <a:lnSpc>
                <a:spcPct val="160000"/>
              </a:lnSpc>
              <a:buFont typeface="Wingdings" pitchFamily="2" charset="2"/>
              <a:buChar char="ü"/>
            </a:pPr>
            <a:r>
              <a:rPr lang="fr-FR" sz="2000" dirty="0" smtClean="0"/>
              <a:t> </a:t>
            </a:r>
            <a:r>
              <a:rPr lang="fr-FR" sz="2000" b="1" dirty="0" smtClean="0">
                <a:latin typeface="Times New Roman" pitchFamily="18" charset="0"/>
                <a:cs typeface="Times New Roman" pitchFamily="18" charset="0"/>
              </a:rPr>
              <a:t>Chute de l’empire Romain ( </a:t>
            </a:r>
            <a:r>
              <a:rPr lang="fr-FR" sz="2000" b="1" dirty="0" err="1" smtClean="0">
                <a:latin typeface="Times New Roman" pitchFamily="18" charset="0"/>
                <a:cs typeface="Times New Roman" pitchFamily="18" charset="0"/>
              </a:rPr>
              <a:t>Oient</a:t>
            </a:r>
            <a:r>
              <a:rPr lang="fr-FR" sz="2000" b="1" dirty="0" smtClean="0">
                <a:latin typeface="Times New Roman" pitchFamily="18" charset="0"/>
                <a:cs typeface="Times New Roman" pitchFamily="18" charset="0"/>
              </a:rPr>
              <a:t> – Occident)</a:t>
            </a:r>
          </a:p>
        </p:txBody>
      </p:sp>
      <p:sp>
        <p:nvSpPr>
          <p:cNvPr id="27" name="Arrondir un rectangle avec un coin du même côté 26"/>
          <p:cNvSpPr/>
          <p:nvPr/>
        </p:nvSpPr>
        <p:spPr>
          <a:xfrm>
            <a:off x="214282" y="4786322"/>
            <a:ext cx="3929090" cy="56436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endParaRPr lang="fr-FR" sz="2400" dirty="0" smtClean="0"/>
          </a:p>
          <a:p>
            <a:r>
              <a:rPr lang="fr-FR" sz="2400" b="1" dirty="0" smtClean="0">
                <a:latin typeface="Times New Roman" pitchFamily="18" charset="0"/>
                <a:cs typeface="Times New Roman" pitchFamily="18" charset="0"/>
              </a:rPr>
              <a:t>2-L’</a:t>
            </a:r>
            <a:r>
              <a:rPr lang="fr-FR" sz="2400" b="1" dirty="0" err="1" smtClean="0">
                <a:latin typeface="Times New Roman" pitchFamily="18" charset="0"/>
                <a:cs typeface="Times New Roman" pitchFamily="18" charset="0"/>
              </a:rPr>
              <a:t>epoque</a:t>
            </a:r>
            <a:r>
              <a:rPr lang="fr-FR" sz="2400" b="1" dirty="0" smtClean="0">
                <a:latin typeface="Times New Roman" pitchFamily="18" charset="0"/>
                <a:cs typeface="Times New Roman" pitchFamily="18" charset="0"/>
              </a:rPr>
              <a:t> Islamique</a:t>
            </a:r>
          </a:p>
          <a:p>
            <a:endParaRPr lang="fr-FR" sz="1400" b="1" dirty="0" smtClean="0">
              <a:solidFill>
                <a:schemeClr val="bg1"/>
              </a:solidFill>
              <a:latin typeface="Times New Roman" pitchFamily="18" charset="0"/>
              <a:cs typeface="Times New Roman" pitchFamily="18" charset="0"/>
            </a:endParaRPr>
          </a:p>
          <a:p>
            <a:pPr algn="ctr"/>
            <a:endParaRPr lang="fr-FR" sz="1400" dirty="0"/>
          </a:p>
        </p:txBody>
      </p:sp>
      <p:sp>
        <p:nvSpPr>
          <p:cNvPr id="28" name="Rectangle 27"/>
          <p:cNvSpPr/>
          <p:nvPr/>
        </p:nvSpPr>
        <p:spPr>
          <a:xfrm>
            <a:off x="285720" y="5572140"/>
            <a:ext cx="4572000" cy="707886"/>
          </a:xfrm>
          <a:prstGeom prst="rect">
            <a:avLst/>
          </a:prstGeom>
        </p:spPr>
        <p:txBody>
          <a:bodyPr>
            <a:spAutoFit/>
          </a:bodyPr>
          <a:lstStyle/>
          <a:p>
            <a:pPr>
              <a:buFont typeface="Wingdings" pitchFamily="2" charset="2"/>
              <a:buChar char="ü"/>
            </a:pPr>
            <a:r>
              <a:rPr lang="fr-FR" sz="2000" b="1" dirty="0" smtClean="0">
                <a:latin typeface="Times New Roman" pitchFamily="18" charset="0"/>
                <a:cs typeface="Times New Roman" pitchFamily="18" charset="0"/>
              </a:rPr>
              <a:t>Orient</a:t>
            </a:r>
          </a:p>
          <a:p>
            <a:pPr>
              <a:buFont typeface="Wingdings" pitchFamily="2" charset="2"/>
              <a:buChar char="ü"/>
            </a:pPr>
            <a:r>
              <a:rPr lang="fr-FR" sz="2000" b="1" dirty="0" smtClean="0">
                <a:latin typeface="Times New Roman" pitchFamily="18" charset="0"/>
                <a:cs typeface="Times New Roman" pitchFamily="18" charset="0"/>
              </a:rPr>
              <a:t> Occident </a:t>
            </a:r>
          </a:p>
        </p:txBody>
      </p:sp>
      <p:sp>
        <p:nvSpPr>
          <p:cNvPr id="31" name="ZoneTexte 30"/>
          <p:cNvSpPr txBox="1"/>
          <p:nvPr/>
        </p:nvSpPr>
        <p:spPr>
          <a:xfrm>
            <a:off x="285720" y="857232"/>
            <a:ext cx="6143668" cy="527709"/>
          </a:xfrm>
          <a:prstGeom prst="rect">
            <a:avLst/>
          </a:prstGeom>
          <a:noFill/>
        </p:spPr>
        <p:txBody>
          <a:bodyPr wrap="square" rtlCol="0">
            <a:spAutoFit/>
          </a:bodyPr>
          <a:lstStyle/>
          <a:p>
            <a:pPr>
              <a:lnSpc>
                <a:spcPct val="160000"/>
              </a:lnSpc>
              <a:buFont typeface="Wingdings" pitchFamily="2" charset="2"/>
              <a:buChar char="ü"/>
            </a:pPr>
            <a:r>
              <a:rPr lang="fr-FR" sz="2000" dirty="0" smtClean="0"/>
              <a:t> </a:t>
            </a:r>
            <a:r>
              <a:rPr lang="fr-FR" sz="2000" b="1" dirty="0" smtClean="0">
                <a:latin typeface="Times New Roman" pitchFamily="18" charset="0"/>
                <a:cs typeface="Times New Roman" pitchFamily="18" charset="0"/>
              </a:rPr>
              <a:t>l’Égypte ancienne</a:t>
            </a:r>
          </a:p>
        </p:txBody>
      </p:sp>
      <p:sp>
        <p:nvSpPr>
          <p:cNvPr id="32" name="Arrondir un rectangle avec un coin du même côté 31"/>
          <p:cNvSpPr/>
          <p:nvPr/>
        </p:nvSpPr>
        <p:spPr>
          <a:xfrm>
            <a:off x="428596" y="285728"/>
            <a:ext cx="5286412" cy="571504"/>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3200" b="1" dirty="0" smtClean="0">
                <a:solidFill>
                  <a:schemeClr val="bg1"/>
                </a:solidFill>
                <a:latin typeface="Times New Roman" pitchFamily="18" charset="0"/>
                <a:cs typeface="Times New Roman" pitchFamily="18" charset="0"/>
              </a:rPr>
              <a:t>1- L’époque </a:t>
            </a:r>
            <a:r>
              <a:rPr lang="fr-FR" sz="3200" b="1" dirty="0" err="1" smtClean="0">
                <a:solidFill>
                  <a:schemeClr val="bg1"/>
                </a:solidFill>
                <a:latin typeface="Times New Roman" pitchFamily="18" charset="0"/>
                <a:cs typeface="Times New Roman" pitchFamily="18" charset="0"/>
              </a:rPr>
              <a:t>anté-islamique</a:t>
            </a:r>
            <a:r>
              <a:rPr lang="fr-FR" sz="1400" b="1" dirty="0" smtClean="0">
                <a:solidFill>
                  <a:schemeClr val="bg1"/>
                </a:solidFill>
                <a:latin typeface="Times New Roman" pitchFamily="18" charset="0"/>
                <a:cs typeface="Times New Roman" pitchFamily="18" charset="0"/>
              </a:rPr>
              <a:t> </a:t>
            </a:r>
          </a:p>
          <a:p>
            <a:pPr algn="ctr"/>
            <a:endParaRPr lang="fr-FR" sz="14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785786" y="571480"/>
            <a:ext cx="7286676" cy="114300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2800" b="1" dirty="0" smtClean="0">
                <a:solidFill>
                  <a:schemeClr val="tx1"/>
                </a:solidFill>
                <a:latin typeface="Times New Roman" pitchFamily="18" charset="0"/>
                <a:cs typeface="Times New Roman" pitchFamily="18" charset="0"/>
              </a:rPr>
              <a:t>III</a:t>
            </a:r>
            <a:r>
              <a:rPr lang="fr-FR" sz="2800" b="1" baseline="30000" dirty="0" smtClean="0">
                <a:solidFill>
                  <a:schemeClr val="tx1"/>
                </a:solidFill>
                <a:latin typeface="Times New Roman" pitchFamily="18" charset="0"/>
                <a:cs typeface="Times New Roman" pitchFamily="18" charset="0"/>
              </a:rPr>
              <a:t>ème </a:t>
            </a:r>
            <a:r>
              <a:rPr lang="fr-FR" sz="2800" b="1" dirty="0" smtClean="0">
                <a:solidFill>
                  <a:schemeClr val="tx1"/>
                </a:solidFill>
                <a:latin typeface="Times New Roman" pitchFamily="18" charset="0"/>
                <a:cs typeface="Times New Roman" pitchFamily="18" charset="0"/>
              </a:rPr>
              <a:t>siècle</a:t>
            </a:r>
            <a:r>
              <a:rPr lang="fr-FR" sz="2800" b="1" baseline="30000" dirty="0" smtClean="0">
                <a:solidFill>
                  <a:schemeClr val="tx1"/>
                </a:solidFill>
                <a:latin typeface="Times New Roman" pitchFamily="18" charset="0"/>
                <a:cs typeface="Times New Roman" pitchFamily="18" charset="0"/>
              </a:rPr>
              <a:t> </a:t>
            </a:r>
            <a:r>
              <a:rPr lang="fr-FR" sz="2800" b="1" dirty="0" smtClean="0">
                <a:solidFill>
                  <a:schemeClr val="tx1"/>
                </a:solidFill>
                <a:latin typeface="Times New Roman" pitchFamily="18" charset="0"/>
                <a:cs typeface="Times New Roman" pitchFamily="18" charset="0"/>
              </a:rPr>
              <a:t>: division de l’empire Romain</a:t>
            </a:r>
          </a:p>
        </p:txBody>
      </p:sp>
      <p:sp>
        <p:nvSpPr>
          <p:cNvPr id="3" name="Rectangle à coins arrondis 2"/>
          <p:cNvSpPr/>
          <p:nvPr/>
        </p:nvSpPr>
        <p:spPr>
          <a:xfrm>
            <a:off x="857224" y="3286124"/>
            <a:ext cx="2428892"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chemeClr val="bg1"/>
                </a:solidFill>
                <a:latin typeface="Times New Roman" pitchFamily="18" charset="0"/>
                <a:cs typeface="Times New Roman" pitchFamily="18" charset="0"/>
              </a:rPr>
              <a:t>Orient</a:t>
            </a:r>
            <a:endParaRPr lang="fr-FR" sz="2800" b="1" dirty="0">
              <a:solidFill>
                <a:schemeClr val="bg1"/>
              </a:solidFill>
              <a:latin typeface="Times New Roman" pitchFamily="18" charset="0"/>
              <a:cs typeface="Times New Roman" pitchFamily="18" charset="0"/>
            </a:endParaRPr>
          </a:p>
        </p:txBody>
      </p:sp>
      <p:sp>
        <p:nvSpPr>
          <p:cNvPr id="5" name="Rectangle à coins arrondis 4"/>
          <p:cNvSpPr/>
          <p:nvPr/>
        </p:nvSpPr>
        <p:spPr>
          <a:xfrm>
            <a:off x="5286380" y="3286124"/>
            <a:ext cx="271464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 </a:t>
            </a:r>
            <a:r>
              <a:rPr lang="fr-FR" sz="2200" b="1" dirty="0" smtClean="0">
                <a:latin typeface="Times New Roman" pitchFamily="18" charset="0"/>
                <a:cs typeface="Times New Roman" pitchFamily="18" charset="0"/>
              </a:rPr>
              <a:t>Occident</a:t>
            </a:r>
            <a:r>
              <a:rPr lang="fr-FR" dirty="0" smtClean="0"/>
              <a:t> </a:t>
            </a:r>
            <a:endParaRPr lang="fr-FR" dirty="0"/>
          </a:p>
        </p:txBody>
      </p:sp>
      <p:cxnSp>
        <p:nvCxnSpPr>
          <p:cNvPr id="7" name="Connecteur droit avec flèche 6"/>
          <p:cNvCxnSpPr/>
          <p:nvPr/>
        </p:nvCxnSpPr>
        <p:spPr>
          <a:xfrm rot="16200000" flipH="1">
            <a:off x="5429256" y="1785926"/>
            <a:ext cx="1428760" cy="142876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 name="Connecteur droit avec flèche 8"/>
          <p:cNvCxnSpPr/>
          <p:nvPr/>
        </p:nvCxnSpPr>
        <p:spPr>
          <a:xfrm rot="5400000">
            <a:off x="1857356" y="2000240"/>
            <a:ext cx="1428760" cy="10001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bg/>
                                          </p:spTgt>
                                        </p:tgtEl>
                                        <p:attrNameLst>
                                          <p:attrName>style.visibility</p:attrName>
                                        </p:attrNameLst>
                                      </p:cBhvr>
                                      <p:to>
                                        <p:strVal val="visible"/>
                                      </p:to>
                                    </p:set>
                                    <p:anim calcmode="lin" valueType="num">
                                      <p:cBhvr additive="base">
                                        <p:cTn id="2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3">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bg/>
                                          </p:spTgt>
                                        </p:tgtEl>
                                        <p:attrNameLst>
                                          <p:attrName>style.visibility</p:attrName>
                                        </p:attrNameLst>
                                      </p:cBhvr>
                                      <p:to>
                                        <p:strVal val="visible"/>
                                      </p:to>
                                    </p:set>
                                    <p:animEffect transition="in" filter="wipe(down)">
                                      <p:cBhvr>
                                        <p:cTn id="37" dur="500"/>
                                        <p:tgtEl>
                                          <p:spTgt spid="5">
                                            <p:bg/>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5">
                                            <p:txEl>
                                              <p:pRg st="0" end="0"/>
                                            </p:txEl>
                                          </p:spTgt>
                                        </p:tgtEl>
                                        <p:attrNameLst>
                                          <p:attrName>style.visibility</p:attrName>
                                        </p:attrNameLst>
                                      </p:cBhvr>
                                      <p:to>
                                        <p:strVal val="visible"/>
                                      </p:to>
                                    </p:set>
                                    <p:animEffect transition="in" filter="wipe(down)">
                                      <p:cBhvr>
                                        <p:cTn id="4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build="allAtOnce" animBg="1"/>
      <p:bldP spid="5" grpId="0" build="allAtOnce"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00100" y="285728"/>
            <a:ext cx="7286676"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chemeClr val="bg1"/>
                </a:solidFill>
                <a:latin typeface="Times New Roman" pitchFamily="18" charset="0"/>
                <a:cs typeface="Times New Roman" pitchFamily="18" charset="0"/>
              </a:rPr>
              <a:t>2.L’époque Islamique en Europe occidentale</a:t>
            </a:r>
            <a:endParaRPr lang="fr-FR" sz="2800" dirty="0">
              <a:solidFill>
                <a:schemeClr val="bg1"/>
              </a:solidFill>
            </a:endParaRPr>
          </a:p>
        </p:txBody>
      </p:sp>
      <p:sp>
        <p:nvSpPr>
          <p:cNvPr id="3" name="Rectangle à coins arrondis 2"/>
          <p:cNvSpPr/>
          <p:nvPr/>
        </p:nvSpPr>
        <p:spPr>
          <a:xfrm>
            <a:off x="285720" y="1357298"/>
            <a:ext cx="8643998" cy="235745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buFont typeface="Wingdings" pitchFamily="2" charset="2"/>
              <a:buChar char="q"/>
            </a:pPr>
            <a:r>
              <a:rPr lang="fr-FR" sz="2000" b="1" dirty="0" smtClean="0">
                <a:latin typeface="Times New Roman" pitchFamily="18" charset="0"/>
                <a:cs typeface="Times New Roman" pitchFamily="18" charset="0"/>
              </a:rPr>
              <a:t>En Occident, la médecine est très dépendante de l'église catholique qui dirige les hôpitaux, asiles et léproseries et régit l'enseignement dans les universités. </a:t>
            </a:r>
          </a:p>
          <a:p>
            <a:pPr algn="ctr"/>
            <a:endParaRPr lang="fr-FR" dirty="0"/>
          </a:p>
        </p:txBody>
      </p:sp>
      <p:sp>
        <p:nvSpPr>
          <p:cNvPr id="4" name="Rectangle à coins arrondis 3"/>
          <p:cNvSpPr/>
          <p:nvPr/>
        </p:nvSpPr>
        <p:spPr>
          <a:xfrm>
            <a:off x="285720" y="4214818"/>
            <a:ext cx="8501122" cy="178595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buFont typeface="Wingdings" pitchFamily="2" charset="2"/>
              <a:buChar char="q"/>
            </a:pPr>
            <a:r>
              <a:rPr lang="fr-FR" sz="2000" b="1" dirty="0" smtClean="0">
                <a:latin typeface="Times New Roman" pitchFamily="18" charset="0"/>
                <a:cs typeface="Times New Roman" pitchFamily="18" charset="0"/>
              </a:rPr>
              <a:t>En France, des facultés de médecine sont créées à l'université de</a:t>
            </a:r>
          </a:p>
          <a:p>
            <a:pPr algn="ctr"/>
            <a:endParaRPr lang="fr-FR" sz="2000" b="1" dirty="0" smtClean="0">
              <a:latin typeface="Times New Roman" pitchFamily="18" charset="0"/>
              <a:cs typeface="Times New Roman" pitchFamily="18" charset="0"/>
            </a:endParaRPr>
          </a:p>
          <a:p>
            <a:r>
              <a:rPr lang="fr-FR" sz="2000" b="1" dirty="0" smtClean="0">
                <a:latin typeface="Times New Roman" pitchFamily="18" charset="0"/>
                <a:cs typeface="Times New Roman" pitchFamily="18" charset="0"/>
              </a:rPr>
              <a:t>Montpellier  en 1220, de Toulouse en 1229.</a:t>
            </a:r>
          </a:p>
          <a:p>
            <a:pPr algn="ct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3">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bg/>
                                          </p:spTgt>
                                        </p:tgtEl>
                                        <p:attrNameLst>
                                          <p:attrName>style.visibility</p:attrName>
                                        </p:attrNameLst>
                                      </p:cBhvr>
                                      <p:to>
                                        <p:strVal val="visible"/>
                                      </p:to>
                                    </p:set>
                                    <p:anim calcmode="lin" valueType="num">
                                      <p:cBhvr additive="base">
                                        <p:cTn id="2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 calcmode="lin" valueType="num">
                                      <p:cBhvr additive="base">
                                        <p:cTn id="3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 calcmode="lin" valueType="num">
                                      <p:cBhvr additive="base">
                                        <p:cTn id="3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build="allAtOnce" animBg="1"/>
      <p:bldP spid="4"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285984" y="214290"/>
            <a:ext cx="4643470"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bg1"/>
                </a:solidFill>
                <a:latin typeface="Times New Roman" pitchFamily="18" charset="0"/>
                <a:cs typeface="Times New Roman" pitchFamily="18" charset="0"/>
              </a:rPr>
              <a:t>En</a:t>
            </a:r>
            <a:r>
              <a:rPr lang="fr-FR" sz="2400" b="1" dirty="0" smtClean="0">
                <a:solidFill>
                  <a:schemeClr val="tx1"/>
                </a:solidFill>
                <a:latin typeface="Times New Roman" pitchFamily="18" charset="0"/>
                <a:cs typeface="Times New Roman" pitchFamily="18" charset="0"/>
              </a:rPr>
              <a:t> </a:t>
            </a:r>
            <a:r>
              <a:rPr lang="fr-FR" sz="2400" b="1" dirty="0" smtClean="0">
                <a:solidFill>
                  <a:schemeClr val="bg1"/>
                </a:solidFill>
                <a:latin typeface="Times New Roman" pitchFamily="18" charset="0"/>
                <a:cs typeface="Times New Roman" pitchFamily="18" charset="0"/>
              </a:rPr>
              <a:t>Europe</a:t>
            </a:r>
            <a:r>
              <a:rPr lang="fr-FR" sz="2400" b="1" dirty="0" smtClean="0">
                <a:solidFill>
                  <a:schemeClr val="tx1"/>
                </a:solidFill>
                <a:latin typeface="Times New Roman" pitchFamily="18" charset="0"/>
                <a:cs typeface="Times New Roman" pitchFamily="18" charset="0"/>
              </a:rPr>
              <a:t> </a:t>
            </a:r>
            <a:r>
              <a:rPr lang="fr-FR" sz="2400" b="1" dirty="0" smtClean="0">
                <a:solidFill>
                  <a:schemeClr val="bg1"/>
                </a:solidFill>
                <a:latin typeface="Times New Roman" pitchFamily="18" charset="0"/>
                <a:cs typeface="Times New Roman" pitchFamily="18" charset="0"/>
              </a:rPr>
              <a:t>occidentale</a:t>
            </a:r>
            <a:endParaRPr lang="fr-FR" sz="2400" dirty="0">
              <a:solidFill>
                <a:schemeClr val="bg1"/>
              </a:solidFill>
            </a:endParaRPr>
          </a:p>
        </p:txBody>
      </p:sp>
      <p:sp>
        <p:nvSpPr>
          <p:cNvPr id="4" name="Rectangle à coins arrondis 3"/>
          <p:cNvSpPr/>
          <p:nvPr/>
        </p:nvSpPr>
        <p:spPr>
          <a:xfrm>
            <a:off x="142844" y="1571612"/>
            <a:ext cx="9001156" cy="500066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buFont typeface="Wingdings" pitchFamily="2" charset="2"/>
              <a:buChar char="q"/>
            </a:pPr>
            <a:r>
              <a:rPr lang="fr-FR" sz="2000" b="1" dirty="0" smtClean="0">
                <a:latin typeface="Times New Roman" pitchFamily="18" charset="0"/>
                <a:cs typeface="Times New Roman" pitchFamily="18" charset="0"/>
              </a:rPr>
              <a:t>C'est une époque de stagnation de la connaissance par rapport aux mondes islamique et orthodoxes. </a:t>
            </a:r>
          </a:p>
          <a:p>
            <a:pPr algn="just">
              <a:lnSpc>
                <a:spcPct val="20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200000"/>
              </a:lnSpc>
              <a:buFont typeface="Wingdings" pitchFamily="2" charset="2"/>
              <a:buChar char="q"/>
            </a:pPr>
            <a:r>
              <a:rPr lang="fr-FR" sz="2000" b="1" dirty="0" smtClean="0">
                <a:latin typeface="Times New Roman" pitchFamily="18" charset="0"/>
                <a:cs typeface="Times New Roman" pitchFamily="18" charset="0"/>
              </a:rPr>
              <a:t>En particulier, Avicenne écrit au Xe siècle son ouvrage monumental sur la médecine qui devait influencer durablement la médecine occidentale jusqu'au XVIIe siècle </a:t>
            </a:r>
            <a:r>
              <a:rPr lang="fr-FR" sz="2000" b="1" dirty="0" err="1" smtClean="0">
                <a:latin typeface="Times New Roman" pitchFamily="18" charset="0"/>
                <a:cs typeface="Times New Roman" pitchFamily="18" charset="0"/>
              </a:rPr>
              <a:t>siècle</a:t>
            </a:r>
            <a:r>
              <a:rPr lang="fr-FR" sz="2000" b="1" dirty="0" smtClean="0">
                <a:latin typeface="Times New Roman" pitchFamily="18" charset="0"/>
                <a:cs typeface="Times New Roman" pitchFamily="18" charset="0"/>
              </a:rPr>
              <a:t>, le </a:t>
            </a:r>
            <a:r>
              <a:rPr lang="fr-FR" sz="2000" b="1" dirty="0" err="1" smtClean="0">
                <a:latin typeface="Times New Roman" pitchFamily="18" charset="0"/>
                <a:cs typeface="Times New Roman" pitchFamily="18" charset="0"/>
              </a:rPr>
              <a:t>Qanûn</a:t>
            </a:r>
            <a:r>
              <a:rPr lang="fr-FR" sz="2000" b="1" dirty="0" smtClean="0">
                <a:latin typeface="Times New Roman" pitchFamily="18" charset="0"/>
                <a:cs typeface="Times New Roman" pitchFamily="18" charset="0"/>
              </a:rPr>
              <a:t> (Canon de la médecine).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down)">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 calcmode="lin" valueType="num">
                                      <p:cBhvr additive="base">
                                        <p:cTn id="15"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6"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 calcmode="lin" valueType="num">
                                      <p:cBhvr additive="base">
                                        <p:cTn id="2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00034" y="285728"/>
            <a:ext cx="842968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chemeClr val="bg1"/>
                </a:solidFill>
                <a:latin typeface="Times New Roman" pitchFamily="18" charset="0"/>
                <a:cs typeface="Times New Roman" pitchFamily="18" charset="0"/>
              </a:rPr>
              <a:t>2.L’</a:t>
            </a:r>
            <a:r>
              <a:rPr lang="fr-FR" sz="2800" b="1" dirty="0" err="1" smtClean="0">
                <a:solidFill>
                  <a:schemeClr val="bg1"/>
                </a:solidFill>
                <a:latin typeface="Times New Roman" pitchFamily="18" charset="0"/>
                <a:cs typeface="Times New Roman" pitchFamily="18" charset="0"/>
              </a:rPr>
              <a:t>epoque</a:t>
            </a:r>
            <a:r>
              <a:rPr lang="fr-FR" sz="2800" b="1" dirty="0" smtClean="0">
                <a:solidFill>
                  <a:schemeClr val="bg1"/>
                </a:solidFill>
                <a:latin typeface="Times New Roman" pitchFamily="18" charset="0"/>
                <a:cs typeface="Times New Roman" pitchFamily="18" charset="0"/>
              </a:rPr>
              <a:t> Islamique</a:t>
            </a:r>
            <a:r>
              <a:rPr lang="fr-FR" sz="2800" dirty="0" smtClean="0">
                <a:solidFill>
                  <a:schemeClr val="bg1"/>
                </a:solidFill>
                <a:latin typeface="Times New Roman" pitchFamily="18" charset="0"/>
                <a:cs typeface="Times New Roman" pitchFamily="18" charset="0"/>
              </a:rPr>
              <a:t> </a:t>
            </a:r>
            <a:r>
              <a:rPr lang="fr-FR" sz="2800" b="1" dirty="0" smtClean="0">
                <a:solidFill>
                  <a:schemeClr val="bg1"/>
                </a:solidFill>
                <a:latin typeface="Times New Roman" pitchFamily="18" charset="0"/>
                <a:cs typeface="Times New Roman" pitchFamily="18" charset="0"/>
              </a:rPr>
              <a:t>(Orient)</a:t>
            </a:r>
            <a:br>
              <a:rPr lang="fr-FR" sz="2800" b="1" dirty="0" smtClean="0">
                <a:solidFill>
                  <a:schemeClr val="bg1"/>
                </a:solidFill>
                <a:latin typeface="Times New Roman" pitchFamily="18" charset="0"/>
                <a:cs typeface="Times New Roman" pitchFamily="18" charset="0"/>
              </a:rPr>
            </a:br>
            <a:r>
              <a:rPr lang="fr-FR" sz="2800" b="1" dirty="0" smtClean="0">
                <a:solidFill>
                  <a:schemeClr val="bg1"/>
                </a:solidFill>
                <a:latin typeface="Times New Roman" pitchFamily="18" charset="0"/>
                <a:cs typeface="Times New Roman" pitchFamily="18" charset="0"/>
              </a:rPr>
              <a:t>Médecine dans la civilisation islamique</a:t>
            </a:r>
            <a:endParaRPr lang="fr-FR" sz="2800" dirty="0">
              <a:solidFill>
                <a:schemeClr val="bg1"/>
              </a:solidFill>
              <a:latin typeface="Times New Roman" pitchFamily="18" charset="0"/>
              <a:cs typeface="Times New Roman" pitchFamily="18" charset="0"/>
            </a:endParaRPr>
          </a:p>
        </p:txBody>
      </p:sp>
      <p:sp>
        <p:nvSpPr>
          <p:cNvPr id="4" name="Rectangle à coins arrondis 3"/>
          <p:cNvSpPr/>
          <p:nvPr/>
        </p:nvSpPr>
        <p:spPr>
          <a:xfrm>
            <a:off x="142844" y="1643050"/>
            <a:ext cx="9001156" cy="464347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200000"/>
              </a:lnSpc>
            </a:pPr>
            <a:r>
              <a:rPr lang="fr-FR" sz="2200" b="1" dirty="0" smtClean="0">
                <a:latin typeface="Times New Roman" pitchFamily="18" charset="0"/>
                <a:cs typeface="Times New Roman" pitchFamily="18" charset="0"/>
              </a:rPr>
              <a:t>L’âge d'or de la civilisation islamique a atteint un niveau élevé de connaissances médicales car les médecins musulmans ont contribué de manière significative au développement de la discipline, y compris en anatomie, chirurgie, ophtalmologie, physiologie, pharmacologie, et sciences pharmaceutiques. </a:t>
            </a:r>
          </a:p>
          <a:p>
            <a:pPr algn="ctr"/>
            <a:endParaRPr lang="fr-FR" dirty="0"/>
          </a:p>
        </p:txBody>
      </p:sp>
    </p:spTree>
  </p:cSld>
  <p:clrMapOvr>
    <a:masterClrMapping/>
  </p:clrMapOvr>
  <p:transition>
    <p:strips dir="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786050" y="214290"/>
            <a:ext cx="3857652"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chemeClr val="bg1"/>
                </a:solidFill>
                <a:latin typeface="Times New Roman" pitchFamily="18" charset="0"/>
                <a:cs typeface="Times New Roman" pitchFamily="18" charset="0"/>
              </a:rPr>
              <a:t>Médecine islamique</a:t>
            </a:r>
            <a:endParaRPr lang="fr-FR" sz="2800" dirty="0">
              <a:solidFill>
                <a:schemeClr val="bg1"/>
              </a:solidFill>
            </a:endParaRPr>
          </a:p>
        </p:txBody>
      </p:sp>
      <p:sp>
        <p:nvSpPr>
          <p:cNvPr id="3" name="Rectangle à coins arrondis 2"/>
          <p:cNvSpPr/>
          <p:nvPr/>
        </p:nvSpPr>
        <p:spPr>
          <a:xfrm>
            <a:off x="285720" y="1214422"/>
            <a:ext cx="8715436" cy="542928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65000"/>
              </a:lnSpc>
            </a:pPr>
            <a:r>
              <a:rPr lang="fr-FR" sz="2200" b="1" dirty="0" err="1" smtClean="0">
                <a:solidFill>
                  <a:schemeClr val="tx1"/>
                </a:solidFill>
                <a:latin typeface="Times New Roman" pitchFamily="18" charset="0"/>
                <a:cs typeface="Times New Roman" pitchFamily="18" charset="0"/>
              </a:rPr>
              <a:t>Rhazes:Al</a:t>
            </a:r>
            <a:r>
              <a:rPr lang="fr-FR" sz="2200" b="1" dirty="0" smtClean="0">
                <a:solidFill>
                  <a:schemeClr val="tx1"/>
                </a:solidFill>
                <a:latin typeface="Times New Roman" pitchFamily="18" charset="0"/>
                <a:cs typeface="Times New Roman" pitchFamily="18" charset="0"/>
              </a:rPr>
              <a:t> </a:t>
            </a:r>
            <a:r>
              <a:rPr lang="fr-FR" sz="2200" b="1" dirty="0" err="1" smtClean="0">
                <a:solidFill>
                  <a:schemeClr val="tx1"/>
                </a:solidFill>
                <a:latin typeface="Times New Roman" pitchFamily="18" charset="0"/>
                <a:cs typeface="Times New Roman" pitchFamily="18" charset="0"/>
              </a:rPr>
              <a:t>Râzi</a:t>
            </a:r>
            <a:r>
              <a:rPr lang="fr-FR" sz="2200" b="1" dirty="0" smtClean="0">
                <a:solidFill>
                  <a:schemeClr val="tx1"/>
                </a:solidFill>
                <a:latin typeface="Times New Roman" pitchFamily="18" charset="0"/>
                <a:cs typeface="Times New Roman" pitchFamily="18" charset="0"/>
              </a:rPr>
              <a:t> (860- 925), le premier médecin à utiliser systématiquement l'alcool dans sa pratique médicale.</a:t>
            </a:r>
          </a:p>
          <a:p>
            <a:pPr algn="just">
              <a:lnSpc>
                <a:spcPct val="165000"/>
              </a:lnSpc>
            </a:pPr>
            <a:endParaRPr lang="fr-FR" sz="2200" b="1" dirty="0" smtClean="0">
              <a:solidFill>
                <a:schemeClr val="tx1"/>
              </a:solidFill>
              <a:latin typeface="Times New Roman" pitchFamily="18" charset="0"/>
              <a:cs typeface="Times New Roman" pitchFamily="18" charset="0"/>
            </a:endParaRPr>
          </a:p>
          <a:p>
            <a:pPr algn="just">
              <a:lnSpc>
                <a:spcPct val="165000"/>
              </a:lnSpc>
              <a:buFont typeface="Wingdings" pitchFamily="2" charset="2"/>
              <a:buChar char="Ø"/>
            </a:pPr>
            <a:r>
              <a:rPr lang="fr-FR" sz="2200" b="1" dirty="0" smtClean="0">
                <a:solidFill>
                  <a:schemeClr val="tx1"/>
                </a:solidFill>
                <a:latin typeface="Times New Roman" pitchFamily="18" charset="0"/>
                <a:cs typeface="Times New Roman" pitchFamily="18" charset="0"/>
              </a:rPr>
              <a:t>Auteur d’une encyclopédie médicale en 20 volumes, grand traité de médecine. Le </a:t>
            </a:r>
            <a:r>
              <a:rPr lang="fr-FR" sz="2200" b="1" dirty="0" err="1" smtClean="0">
                <a:solidFill>
                  <a:schemeClr val="tx1"/>
                </a:solidFill>
                <a:latin typeface="Times New Roman" pitchFamily="18" charset="0"/>
                <a:cs typeface="Times New Roman" pitchFamily="18" charset="0"/>
              </a:rPr>
              <a:t>Kitab</a:t>
            </a:r>
            <a:r>
              <a:rPr lang="fr-FR" sz="2200" b="1" dirty="0" smtClean="0">
                <a:solidFill>
                  <a:schemeClr val="tx1"/>
                </a:solidFill>
                <a:latin typeface="Times New Roman" pitchFamily="18" charset="0"/>
                <a:cs typeface="Times New Roman" pitchFamily="18" charset="0"/>
              </a:rPr>
              <a:t> al-</a:t>
            </a:r>
            <a:r>
              <a:rPr lang="fr-FR" sz="2200" b="1" dirty="0" err="1" smtClean="0">
                <a:solidFill>
                  <a:schemeClr val="tx1"/>
                </a:solidFill>
                <a:latin typeface="Times New Roman" pitchFamily="18" charset="0"/>
                <a:cs typeface="Times New Roman" pitchFamily="18" charset="0"/>
              </a:rPr>
              <a:t>Hawi</a:t>
            </a:r>
            <a:r>
              <a:rPr lang="fr-FR" sz="2200" b="1" dirty="0" smtClean="0">
                <a:solidFill>
                  <a:schemeClr val="tx1"/>
                </a:solidFill>
                <a:latin typeface="Times New Roman" pitchFamily="18" charset="0"/>
                <a:cs typeface="Times New Roman" pitchFamily="18" charset="0"/>
              </a:rPr>
              <a:t> fi al-</a:t>
            </a:r>
            <a:r>
              <a:rPr lang="fr-FR" sz="2200" b="1" dirty="0" err="1" smtClean="0">
                <a:solidFill>
                  <a:schemeClr val="tx1"/>
                </a:solidFill>
                <a:latin typeface="Times New Roman" pitchFamily="18" charset="0"/>
                <a:cs typeface="Times New Roman" pitchFamily="18" charset="0"/>
              </a:rPr>
              <a:t>Tibb</a:t>
            </a:r>
            <a:r>
              <a:rPr lang="fr-FR" sz="2200" b="1" dirty="0" smtClean="0">
                <a:solidFill>
                  <a:schemeClr val="tx1"/>
                </a:solidFill>
                <a:latin typeface="Times New Roman" pitchFamily="18" charset="0"/>
                <a:cs typeface="Times New Roman" pitchFamily="18" charset="0"/>
              </a:rPr>
              <a:t> (ou Liber </a:t>
            </a:r>
            <a:r>
              <a:rPr lang="fr-FR" sz="2200" b="1" dirty="0" err="1" smtClean="0">
                <a:solidFill>
                  <a:schemeClr val="tx1"/>
                </a:solidFill>
                <a:latin typeface="Times New Roman" pitchFamily="18" charset="0"/>
                <a:cs typeface="Times New Roman" pitchFamily="18" charset="0"/>
              </a:rPr>
              <a:t>Continens</a:t>
            </a:r>
            <a:r>
              <a:rPr lang="fr-FR" sz="2200" b="1" dirty="0" smtClean="0">
                <a:solidFill>
                  <a:schemeClr val="tx1"/>
                </a:solidFill>
                <a:latin typeface="Times New Roman" pitchFamily="18" charset="0"/>
                <a:cs typeface="Times New Roman" pitchFamily="18" charset="0"/>
              </a:rPr>
              <a:t> )</a:t>
            </a:r>
          </a:p>
          <a:p>
            <a:pPr algn="just">
              <a:lnSpc>
                <a:spcPct val="165000"/>
              </a:lnSpc>
              <a:buFont typeface="Wingdings" pitchFamily="2" charset="2"/>
              <a:buChar char="Ø"/>
            </a:pPr>
            <a:r>
              <a:rPr lang="fr-FR" sz="2200" b="1" dirty="0" smtClean="0">
                <a:solidFill>
                  <a:schemeClr val="tx1"/>
                </a:solidFill>
                <a:latin typeface="Times New Roman" pitchFamily="18" charset="0"/>
                <a:cs typeface="Times New Roman" pitchFamily="18" charset="0"/>
              </a:rPr>
              <a:t> Le </a:t>
            </a:r>
            <a:r>
              <a:rPr lang="fr-FR" sz="2200" b="1" dirty="0" err="1" smtClean="0">
                <a:solidFill>
                  <a:schemeClr val="tx1"/>
                </a:solidFill>
                <a:latin typeface="Times New Roman" pitchFamily="18" charset="0"/>
                <a:cs typeface="Times New Roman" pitchFamily="18" charset="0"/>
              </a:rPr>
              <a:t>Kitab</a:t>
            </a:r>
            <a:r>
              <a:rPr lang="fr-FR" sz="2200" b="1" dirty="0" smtClean="0">
                <a:solidFill>
                  <a:schemeClr val="tx1"/>
                </a:solidFill>
                <a:latin typeface="Times New Roman" pitchFamily="18" charset="0"/>
                <a:cs typeface="Times New Roman" pitchFamily="18" charset="0"/>
              </a:rPr>
              <a:t> fi Al-</a:t>
            </a:r>
            <a:r>
              <a:rPr lang="fr-FR" sz="2200" b="1" dirty="0" err="1" smtClean="0">
                <a:solidFill>
                  <a:schemeClr val="tx1"/>
                </a:solidFill>
                <a:latin typeface="Times New Roman" pitchFamily="18" charset="0"/>
                <a:cs typeface="Times New Roman" pitchFamily="18" charset="0"/>
              </a:rPr>
              <a:t>Judari</a:t>
            </a:r>
            <a:r>
              <a:rPr lang="fr-FR" sz="2200" b="1" dirty="0" smtClean="0">
                <a:solidFill>
                  <a:schemeClr val="tx1"/>
                </a:solidFill>
                <a:latin typeface="Times New Roman" pitchFamily="18" charset="0"/>
                <a:cs typeface="Times New Roman" pitchFamily="18" charset="0"/>
              </a:rPr>
              <a:t> </a:t>
            </a:r>
            <a:r>
              <a:rPr lang="fr-FR" sz="2200" b="1" dirty="0" err="1" smtClean="0">
                <a:solidFill>
                  <a:schemeClr val="tx1"/>
                </a:solidFill>
                <a:latin typeface="Times New Roman" pitchFamily="18" charset="0"/>
                <a:cs typeface="Times New Roman" pitchFamily="18" charset="0"/>
              </a:rPr>
              <a:t>wal</a:t>
            </a:r>
            <a:r>
              <a:rPr lang="fr-FR" sz="2200" b="1" dirty="0" smtClean="0">
                <a:solidFill>
                  <a:schemeClr val="tx1"/>
                </a:solidFill>
                <a:latin typeface="Times New Roman" pitchFamily="18" charset="0"/>
                <a:cs typeface="Times New Roman" pitchFamily="18" charset="0"/>
              </a:rPr>
              <a:t> </a:t>
            </a:r>
            <a:r>
              <a:rPr lang="fr-FR" sz="2200" b="1" dirty="0" err="1" smtClean="0">
                <a:solidFill>
                  <a:schemeClr val="tx1"/>
                </a:solidFill>
                <a:latin typeface="Times New Roman" pitchFamily="18" charset="0"/>
                <a:cs typeface="Times New Roman" pitchFamily="18" charset="0"/>
              </a:rPr>
              <a:t>Hassaba</a:t>
            </a:r>
            <a:r>
              <a:rPr lang="fr-FR" sz="2200" b="1" dirty="0" smtClean="0">
                <a:solidFill>
                  <a:schemeClr val="tx1"/>
                </a:solidFill>
                <a:latin typeface="Times New Roman" pitchFamily="18" charset="0"/>
                <a:cs typeface="Times New Roman" pitchFamily="18" charset="0"/>
              </a:rPr>
              <a:t>, Traité sur la variole et la rougeole, De </a:t>
            </a:r>
            <a:r>
              <a:rPr lang="fr-FR" sz="2200" b="1" dirty="0" err="1" smtClean="0">
                <a:solidFill>
                  <a:schemeClr val="tx1"/>
                </a:solidFill>
                <a:latin typeface="Times New Roman" pitchFamily="18" charset="0"/>
                <a:cs typeface="Times New Roman" pitchFamily="18" charset="0"/>
              </a:rPr>
              <a:t>variolis</a:t>
            </a:r>
            <a:r>
              <a:rPr lang="fr-FR" sz="2200" b="1" dirty="0" smtClean="0">
                <a:solidFill>
                  <a:schemeClr val="tx1"/>
                </a:solidFill>
                <a:latin typeface="Times New Roman" pitchFamily="18" charset="0"/>
                <a:cs typeface="Times New Roman" pitchFamily="18" charset="0"/>
              </a:rPr>
              <a:t> et </a:t>
            </a:r>
            <a:r>
              <a:rPr lang="fr-FR" sz="2200" b="1" dirty="0" err="1" smtClean="0">
                <a:solidFill>
                  <a:schemeClr val="tx1"/>
                </a:solidFill>
                <a:latin typeface="Times New Roman" pitchFamily="18" charset="0"/>
                <a:cs typeface="Times New Roman" pitchFamily="18" charset="0"/>
              </a:rPr>
              <a:t>morbilis</a:t>
            </a:r>
            <a:r>
              <a:rPr lang="fr-FR" sz="2200" b="1" dirty="0" smtClean="0">
                <a:solidFill>
                  <a:schemeClr val="tx1"/>
                </a:solidFill>
                <a:latin typeface="Times New Roman" pitchFamily="18" charset="0"/>
                <a:cs typeface="Times New Roman" pitchFamily="18" charset="0"/>
              </a:rPr>
              <a:t>, Liber de </a:t>
            </a:r>
            <a:r>
              <a:rPr lang="fr-FR" sz="2200" b="1" dirty="0" err="1" smtClean="0">
                <a:solidFill>
                  <a:schemeClr val="tx1"/>
                </a:solidFill>
                <a:latin typeface="Times New Roman" pitchFamily="18" charset="0"/>
                <a:cs typeface="Times New Roman" pitchFamily="18" charset="0"/>
              </a:rPr>
              <a:t>pestilentia</a:t>
            </a:r>
            <a:r>
              <a:rPr lang="fr-FR" sz="2200" b="1" dirty="0" smtClean="0">
                <a:solidFill>
                  <a:schemeClr val="tx1"/>
                </a:solidFill>
                <a:latin typeface="Times New Roman" pitchFamily="18" charset="0"/>
                <a:cs typeface="Times New Roman" pitchFamily="18" charset="0"/>
              </a:rPr>
              <a:t>), </a:t>
            </a:r>
          </a:p>
          <a:p>
            <a:pPr algn="ctr"/>
            <a:endParaRPr lang="fr-FR"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2844" y="214290"/>
            <a:ext cx="8572560" cy="607223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buFont typeface="Wingdings" pitchFamily="2" charset="2"/>
              <a:buChar char="Ø"/>
            </a:pPr>
            <a:r>
              <a:rPr lang="fr-FR" sz="2000" b="1" dirty="0" smtClean="0">
                <a:latin typeface="Times New Roman" pitchFamily="18" charset="0"/>
                <a:cs typeface="Times New Roman" pitchFamily="18" charset="0"/>
              </a:rPr>
              <a:t>Ibn </a:t>
            </a:r>
            <a:r>
              <a:rPr lang="fr-FR" sz="2000" b="1" dirty="0" err="1" smtClean="0">
                <a:latin typeface="Times New Roman" pitchFamily="18" charset="0"/>
                <a:cs typeface="Times New Roman" pitchFamily="18" charset="0"/>
              </a:rPr>
              <a:t>Sina</a:t>
            </a:r>
            <a:r>
              <a:rPr lang="fr-FR" sz="2000" b="1" dirty="0" smtClean="0">
                <a:latin typeface="Times New Roman" pitchFamily="18" charset="0"/>
                <a:cs typeface="Times New Roman" pitchFamily="18" charset="0"/>
              </a:rPr>
              <a:t> (980 - 1037): Le philosophie et médecin Mutazilite (également connu sous le nom d’Avicenne dans le monde occidental) est une autre figure influente. </a:t>
            </a:r>
          </a:p>
          <a:p>
            <a:pPr algn="just">
              <a:lnSpc>
                <a:spcPct val="200000"/>
              </a:lnSpc>
              <a:buFont typeface="Wingdings" pitchFamily="2" charset="2"/>
              <a:buChar char="Ø"/>
            </a:pPr>
            <a:r>
              <a:rPr lang="fr-FR" sz="2000" b="1" dirty="0" smtClean="0">
                <a:latin typeface="Times New Roman" pitchFamily="18" charset="0"/>
                <a:cs typeface="Times New Roman" pitchFamily="18" charset="0"/>
              </a:rPr>
              <a:t>Son Canon de la médecine , parfois considéré comme le livre le plus célèbre de l'histoire de la médecine, est resté un texte de référence en Europe jusqu'au siècle des Lumière s.</a:t>
            </a:r>
          </a:p>
          <a:p>
            <a:pPr algn="just">
              <a:lnSpc>
                <a:spcPct val="200000"/>
              </a:lnSpc>
              <a:buFont typeface="Wingdings" pitchFamily="2" charset="2"/>
              <a:buChar char="Ø"/>
            </a:pPr>
            <a:r>
              <a:rPr lang="fr-FR" sz="2000" b="1" dirty="0" smtClean="0">
                <a:latin typeface="Times New Roman" pitchFamily="18" charset="0"/>
                <a:cs typeface="Times New Roman" pitchFamily="18" charset="0"/>
              </a:rPr>
              <a:t>Les médecins musulmans ont mis en place certains des premiers hôpitaux qui se sont par la suite développés en Europe à la suite des croisades, en s’inspirant des hôpitaux du Moyen-Orient. </a:t>
            </a:r>
          </a:p>
          <a:p>
            <a:pPr algn="just">
              <a:lnSpc>
                <a:spcPct val="200000"/>
              </a:lnSpc>
              <a:buFont typeface="Wingdings" pitchFamily="2" charset="2"/>
              <a:buChar char="Ø"/>
            </a:pPr>
            <a:endParaRPr lang="fr-FR" sz="2000" b="1" dirty="0" smtClean="0">
              <a:latin typeface="Times New Roman" pitchFamily="18" charset="0"/>
              <a:cs typeface="Times New Roman" pitchFamily="18" charset="0"/>
            </a:endParaRPr>
          </a:p>
        </p:txBody>
      </p:sp>
      <p:sp>
        <p:nvSpPr>
          <p:cNvPr id="3" name="ZoneTexte 2"/>
          <p:cNvSpPr txBox="1"/>
          <p:nvPr/>
        </p:nvSpPr>
        <p:spPr>
          <a:xfrm>
            <a:off x="2143108" y="1357298"/>
            <a:ext cx="184731" cy="369332"/>
          </a:xfrm>
          <a:prstGeom prst="rect">
            <a:avLst/>
          </a:prstGeom>
          <a:noFill/>
        </p:spPr>
        <p:txBody>
          <a:bodyPr wrap="none" rtlCol="0">
            <a:spAutoFit/>
          </a:bodyPr>
          <a:lstStyle/>
          <a:p>
            <a:endParaRPr lang="fr-FR"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85720" y="714356"/>
            <a:ext cx="8643998" cy="535785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buFont typeface="Wingdings" pitchFamily="2" charset="2"/>
              <a:buChar char="Ø"/>
            </a:pPr>
            <a:r>
              <a:rPr lang="fr-FR" sz="2000" dirty="0" smtClean="0">
                <a:solidFill>
                  <a:schemeClr val="tx1"/>
                </a:solidFill>
                <a:latin typeface="Times New Roman" pitchFamily="18" charset="0"/>
                <a:cs typeface="Times New Roman" pitchFamily="18" charset="0"/>
              </a:rPr>
              <a:t>Al-Kindi a écrit le De </a:t>
            </a:r>
            <a:r>
              <a:rPr lang="fr-FR" sz="2000" dirty="0" err="1" smtClean="0">
                <a:solidFill>
                  <a:schemeClr val="tx1"/>
                </a:solidFill>
                <a:latin typeface="Times New Roman" pitchFamily="18" charset="0"/>
                <a:cs typeface="Times New Roman" pitchFamily="18" charset="0"/>
              </a:rPr>
              <a:t>Gradibus</a:t>
            </a:r>
            <a:r>
              <a:rPr lang="fr-FR" sz="2000" dirty="0" smtClean="0">
                <a:solidFill>
                  <a:schemeClr val="tx1"/>
                </a:solidFill>
                <a:latin typeface="Times New Roman" pitchFamily="18" charset="0"/>
                <a:cs typeface="Times New Roman" pitchFamily="18" charset="0"/>
              </a:rPr>
              <a:t>, dans lequel il décrivait l'application des mathématiques à la médecine, en particulier dans le domaine de la pharmacologie. </a:t>
            </a:r>
          </a:p>
          <a:p>
            <a:pPr algn="just">
              <a:lnSpc>
                <a:spcPct val="200000"/>
              </a:lnSpc>
              <a:buFont typeface="Wingdings" pitchFamily="2" charset="2"/>
              <a:buChar char="Ø"/>
            </a:pPr>
            <a:r>
              <a:rPr lang="fr-FR" sz="2000" dirty="0" smtClean="0">
                <a:solidFill>
                  <a:schemeClr val="tx1"/>
                </a:solidFill>
                <a:latin typeface="Times New Roman" pitchFamily="18" charset="0"/>
                <a:cs typeface="Times New Roman" pitchFamily="18" charset="0"/>
              </a:rPr>
              <a:t>Il avait élaboré une échelle mathématique pour quantifier l’effet des médicaments et un système qui permettrait à un médecin de déterminer à l'avance, pour une maladie donnée, la plupart des jours critiques pour le patient, sur la base des phases de la Lune.</a:t>
            </a:r>
          </a:p>
          <a:p>
            <a:pPr algn="ct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85720" y="285728"/>
            <a:ext cx="8572560" cy="635798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buFont typeface="Wingdings" pitchFamily="2" charset="2"/>
              <a:buChar char="Ø"/>
            </a:pPr>
            <a:r>
              <a:rPr lang="fr-FR" sz="2000" dirty="0" smtClean="0">
                <a:solidFill>
                  <a:schemeClr val="tx1"/>
                </a:solidFill>
                <a:latin typeface="Times New Roman" pitchFamily="18" charset="0"/>
                <a:cs typeface="Times New Roman" pitchFamily="18" charset="0"/>
              </a:rPr>
              <a:t>Abu Al-Qasim (</a:t>
            </a:r>
            <a:r>
              <a:rPr lang="fr-FR" sz="2000" dirty="0" err="1" smtClean="0">
                <a:solidFill>
                  <a:schemeClr val="tx1"/>
                </a:solidFill>
                <a:latin typeface="Times New Roman" pitchFamily="18" charset="0"/>
                <a:cs typeface="Times New Roman" pitchFamily="18" charset="0"/>
              </a:rPr>
              <a:t>Abulcasis</a:t>
            </a:r>
            <a:r>
              <a:rPr lang="fr-FR" sz="2000" dirty="0" smtClean="0">
                <a:solidFill>
                  <a:schemeClr val="tx1"/>
                </a:solidFill>
                <a:latin typeface="Times New Roman" pitchFamily="18" charset="0"/>
                <a:cs typeface="Times New Roman" pitchFamily="18" charset="0"/>
              </a:rPr>
              <a:t>) qui est considéré comme le père de la chirurgie moderne a écrit le </a:t>
            </a:r>
            <a:r>
              <a:rPr lang="fr-FR" sz="2000" dirty="0" err="1" smtClean="0">
                <a:solidFill>
                  <a:schemeClr val="tx1"/>
                </a:solidFill>
                <a:latin typeface="Times New Roman" pitchFamily="18" charset="0"/>
                <a:cs typeface="Times New Roman" pitchFamily="18" charset="0"/>
              </a:rPr>
              <a:t>Kitab</a:t>
            </a:r>
            <a:r>
              <a:rPr lang="fr-FR" sz="2000" dirty="0" smtClean="0">
                <a:solidFill>
                  <a:schemeClr val="tx1"/>
                </a:solidFill>
                <a:latin typeface="Times New Roman" pitchFamily="18" charset="0"/>
                <a:cs typeface="Times New Roman" pitchFamily="18" charset="0"/>
              </a:rPr>
              <a:t> al-</a:t>
            </a:r>
            <a:r>
              <a:rPr lang="fr-FR" sz="2000" dirty="0" err="1" smtClean="0">
                <a:solidFill>
                  <a:schemeClr val="tx1"/>
                </a:solidFill>
                <a:latin typeface="Times New Roman" pitchFamily="18" charset="0"/>
                <a:cs typeface="Times New Roman" pitchFamily="18" charset="0"/>
              </a:rPr>
              <a:t>Tasrif</a:t>
            </a:r>
            <a:r>
              <a:rPr lang="fr-FR" sz="2000" dirty="0" smtClean="0">
                <a:solidFill>
                  <a:schemeClr val="tx1"/>
                </a:solidFill>
                <a:latin typeface="Times New Roman" pitchFamily="18" charset="0"/>
                <a:cs typeface="Times New Roman" pitchFamily="18" charset="0"/>
              </a:rPr>
              <a:t> (une encyclopédie médicale en 30 volumes, qui a été enseignée dans les </a:t>
            </a:r>
            <a:r>
              <a:rPr lang="fr-FR" sz="2000" b="1" dirty="0" smtClean="0">
                <a:solidFill>
                  <a:schemeClr val="tx1"/>
                </a:solidFill>
                <a:latin typeface="Times New Roman" pitchFamily="18" charset="0"/>
                <a:cs typeface="Times New Roman" pitchFamily="18" charset="0"/>
              </a:rPr>
              <a:t>écoles de médecine</a:t>
            </a:r>
            <a:r>
              <a:rPr lang="fr-FR" sz="2000" dirty="0" smtClean="0">
                <a:solidFill>
                  <a:schemeClr val="tx1"/>
                </a:solidFill>
                <a:latin typeface="Times New Roman" pitchFamily="18" charset="0"/>
                <a:cs typeface="Times New Roman" pitchFamily="18" charset="0"/>
              </a:rPr>
              <a:t> musulmanes et européennes jusqu'au XVIIe siècle. </a:t>
            </a:r>
          </a:p>
          <a:p>
            <a:pPr algn="just">
              <a:lnSpc>
                <a:spcPct val="200000"/>
              </a:lnSpc>
            </a:pPr>
            <a:r>
              <a:rPr lang="fr-FR" sz="2000" dirty="0" smtClean="0">
                <a:solidFill>
                  <a:schemeClr val="tx1"/>
                </a:solidFill>
                <a:latin typeface="Times New Roman" pitchFamily="18" charset="0"/>
                <a:cs typeface="Times New Roman" pitchFamily="18" charset="0"/>
              </a:rPr>
              <a:t>Il a utilisé de nombreux </a:t>
            </a:r>
            <a:r>
              <a:rPr lang="fr-FR" sz="2000" b="1" dirty="0" smtClean="0">
                <a:solidFill>
                  <a:schemeClr val="tx1"/>
                </a:solidFill>
                <a:latin typeface="Times New Roman" pitchFamily="18" charset="0"/>
                <a:cs typeface="Times New Roman" pitchFamily="18" charset="0"/>
              </a:rPr>
              <a:t>instruments chirurgicaux</a:t>
            </a:r>
            <a:r>
              <a:rPr lang="fr-FR" sz="2000" dirty="0" smtClean="0">
                <a:solidFill>
                  <a:schemeClr val="tx1"/>
                </a:solidFill>
                <a:latin typeface="Times New Roman" pitchFamily="18" charset="0"/>
                <a:cs typeface="Times New Roman" pitchFamily="18" charset="0"/>
              </a:rPr>
              <a:t>, (catgut, des pinces, des ligatures, des aiguilles à suture, des scalpels, des </a:t>
            </a:r>
            <a:r>
              <a:rPr lang="fr-FR" sz="2000" b="1" dirty="0" smtClean="0">
                <a:solidFill>
                  <a:schemeClr val="tx1"/>
                </a:solidFill>
                <a:latin typeface="Times New Roman" pitchFamily="18" charset="0"/>
                <a:cs typeface="Times New Roman" pitchFamily="18" charset="0"/>
              </a:rPr>
              <a:t>curettes</a:t>
            </a:r>
            <a:r>
              <a:rPr lang="fr-FR" sz="2000" dirty="0" smtClean="0">
                <a:solidFill>
                  <a:schemeClr val="tx1"/>
                </a:solidFill>
                <a:latin typeface="Times New Roman" pitchFamily="18" charset="0"/>
                <a:cs typeface="Times New Roman" pitchFamily="18" charset="0"/>
              </a:rPr>
              <a:t>, des écarteurs, des sondes et des spéculums, des scies à os, et des plâtres</a:t>
            </a:r>
            <a:endParaRPr lang="fr-FR" sz="2000" b="1" dirty="0" smtClean="0">
              <a:solidFill>
                <a:schemeClr val="tx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14282" y="500042"/>
            <a:ext cx="8786874" cy="607223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200000"/>
              </a:lnSpc>
              <a:buFont typeface="Wingdings" pitchFamily="2" charset="2"/>
              <a:buChar char="Ø"/>
            </a:pPr>
            <a:r>
              <a:rPr lang="fr-FR" sz="2200" dirty="0" smtClean="0">
                <a:latin typeface="Times New Roman" pitchFamily="18" charset="0"/>
                <a:cs typeface="Times New Roman" pitchFamily="18" charset="0"/>
              </a:rPr>
              <a:t>Avicenne, considéré comme le père de la médecine moderne et un des plus grands penseurs et chercheurs en médecine de l'histoire, </a:t>
            </a:r>
          </a:p>
          <a:p>
            <a:pPr algn="just">
              <a:lnSpc>
                <a:spcPct val="200000"/>
              </a:lnSpc>
              <a:buFont typeface="Wingdings" pitchFamily="2" charset="2"/>
              <a:buChar char="Ø"/>
            </a:pPr>
            <a:r>
              <a:rPr lang="fr-FR" sz="2200" i="1" dirty="0" smtClean="0">
                <a:latin typeface="Times New Roman" pitchFamily="18" charset="0"/>
                <a:cs typeface="Times New Roman" pitchFamily="18" charset="0"/>
              </a:rPr>
              <a:t>Canon de la médecine </a:t>
            </a:r>
            <a:r>
              <a:rPr lang="fr-FR" sz="2200" dirty="0" smtClean="0">
                <a:latin typeface="Times New Roman" pitchFamily="18" charset="0"/>
                <a:cs typeface="Times New Roman" pitchFamily="18" charset="0"/>
              </a:rPr>
              <a:t>et le </a:t>
            </a:r>
            <a:r>
              <a:rPr lang="fr-FR" sz="2200" b="1" i="1" dirty="0" smtClean="0">
                <a:latin typeface="Times New Roman" pitchFamily="18" charset="0"/>
                <a:cs typeface="Times New Roman" pitchFamily="18" charset="0"/>
              </a:rPr>
              <a:t>Livre de la guérison</a:t>
            </a:r>
            <a:r>
              <a:rPr lang="fr-FR" sz="2200" dirty="0" smtClean="0">
                <a:latin typeface="Times New Roman" pitchFamily="18" charset="0"/>
                <a:cs typeface="Times New Roman" pitchFamily="18" charset="0"/>
              </a:rPr>
              <a:t> (XIe siècle) qui demeurent les deux manuels de référence des universités musulmanes et européennes jusqu'au XVIIe siècle. </a:t>
            </a:r>
          </a:p>
          <a:p>
            <a:pPr algn="just">
              <a:lnSpc>
                <a:spcPct val="200000"/>
              </a:lnSpc>
              <a:buFont typeface="Wingdings" pitchFamily="2" charset="2"/>
              <a:buChar char="Ø"/>
            </a:pPr>
            <a:r>
              <a:rPr lang="fr-FR" sz="2200" dirty="0" smtClean="0">
                <a:latin typeface="Times New Roman" pitchFamily="18" charset="0"/>
                <a:cs typeface="Times New Roman" pitchFamily="18" charset="0"/>
              </a:rPr>
              <a:t>l'introduction systématique de l’expérimentation et de la quantification dans l'étude de la physiologie. </a:t>
            </a:r>
          </a:p>
        </p:txBody>
      </p:sp>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0" y="285728"/>
            <a:ext cx="9144000" cy="635798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50000"/>
              </a:lnSpc>
              <a:buFont typeface="Wingdings" pitchFamily="2" charset="2"/>
              <a:buChar char="Ø"/>
            </a:pPr>
            <a:r>
              <a:rPr lang="fr-FR" sz="2200" dirty="0" smtClean="0">
                <a:latin typeface="Times New Roman" pitchFamily="18" charset="0"/>
                <a:cs typeface="Times New Roman" pitchFamily="18" charset="0"/>
              </a:rPr>
              <a:t>Découverte de la nature contagieuse des maladies infectieuses, l'introduction de la quarantaine, l'introduction de la médecine expérimentale et des essais cliniques,</a:t>
            </a:r>
          </a:p>
          <a:p>
            <a:pPr algn="just">
              <a:lnSpc>
                <a:spcPct val="150000"/>
              </a:lnSpc>
              <a:buFont typeface="Wingdings" pitchFamily="2" charset="2"/>
              <a:buChar char="Ø"/>
            </a:pPr>
            <a:endParaRPr lang="fr-FR" sz="2200" dirty="0" smtClean="0">
              <a:latin typeface="Times New Roman" pitchFamily="18" charset="0"/>
              <a:cs typeface="Times New Roman" pitchFamily="18" charset="0"/>
            </a:endParaRPr>
          </a:p>
          <a:p>
            <a:pPr algn="just">
              <a:lnSpc>
                <a:spcPct val="150000"/>
              </a:lnSpc>
              <a:buFont typeface="Wingdings" pitchFamily="2" charset="2"/>
              <a:buChar char="Ø"/>
            </a:pPr>
            <a:r>
              <a:rPr lang="fr-FR" sz="2200" dirty="0" smtClean="0">
                <a:latin typeface="Times New Roman" pitchFamily="18" charset="0"/>
                <a:cs typeface="Times New Roman" pitchFamily="18" charset="0"/>
              </a:rPr>
              <a:t>Premières descriptions des bactéries et des </a:t>
            </a:r>
            <a:r>
              <a:rPr lang="fr-FR" sz="2200" b="1" i="1" dirty="0" smtClean="0">
                <a:latin typeface="Times New Roman" pitchFamily="18" charset="0"/>
                <a:cs typeface="Times New Roman" pitchFamily="18" charset="0"/>
              </a:rPr>
              <a:t>organismes</a:t>
            </a:r>
            <a:r>
              <a:rPr lang="fr-FR" sz="2200" dirty="0" smtClean="0">
                <a:latin typeface="Times New Roman" pitchFamily="18" charset="0"/>
                <a:cs typeface="Times New Roman" pitchFamily="18" charset="0"/>
              </a:rPr>
              <a:t> viraux, </a:t>
            </a:r>
          </a:p>
          <a:p>
            <a:pPr algn="just">
              <a:lnSpc>
                <a:spcPct val="150000"/>
              </a:lnSpc>
              <a:buFont typeface="Wingdings" pitchFamily="2" charset="2"/>
              <a:buChar char="Ø"/>
            </a:pPr>
            <a:endParaRPr lang="fr-FR" sz="2200" dirty="0" smtClean="0">
              <a:latin typeface="Times New Roman" pitchFamily="18" charset="0"/>
              <a:cs typeface="Times New Roman" pitchFamily="18" charset="0"/>
            </a:endParaRPr>
          </a:p>
          <a:p>
            <a:pPr algn="just">
              <a:lnSpc>
                <a:spcPct val="150000"/>
              </a:lnSpc>
              <a:buFont typeface="Wingdings" pitchFamily="2" charset="2"/>
              <a:buChar char="Ø"/>
            </a:pPr>
            <a:r>
              <a:rPr lang="fr-FR" sz="2200" dirty="0" smtClean="0">
                <a:latin typeface="Times New Roman" pitchFamily="18" charset="0"/>
                <a:cs typeface="Times New Roman" pitchFamily="18" charset="0"/>
              </a:rPr>
              <a:t>Transmission de certaines maladies par l’eau et le sol, </a:t>
            </a:r>
          </a:p>
          <a:p>
            <a:pPr algn="just">
              <a:lnSpc>
                <a:spcPct val="150000"/>
              </a:lnSpc>
              <a:buFont typeface="Wingdings" pitchFamily="2" charset="2"/>
              <a:buChar char="Ø"/>
            </a:pPr>
            <a:endParaRPr lang="fr-FR" sz="2200" dirty="0" smtClean="0">
              <a:latin typeface="Times New Roman" pitchFamily="18" charset="0"/>
              <a:cs typeface="Times New Roman" pitchFamily="18" charset="0"/>
            </a:endParaRPr>
          </a:p>
          <a:p>
            <a:pPr algn="just">
              <a:lnSpc>
                <a:spcPct val="150000"/>
              </a:lnSpc>
              <a:buFont typeface="Wingdings" pitchFamily="2" charset="2"/>
              <a:buChar char="Ø"/>
            </a:pPr>
            <a:r>
              <a:rPr lang="fr-FR" sz="2200" dirty="0" smtClean="0">
                <a:latin typeface="Times New Roman" pitchFamily="18" charset="0"/>
                <a:cs typeface="Times New Roman" pitchFamily="18" charset="0"/>
              </a:rPr>
              <a:t>Première description minutieuse des maladies de peau, des maladies sexuellement transmissibles, des perversions et des maladies du système nerveux, ainsi que l'utilisation de la glace pour traiter la fièvre.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ndir un rectangle avec un coin du même côté 1"/>
          <p:cNvSpPr/>
          <p:nvPr/>
        </p:nvSpPr>
        <p:spPr>
          <a:xfrm>
            <a:off x="428596" y="500042"/>
            <a:ext cx="2714644" cy="500066"/>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400" b="1" dirty="0" smtClean="0">
                <a:latin typeface="Times New Roman" pitchFamily="18" charset="0"/>
                <a:cs typeface="Times New Roman" pitchFamily="18" charset="0"/>
              </a:rPr>
              <a:t>3-La renaissance</a:t>
            </a:r>
            <a:endParaRPr lang="fr-FR" sz="1400" b="1" dirty="0" smtClean="0">
              <a:solidFill>
                <a:schemeClr val="bg1"/>
              </a:solidFill>
              <a:latin typeface="Times New Roman" pitchFamily="18" charset="0"/>
              <a:cs typeface="Times New Roman" pitchFamily="18" charset="0"/>
            </a:endParaRPr>
          </a:p>
          <a:p>
            <a:pPr algn="ctr"/>
            <a:endParaRPr lang="fr-FR" sz="1400" dirty="0"/>
          </a:p>
        </p:txBody>
      </p:sp>
      <p:sp>
        <p:nvSpPr>
          <p:cNvPr id="3" name="Arrondir un rectangle avec un coin du même côté 2"/>
          <p:cNvSpPr/>
          <p:nvPr/>
        </p:nvSpPr>
        <p:spPr>
          <a:xfrm>
            <a:off x="428596" y="1214422"/>
            <a:ext cx="3143272" cy="500066"/>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endParaRPr lang="fr-FR" sz="2000" b="1" dirty="0" smtClean="0">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4-La</a:t>
            </a:r>
            <a:r>
              <a:rPr lang="fr-FR" sz="2000" b="1" dirty="0" smtClean="0">
                <a:latin typeface="Times New Roman" pitchFamily="18" charset="0"/>
                <a:cs typeface="Times New Roman" pitchFamily="18" charset="0"/>
              </a:rPr>
              <a:t> médecine moderne </a:t>
            </a:r>
          </a:p>
          <a:p>
            <a:endParaRPr lang="fr-FR" sz="1400" b="1" dirty="0" smtClean="0">
              <a:solidFill>
                <a:schemeClr val="bg1"/>
              </a:solidFill>
              <a:latin typeface="Times New Roman" pitchFamily="18" charset="0"/>
              <a:cs typeface="Times New Roman" pitchFamily="18" charset="0"/>
            </a:endParaRPr>
          </a:p>
          <a:p>
            <a:pPr algn="ctr"/>
            <a:endParaRPr lang="fr-FR" sz="1400" dirty="0"/>
          </a:p>
        </p:txBody>
      </p:sp>
      <p:sp>
        <p:nvSpPr>
          <p:cNvPr id="4" name="Arrondir un rectangle avec un coin du même côté 3"/>
          <p:cNvSpPr/>
          <p:nvPr/>
        </p:nvSpPr>
        <p:spPr>
          <a:xfrm>
            <a:off x="428596" y="2000240"/>
            <a:ext cx="3571900" cy="500066"/>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endParaRPr lang="fr-FR" sz="2000" b="1" dirty="0" smtClean="0">
              <a:latin typeface="Times New Roman" pitchFamily="18" charset="0"/>
              <a:cs typeface="Times New Roman" pitchFamily="18" charset="0"/>
            </a:endParaRPr>
          </a:p>
          <a:p>
            <a:pPr>
              <a:lnSpc>
                <a:spcPct val="170000"/>
              </a:lnSpc>
              <a:buClr>
                <a:srgbClr val="FF0000"/>
              </a:buClr>
            </a:pPr>
            <a:r>
              <a:rPr lang="fr-FR" sz="2000" b="1" dirty="0" smtClean="0">
                <a:latin typeface="Times New Roman" pitchFamily="18" charset="0"/>
                <a:cs typeface="Times New Roman" pitchFamily="18" charset="0"/>
              </a:rPr>
              <a:t>5-La médecine traditionnelle</a:t>
            </a:r>
          </a:p>
          <a:p>
            <a:endParaRPr lang="fr-FR" sz="1400" b="1" dirty="0" smtClean="0">
              <a:solidFill>
                <a:schemeClr val="bg1"/>
              </a:solidFill>
              <a:latin typeface="Times New Roman" pitchFamily="18" charset="0"/>
              <a:cs typeface="Times New Roman" pitchFamily="18" charset="0"/>
            </a:endParaRPr>
          </a:p>
          <a:p>
            <a:pPr algn="ctr"/>
            <a:endParaRPr lang="fr-FR" sz="1400"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14282" y="500042"/>
            <a:ext cx="8715436" cy="614366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buFont typeface="Wingdings" pitchFamily="2" charset="2"/>
              <a:buChar char="Ø"/>
            </a:pPr>
            <a:r>
              <a:rPr lang="fr-FR" sz="2200" b="1" dirty="0" smtClean="0">
                <a:latin typeface="Times New Roman" pitchFamily="18" charset="0"/>
                <a:cs typeface="Times New Roman" pitchFamily="18" charset="0"/>
              </a:rPr>
              <a:t>En 1021, Ibn al-</a:t>
            </a:r>
            <a:r>
              <a:rPr lang="fr-FR" sz="2200" b="1" dirty="0" err="1" smtClean="0">
                <a:latin typeface="Times New Roman" pitchFamily="18" charset="0"/>
                <a:cs typeface="Times New Roman" pitchFamily="18" charset="0"/>
              </a:rPr>
              <a:t>Haytham</a:t>
            </a:r>
            <a:r>
              <a:rPr lang="fr-FR" sz="2200" b="1" dirty="0" smtClean="0">
                <a:latin typeface="Times New Roman" pitchFamily="18" charset="0"/>
                <a:cs typeface="Times New Roman" pitchFamily="18" charset="0"/>
              </a:rPr>
              <a:t> (</a:t>
            </a:r>
            <a:r>
              <a:rPr lang="fr-FR" sz="2200" b="1" dirty="0" err="1" smtClean="0">
                <a:latin typeface="Times New Roman" pitchFamily="18" charset="0"/>
                <a:cs typeface="Times New Roman" pitchFamily="18" charset="0"/>
              </a:rPr>
              <a:t>Alhacen</a:t>
            </a:r>
            <a:r>
              <a:rPr lang="fr-FR" sz="2200" b="1" dirty="0" smtClean="0">
                <a:latin typeface="Times New Roman" pitchFamily="18" charset="0"/>
                <a:cs typeface="Times New Roman" pitchFamily="18" charset="0"/>
              </a:rPr>
              <a:t>) : l’origine de progrès en chirurgie oculaire, en étudiant et en expliquant correctement, pour la première fois, le processus de la perception visuelle dans son Traité d’optique .</a:t>
            </a:r>
          </a:p>
          <a:p>
            <a:pPr algn="just">
              <a:lnSpc>
                <a:spcPct val="200000"/>
              </a:lnSpc>
              <a:buFont typeface="Wingdings" pitchFamily="2" charset="2"/>
              <a:buChar char="Ø"/>
            </a:pPr>
            <a:r>
              <a:rPr lang="fr-FR" sz="2200" b="1" dirty="0" smtClean="0">
                <a:latin typeface="Times New Roman" pitchFamily="18" charset="0"/>
                <a:cs typeface="Times New Roman" pitchFamily="18" charset="0"/>
              </a:rPr>
              <a:t>En 1242, Ibn al-</a:t>
            </a:r>
            <a:r>
              <a:rPr lang="fr-FR" sz="2200" b="1" dirty="0" err="1" smtClean="0">
                <a:latin typeface="Times New Roman" pitchFamily="18" charset="0"/>
                <a:cs typeface="Times New Roman" pitchFamily="18" charset="0"/>
              </a:rPr>
              <a:t>Nafis</a:t>
            </a:r>
            <a:r>
              <a:rPr lang="fr-FR" sz="2200" b="1" dirty="0" smtClean="0">
                <a:latin typeface="Times New Roman" pitchFamily="18" charset="0"/>
                <a:cs typeface="Times New Roman" pitchFamily="18" charset="0"/>
              </a:rPr>
              <a:t>: circulation pulmonaire et les artères coronaires, qui constituent la base du système circulatoire, raison pour laquelle il est considéré comme le père de la théorie de la circulation.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00034" y="500042"/>
            <a:ext cx="8429684" cy="614366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buFont typeface="Wingdings" pitchFamily="2" charset="2"/>
              <a:buChar char="Ø"/>
            </a:pPr>
            <a:r>
              <a:rPr lang="fr-FR" sz="2200" b="1" dirty="0" smtClean="0">
                <a:latin typeface="Times New Roman" pitchFamily="18" charset="0"/>
                <a:cs typeface="Times New Roman" pitchFamily="18" charset="0"/>
              </a:rPr>
              <a:t>Il a également entrevu les premiers concepts du métabolisme et développé de nouveaux systèmes de physiologie et de psychologie pour remplacer les systèmes avicenniens et galéniques, .</a:t>
            </a:r>
          </a:p>
          <a:p>
            <a:pPr algn="just">
              <a:lnSpc>
                <a:spcPct val="200000"/>
              </a:lnSpc>
              <a:buFont typeface="Wingdings" pitchFamily="2" charset="2"/>
              <a:buChar char="Ø"/>
            </a:pPr>
            <a:endParaRPr lang="fr-FR" b="1" dirty="0" smtClean="0">
              <a:latin typeface="Times New Roman" pitchFamily="18" charset="0"/>
              <a:cs typeface="Times New Roman" pitchFamily="18" charset="0"/>
            </a:endParaRPr>
          </a:p>
        </p:txBody>
      </p:sp>
      <p:sp>
        <p:nvSpPr>
          <p:cNvPr id="3" name="ZoneTexte 2"/>
          <p:cNvSpPr txBox="1"/>
          <p:nvPr/>
        </p:nvSpPr>
        <p:spPr>
          <a:xfrm>
            <a:off x="1071538" y="2786058"/>
            <a:ext cx="184731" cy="369332"/>
          </a:xfrm>
          <a:prstGeom prst="rect">
            <a:avLst/>
          </a:prstGeom>
          <a:noFill/>
        </p:spPr>
        <p:txBody>
          <a:bodyPr wrap="none" rtlCol="0">
            <a:spAutoFit/>
          </a:bodyPr>
          <a:lstStyle/>
          <a:p>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2844" y="714356"/>
            <a:ext cx="8786874" cy="492922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55000"/>
              </a:lnSpc>
            </a:pPr>
            <a:r>
              <a:rPr lang="fr-FR" sz="2200" b="1" dirty="0" smtClean="0">
                <a:solidFill>
                  <a:schemeClr val="tx1"/>
                </a:solidFill>
                <a:latin typeface="Times New Roman" pitchFamily="18" charset="0"/>
                <a:cs typeface="Times New Roman" pitchFamily="18" charset="0"/>
              </a:rPr>
              <a:t>Ibn al-</a:t>
            </a:r>
            <a:r>
              <a:rPr lang="fr-FR" sz="2200" b="1" dirty="0" err="1" smtClean="0">
                <a:solidFill>
                  <a:schemeClr val="tx1"/>
                </a:solidFill>
                <a:latin typeface="Times New Roman" pitchFamily="18" charset="0"/>
                <a:cs typeface="Times New Roman" pitchFamily="18" charset="0"/>
              </a:rPr>
              <a:t>Lubudi</a:t>
            </a:r>
            <a:r>
              <a:rPr lang="fr-FR" sz="2200" b="1" dirty="0" smtClean="0">
                <a:solidFill>
                  <a:schemeClr val="tx1"/>
                </a:solidFill>
                <a:latin typeface="Times New Roman" pitchFamily="18" charset="0"/>
                <a:cs typeface="Times New Roman" pitchFamily="18" charset="0"/>
              </a:rPr>
              <a:t> (1210-1267): </a:t>
            </a:r>
          </a:p>
          <a:p>
            <a:pPr algn="just">
              <a:lnSpc>
                <a:spcPct val="155000"/>
              </a:lnSpc>
            </a:pPr>
            <a:r>
              <a:rPr lang="fr-FR" sz="2200" b="1" dirty="0" smtClean="0">
                <a:solidFill>
                  <a:schemeClr val="tx1"/>
                </a:solidFill>
                <a:latin typeface="Times New Roman" pitchFamily="18" charset="0"/>
                <a:cs typeface="Times New Roman" pitchFamily="18" charset="0"/>
              </a:rPr>
              <a:t>la préservation du corps dépend exclusivement du sang, a découvert que le cœur est le premier organe à se former dans l’organisme du fœtus (plutôt que le cerveau comme le croyait Hippocrate) </a:t>
            </a:r>
          </a:p>
          <a:p>
            <a:pPr algn="ct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14282" y="428604"/>
            <a:ext cx="8715436" cy="607223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50000"/>
              </a:lnSpc>
              <a:buFont typeface="Wingdings" pitchFamily="2" charset="2"/>
              <a:buChar char="Ø"/>
            </a:pPr>
            <a:r>
              <a:rPr lang="fr-FR" sz="2200" b="1" dirty="0" smtClean="0">
                <a:solidFill>
                  <a:schemeClr val="tx1"/>
                </a:solidFill>
                <a:latin typeface="Times New Roman" pitchFamily="18" charset="0"/>
                <a:cs typeface="Times New Roman" pitchFamily="18" charset="0"/>
              </a:rPr>
              <a:t>Averroès: Ibn-</a:t>
            </a:r>
            <a:r>
              <a:rPr lang="fr-FR" sz="2200" b="1" dirty="0" err="1" smtClean="0">
                <a:solidFill>
                  <a:schemeClr val="tx1"/>
                </a:solidFill>
                <a:latin typeface="Times New Roman" pitchFamily="18" charset="0"/>
                <a:cs typeface="Times New Roman" pitchFamily="18" charset="0"/>
              </a:rPr>
              <a:t>Ruchd</a:t>
            </a:r>
            <a:r>
              <a:rPr lang="fr-FR" sz="2200" b="1" dirty="0" smtClean="0">
                <a:solidFill>
                  <a:schemeClr val="tx1"/>
                </a:solidFill>
                <a:latin typeface="Times New Roman" pitchFamily="18" charset="0"/>
                <a:cs typeface="Times New Roman" pitchFamily="18" charset="0"/>
              </a:rPr>
              <a:t> (1126-1198).</a:t>
            </a:r>
          </a:p>
          <a:p>
            <a:pPr algn="just">
              <a:lnSpc>
                <a:spcPct val="150000"/>
              </a:lnSpc>
            </a:pPr>
            <a:r>
              <a:rPr lang="fr-FR" sz="2200" b="1" dirty="0" smtClean="0">
                <a:solidFill>
                  <a:schemeClr val="tx1"/>
                </a:solidFill>
                <a:latin typeface="Times New Roman" pitchFamily="18" charset="0"/>
                <a:cs typeface="Times New Roman" pitchFamily="18" charset="0"/>
              </a:rPr>
              <a:t>                       Précurseur de la médecine  expérimentale. </a:t>
            </a:r>
          </a:p>
          <a:p>
            <a:pPr algn="just">
              <a:lnSpc>
                <a:spcPct val="150000"/>
              </a:lnSpc>
              <a:buFont typeface="Wingdings" pitchFamily="2" charset="2"/>
              <a:buChar char="Ø"/>
            </a:pPr>
            <a:r>
              <a:rPr lang="fr-FR" sz="2200" b="1" dirty="0" smtClean="0">
                <a:solidFill>
                  <a:schemeClr val="tx1"/>
                </a:solidFill>
                <a:latin typeface="Times New Roman" pitchFamily="18" charset="0"/>
                <a:cs typeface="Times New Roman" pitchFamily="18" charset="0"/>
              </a:rPr>
              <a:t>Maimonide(1135 - 1204), médecin juif arabe. </a:t>
            </a:r>
          </a:p>
          <a:p>
            <a:pPr algn="just">
              <a:lnSpc>
                <a:spcPct val="150000"/>
              </a:lnSpc>
            </a:pPr>
            <a:r>
              <a:rPr lang="fr-FR" sz="2200" b="1" dirty="0" smtClean="0">
                <a:solidFill>
                  <a:schemeClr val="tx1"/>
                </a:solidFill>
                <a:latin typeface="Times New Roman" pitchFamily="18" charset="0"/>
                <a:cs typeface="Times New Roman" pitchFamily="18" charset="0"/>
              </a:rPr>
              <a:t>                      Célèbre traité sur les poisons.</a:t>
            </a:r>
          </a:p>
          <a:p>
            <a:pPr algn="just">
              <a:lnSpc>
                <a:spcPct val="200000"/>
              </a:lnSpc>
              <a:buFont typeface="Wingdings" pitchFamily="2" charset="2"/>
              <a:buChar char="Ø"/>
            </a:pPr>
            <a:r>
              <a:rPr lang="fr-FR" sz="2200" b="1" dirty="0" smtClean="0">
                <a:solidFill>
                  <a:schemeClr val="tx1"/>
                </a:solidFill>
                <a:latin typeface="Times New Roman" pitchFamily="18" charset="0"/>
                <a:cs typeface="Times New Roman" pitchFamily="18" charset="0"/>
              </a:rPr>
              <a:t>Le </a:t>
            </a:r>
            <a:r>
              <a:rPr lang="fr-FR" sz="2200" b="1" i="1" dirty="0" err="1" smtClean="0">
                <a:solidFill>
                  <a:schemeClr val="tx1"/>
                </a:solidFill>
                <a:latin typeface="Times New Roman" pitchFamily="18" charset="0"/>
                <a:cs typeface="Times New Roman" pitchFamily="18" charset="0"/>
              </a:rPr>
              <a:t>Tashrih</a:t>
            </a:r>
            <a:r>
              <a:rPr lang="fr-FR" sz="2200" b="1" i="1" dirty="0" smtClean="0">
                <a:solidFill>
                  <a:schemeClr val="tx1"/>
                </a:solidFill>
                <a:latin typeface="Times New Roman" pitchFamily="18" charset="0"/>
                <a:cs typeface="Times New Roman" pitchFamily="18" charset="0"/>
              </a:rPr>
              <a:t> al-</a:t>
            </a:r>
            <a:r>
              <a:rPr lang="fr-FR" sz="2200" b="1" i="1" dirty="0" err="1" smtClean="0">
                <a:solidFill>
                  <a:schemeClr val="tx1"/>
                </a:solidFill>
                <a:latin typeface="Times New Roman" pitchFamily="18" charset="0"/>
                <a:cs typeface="Times New Roman" pitchFamily="18" charset="0"/>
              </a:rPr>
              <a:t>Badan</a:t>
            </a:r>
            <a:r>
              <a:rPr lang="fr-FR" sz="2200" b="1" dirty="0" smtClean="0">
                <a:solidFill>
                  <a:schemeClr val="tx1"/>
                </a:solidFill>
                <a:latin typeface="Times New Roman" pitchFamily="18" charset="0"/>
                <a:cs typeface="Times New Roman" pitchFamily="18" charset="0"/>
              </a:rPr>
              <a:t> (</a:t>
            </a:r>
            <a:r>
              <a:rPr lang="fr-FR" sz="2200" b="1" i="1" dirty="0" smtClean="0">
                <a:solidFill>
                  <a:schemeClr val="tx1"/>
                </a:solidFill>
                <a:latin typeface="Times New Roman" pitchFamily="18" charset="0"/>
                <a:cs typeface="Times New Roman" pitchFamily="18" charset="0"/>
              </a:rPr>
              <a:t>Anatomie du corps</a:t>
            </a:r>
            <a:r>
              <a:rPr lang="fr-FR" sz="2200" b="1" dirty="0" smtClean="0">
                <a:solidFill>
                  <a:schemeClr val="tx1"/>
                </a:solidFill>
                <a:latin typeface="Times New Roman" pitchFamily="18" charset="0"/>
                <a:cs typeface="Times New Roman" pitchFamily="18" charset="0"/>
              </a:rPr>
              <a:t>) de Mansour ibn </a:t>
            </a:r>
            <a:r>
              <a:rPr lang="fr-FR" sz="2200" b="1" dirty="0" err="1" smtClean="0">
                <a:solidFill>
                  <a:schemeClr val="tx1"/>
                </a:solidFill>
                <a:latin typeface="Times New Roman" pitchFamily="18" charset="0"/>
                <a:cs typeface="Times New Roman" pitchFamily="18" charset="0"/>
              </a:rPr>
              <a:t>Ilyas</a:t>
            </a:r>
            <a:r>
              <a:rPr lang="fr-FR" sz="2200" b="1" dirty="0" smtClean="0">
                <a:solidFill>
                  <a:schemeClr val="tx1"/>
                </a:solidFill>
                <a:latin typeface="Times New Roman" pitchFamily="18" charset="0"/>
                <a:cs typeface="Times New Roman" pitchFamily="18" charset="0"/>
              </a:rPr>
              <a:t> </a:t>
            </a:r>
          </a:p>
          <a:p>
            <a:pPr algn="just">
              <a:lnSpc>
                <a:spcPct val="200000"/>
              </a:lnSpc>
            </a:pPr>
            <a:r>
              <a:rPr lang="fr-FR" sz="2200" b="1" dirty="0" smtClean="0">
                <a:solidFill>
                  <a:schemeClr val="tx1"/>
                </a:solidFill>
                <a:latin typeface="Times New Roman" pitchFamily="18" charset="0"/>
                <a:cs typeface="Times New Roman" pitchFamily="18" charset="0"/>
              </a:rPr>
              <a:t>   (c. 1390) contient des planches détaillées représentant la structure du corps, le système nerveux et la circulation sanguine</a:t>
            </a:r>
            <a:endParaRPr lang="fr-FR" sz="2200" dirty="0">
              <a:solidFill>
                <a:schemeClr val="tx1"/>
              </a:solidFill>
            </a:endParaRPr>
          </a:p>
        </p:txBody>
      </p:sp>
    </p:spTree>
  </p:cSld>
  <p:clrMapOvr>
    <a:masterClrMapping/>
  </p:clrMapOvr>
  <p:transition>
    <p:cut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2844" y="785794"/>
            <a:ext cx="8858312" cy="42862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pPr>
            <a:r>
              <a:rPr lang="fr-FR" sz="2400" b="1" dirty="0" smtClean="0">
                <a:solidFill>
                  <a:schemeClr val="tx1"/>
                </a:solidFill>
                <a:latin typeface="Times New Roman" pitchFamily="18" charset="0"/>
                <a:cs typeface="Times New Roman" pitchFamily="18" charset="0"/>
              </a:rPr>
              <a:t>Pendant la peste noire, la peste bubonique au XIVe siècle en </a:t>
            </a:r>
          </a:p>
          <a:p>
            <a:pPr algn="just">
              <a:lnSpc>
                <a:spcPct val="200000"/>
              </a:lnSpc>
            </a:pPr>
            <a:r>
              <a:rPr lang="fr-FR" sz="2400" b="1" dirty="0" smtClean="0">
                <a:solidFill>
                  <a:schemeClr val="tx1"/>
                </a:solidFill>
                <a:latin typeface="Times New Roman" pitchFamily="18" charset="0"/>
                <a:cs typeface="Times New Roman" pitchFamily="18" charset="0"/>
              </a:rPr>
              <a:t>   Al-</a:t>
            </a:r>
            <a:r>
              <a:rPr lang="fr-FR" sz="2400" b="1" dirty="0" err="1" smtClean="0">
                <a:solidFill>
                  <a:schemeClr val="tx1"/>
                </a:solidFill>
                <a:latin typeface="Times New Roman" pitchFamily="18" charset="0"/>
                <a:cs typeface="Times New Roman" pitchFamily="18" charset="0"/>
              </a:rPr>
              <a:t>Andalus</a:t>
            </a:r>
            <a:r>
              <a:rPr lang="fr-FR" sz="2400" b="1" dirty="0" smtClean="0">
                <a:solidFill>
                  <a:schemeClr val="tx1"/>
                </a:solidFill>
                <a:latin typeface="Times New Roman" pitchFamily="18" charset="0"/>
                <a:cs typeface="Times New Roman" pitchFamily="18" charset="0"/>
              </a:rPr>
              <a:t>, Ibn </a:t>
            </a:r>
            <a:r>
              <a:rPr lang="fr-FR" sz="2400" b="1" dirty="0" err="1" smtClean="0">
                <a:solidFill>
                  <a:schemeClr val="tx1"/>
                </a:solidFill>
                <a:latin typeface="Times New Roman" pitchFamily="18" charset="0"/>
                <a:cs typeface="Times New Roman" pitchFamily="18" charset="0"/>
              </a:rPr>
              <a:t>Khatima</a:t>
            </a:r>
            <a:r>
              <a:rPr lang="fr-FR" sz="2400" b="1" dirty="0" smtClean="0">
                <a:solidFill>
                  <a:schemeClr val="tx1"/>
                </a:solidFill>
                <a:latin typeface="Times New Roman" pitchFamily="18" charset="0"/>
                <a:cs typeface="Times New Roman" pitchFamily="18" charset="0"/>
              </a:rPr>
              <a:t> et Ibn al-</a:t>
            </a:r>
            <a:r>
              <a:rPr lang="fr-FR" sz="2400" b="1" dirty="0" err="1" smtClean="0">
                <a:solidFill>
                  <a:schemeClr val="tx1"/>
                </a:solidFill>
                <a:latin typeface="Times New Roman" pitchFamily="18" charset="0"/>
                <a:cs typeface="Times New Roman" pitchFamily="18" charset="0"/>
              </a:rPr>
              <a:t>Khatib</a:t>
            </a:r>
            <a:r>
              <a:rPr lang="fr-FR" sz="2400" b="1" dirty="0" smtClean="0">
                <a:solidFill>
                  <a:schemeClr val="tx1"/>
                </a:solidFill>
                <a:latin typeface="Times New Roman" pitchFamily="18" charset="0"/>
                <a:cs typeface="Times New Roman" pitchFamily="18" charset="0"/>
              </a:rPr>
              <a:t> ont découvert que les maladies infectieuses sont provoquées par des micro-organismes qui pénètrent dans le corps humain. </a:t>
            </a:r>
          </a:p>
          <a:p>
            <a:pPr algn="ct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2844" y="357166"/>
            <a:ext cx="8715436" cy="571504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buFont typeface="Wingdings" pitchFamily="2" charset="2"/>
              <a:buChar char="Ø"/>
            </a:pPr>
            <a:r>
              <a:rPr lang="fr-FR" sz="2200" b="1" dirty="0" smtClean="0">
                <a:latin typeface="Times New Roman" pitchFamily="18" charset="0"/>
                <a:cs typeface="Times New Roman" pitchFamily="18" charset="0"/>
              </a:rPr>
              <a:t>Les autres innovations introduites pour la 1ére fois  par des médecins musulmans sont la découverte du système immunitaire, l'introduction de la microbiologie, l'utilisation de l’expérimentation animale et la combinaison de la médecine et d'autres sciences (notamment l’agriculture, la botanique, la chimie et la pharmacologie), </a:t>
            </a:r>
          </a:p>
        </p:txBody>
      </p:sp>
      <p:sp>
        <p:nvSpPr>
          <p:cNvPr id="3" name="ZoneTexte 2"/>
          <p:cNvSpPr txBox="1"/>
          <p:nvPr/>
        </p:nvSpPr>
        <p:spPr>
          <a:xfrm>
            <a:off x="1000100" y="1928802"/>
            <a:ext cx="184731" cy="369332"/>
          </a:xfrm>
          <a:prstGeom prst="rect">
            <a:avLst/>
          </a:prstGeom>
          <a:noFill/>
        </p:spPr>
        <p:txBody>
          <a:bodyPr wrap="none" rtlCol="0">
            <a:spAutoFit/>
          </a:bodyPr>
          <a:lstStyle/>
          <a:p>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14282" y="857232"/>
            <a:ext cx="8715436" cy="521497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buFont typeface="Wingdings" pitchFamily="2" charset="2"/>
              <a:buChar char="Ø"/>
            </a:pPr>
            <a:r>
              <a:rPr lang="fr-FR" sz="2200" b="1" dirty="0" smtClean="0">
                <a:solidFill>
                  <a:schemeClr val="tx1"/>
                </a:solidFill>
                <a:latin typeface="Times New Roman" pitchFamily="18" charset="0"/>
                <a:cs typeface="Times New Roman" pitchFamily="18" charset="0"/>
              </a:rPr>
              <a:t>l'invention de la seringue à injection par Ammar ibn Ali al-</a:t>
            </a:r>
            <a:r>
              <a:rPr lang="fr-FR" sz="2200" b="1" dirty="0" err="1" smtClean="0">
                <a:solidFill>
                  <a:schemeClr val="tx1"/>
                </a:solidFill>
                <a:latin typeface="Times New Roman" pitchFamily="18" charset="0"/>
                <a:cs typeface="Times New Roman" pitchFamily="18" charset="0"/>
              </a:rPr>
              <a:t>Mawsili</a:t>
            </a:r>
            <a:r>
              <a:rPr lang="fr-FR" sz="2200" b="1" dirty="0" smtClean="0">
                <a:solidFill>
                  <a:schemeClr val="tx1"/>
                </a:solidFill>
                <a:latin typeface="Times New Roman" pitchFamily="18" charset="0"/>
                <a:cs typeface="Times New Roman" pitchFamily="18" charset="0"/>
              </a:rPr>
              <a:t> au IXe siècle en Irak , </a:t>
            </a:r>
          </a:p>
          <a:p>
            <a:pPr algn="just">
              <a:lnSpc>
                <a:spcPct val="200000"/>
              </a:lnSpc>
              <a:buFont typeface="Wingdings" pitchFamily="2" charset="2"/>
              <a:buChar char="Ø"/>
            </a:pPr>
            <a:r>
              <a:rPr lang="fr-FR" sz="2200" b="1" dirty="0" smtClean="0">
                <a:solidFill>
                  <a:schemeClr val="tx1"/>
                </a:solidFill>
                <a:latin typeface="Times New Roman" pitchFamily="18" charset="0"/>
                <a:cs typeface="Times New Roman" pitchFamily="18" charset="0"/>
              </a:rPr>
              <a:t>l’ouverture de la première officine pharmaceutique à Bagdad (754), </a:t>
            </a:r>
          </a:p>
          <a:p>
            <a:pPr algn="just">
              <a:lnSpc>
                <a:spcPct val="200000"/>
              </a:lnSpc>
              <a:buFont typeface="Wingdings" pitchFamily="2" charset="2"/>
              <a:buChar char="Ø"/>
            </a:pPr>
            <a:r>
              <a:rPr lang="fr-FR" sz="2200" b="1" dirty="0" smtClean="0">
                <a:solidFill>
                  <a:schemeClr val="tx1"/>
                </a:solidFill>
                <a:latin typeface="Times New Roman" pitchFamily="18" charset="0"/>
                <a:cs typeface="Times New Roman" pitchFamily="18" charset="0"/>
              </a:rPr>
              <a:t>la distinction entre la médecine et la pharmacie à partir du XIIe siècle et la découverte d'au moins 2000 médicaments et substances chimiques</a:t>
            </a:r>
          </a:p>
          <a:p>
            <a:pPr algn="ctr"/>
            <a:endParaRPr lang="fr-FR" dirty="0"/>
          </a:p>
        </p:txBody>
      </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85720" y="285728"/>
            <a:ext cx="8858280"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chemeClr val="bg1"/>
                </a:solidFill>
                <a:latin typeface="Times New Roman" pitchFamily="18" charset="0"/>
                <a:cs typeface="Times New Roman" pitchFamily="18" charset="0"/>
              </a:rPr>
              <a:t>Un manuscrit arabe, intitulé </a:t>
            </a:r>
            <a:r>
              <a:rPr lang="fr-FR" sz="2800" b="1" i="1" dirty="0" smtClean="0">
                <a:solidFill>
                  <a:schemeClr val="bg1"/>
                </a:solidFill>
                <a:latin typeface="Times New Roman" pitchFamily="18" charset="0"/>
                <a:cs typeface="Times New Roman" pitchFamily="18" charset="0"/>
              </a:rPr>
              <a:t>Anatomie de l'œil</a:t>
            </a:r>
            <a:r>
              <a:rPr lang="fr-FR" sz="2800" b="1" dirty="0" smtClean="0">
                <a:solidFill>
                  <a:schemeClr val="bg1"/>
                </a:solidFill>
                <a:latin typeface="Times New Roman" pitchFamily="18" charset="0"/>
                <a:cs typeface="Times New Roman" pitchFamily="18" charset="0"/>
              </a:rPr>
              <a:t>, écrit par al-</a:t>
            </a:r>
            <a:r>
              <a:rPr lang="fr-FR" sz="2800" b="1" dirty="0" err="1" smtClean="0">
                <a:solidFill>
                  <a:schemeClr val="bg1"/>
                </a:solidFill>
                <a:latin typeface="Times New Roman" pitchFamily="18" charset="0"/>
                <a:cs typeface="Times New Roman" pitchFamily="18" charset="0"/>
              </a:rPr>
              <a:t>Mutadibih</a:t>
            </a:r>
            <a:endParaRPr lang="fr-FR" sz="2800" b="1" dirty="0">
              <a:solidFill>
                <a:schemeClr val="bg1"/>
              </a:solidFill>
              <a:latin typeface="Times New Roman" pitchFamily="18" charset="0"/>
              <a:cs typeface="Times New Roman" pitchFamily="18" charset="0"/>
            </a:endParaRPr>
          </a:p>
        </p:txBody>
      </p:sp>
      <p:pic>
        <p:nvPicPr>
          <p:cNvPr id="3" name="Picture 5" descr="180px-Cheshm_manuscript">
            <a:hlinkClick r:id="rId2"/>
          </p:cNvPr>
          <p:cNvPicPr>
            <a:picLocks noChangeAspect="1" noChangeArrowheads="1"/>
          </p:cNvPicPr>
          <p:nvPr/>
        </p:nvPicPr>
        <p:blipFill>
          <a:blip r:embed="rId3"/>
          <a:srcRect/>
          <a:stretch>
            <a:fillRect/>
          </a:stretch>
        </p:blipFill>
        <p:spPr bwMode="auto">
          <a:xfrm>
            <a:off x="0" y="1557338"/>
            <a:ext cx="9144000" cy="5300662"/>
          </a:xfrm>
          <a:prstGeom prst="rect">
            <a:avLst/>
          </a:prstGeom>
          <a:noFill/>
          <a:ln w="9525">
            <a:noFill/>
            <a:miter lim="800000"/>
            <a:headEnd/>
            <a:tailEnd/>
          </a:ln>
        </p:spPr>
      </p:pic>
    </p:spTree>
  </p:cSld>
  <p:clrMapOvr>
    <a:masterClrMapping/>
  </p:clrMapOvr>
  <p:transition>
    <p:split orient="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00034" y="1785926"/>
            <a:ext cx="7929618" cy="307183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lnSpc>
                <a:spcPct val="190000"/>
              </a:lnSpc>
            </a:pPr>
            <a:r>
              <a:rPr lang="fr-FR" sz="2400" b="1" dirty="0" smtClean="0"/>
              <a:t>Pendant 10 siècles la culture persista en Orient.</a:t>
            </a:r>
          </a:p>
          <a:p>
            <a:pPr algn="just">
              <a:lnSpc>
                <a:spcPct val="190000"/>
              </a:lnSpc>
            </a:pPr>
            <a:r>
              <a:rPr lang="fr-FR" sz="2400" b="1" dirty="0" smtClean="0"/>
              <a:t> La médecine Islamique se propagera en Occident par l’Italie, l’Espagne et la France .</a:t>
            </a:r>
          </a:p>
          <a:p>
            <a:pPr algn="ct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928926" y="214290"/>
            <a:ext cx="3357586"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t>En Europe</a:t>
            </a:r>
            <a:endParaRPr lang="fr-FR" sz="2800" dirty="0"/>
          </a:p>
        </p:txBody>
      </p:sp>
      <p:sp>
        <p:nvSpPr>
          <p:cNvPr id="4" name="Rectangle à coins arrondis 3"/>
          <p:cNvSpPr/>
          <p:nvPr/>
        </p:nvSpPr>
        <p:spPr>
          <a:xfrm>
            <a:off x="214282" y="1285860"/>
            <a:ext cx="8715436" cy="528641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85000"/>
              </a:lnSpc>
              <a:buFont typeface="Wingdings" pitchFamily="2" charset="2"/>
              <a:buChar char="Ø"/>
            </a:pPr>
            <a:r>
              <a:rPr lang="fr-FR" sz="2200" b="1" dirty="0" smtClean="0">
                <a:solidFill>
                  <a:schemeClr val="tx1"/>
                </a:solidFill>
                <a:latin typeface="Times New Roman" pitchFamily="18" charset="0"/>
                <a:cs typeface="Times New Roman" pitchFamily="18" charset="0"/>
              </a:rPr>
              <a:t>Les travaux de pionniers comme André Vésale et William Harvey ont remis en cause les croyances populaires par des preuves scientifiques. </a:t>
            </a:r>
          </a:p>
          <a:p>
            <a:pPr algn="just">
              <a:lnSpc>
                <a:spcPct val="185000"/>
              </a:lnSpc>
              <a:buFont typeface="Wingdings" pitchFamily="2" charset="2"/>
              <a:buChar char="Ø"/>
            </a:pPr>
            <a:r>
              <a:rPr lang="fr-FR" sz="2200" b="1" dirty="0" smtClean="0">
                <a:solidFill>
                  <a:schemeClr val="tx1"/>
                </a:solidFill>
                <a:latin typeface="Times New Roman" pitchFamily="18" charset="0"/>
                <a:cs typeface="Times New Roman" pitchFamily="18" charset="0"/>
              </a:rPr>
              <a:t>La compréhension et le diagnostic des maladies se sont améliorés, mais sans apporter de bénéfices directs pour la santé.</a:t>
            </a:r>
          </a:p>
          <a:p>
            <a:pPr algn="just">
              <a:lnSpc>
                <a:spcPct val="185000"/>
              </a:lnSpc>
              <a:buFont typeface="Wingdings" pitchFamily="2" charset="2"/>
              <a:buChar char="Ø"/>
            </a:pPr>
            <a:r>
              <a:rPr lang="fr-FR" sz="2200" b="1" dirty="0" smtClean="0">
                <a:solidFill>
                  <a:schemeClr val="tx1"/>
                </a:solidFill>
                <a:latin typeface="Times New Roman" pitchFamily="18" charset="0"/>
                <a:cs typeface="Times New Roman" pitchFamily="18" charset="0"/>
              </a:rPr>
              <a:t> Il existait peu de médicaments efficaces, en dehors de l’opium et de la quinine,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2844" y="785794"/>
            <a:ext cx="9001156" cy="55721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150000"/>
              </a:lnSpc>
              <a:buFont typeface="Wingdings" pitchFamily="2" charset="2"/>
              <a:buChar char="q"/>
            </a:pPr>
            <a:r>
              <a:rPr lang="fr-FR" b="1" dirty="0" smtClean="0">
                <a:solidFill>
                  <a:schemeClr val="tx1"/>
                </a:solidFill>
                <a:latin typeface="Times New Roman" pitchFamily="18" charset="0"/>
                <a:cs typeface="Times New Roman" pitchFamily="18" charset="0"/>
              </a:rPr>
              <a:t>L’origine de la médecine échappe à toute les investigations. On peut penser que l’art de soigner est né du moment ou les Hommes ont souffert.</a:t>
            </a:r>
          </a:p>
          <a:p>
            <a:pPr>
              <a:lnSpc>
                <a:spcPct val="150000"/>
              </a:lnSpc>
            </a:pPr>
            <a:endParaRPr lang="fr-FR" b="1" dirty="0" smtClean="0"/>
          </a:p>
          <a:p>
            <a:pPr>
              <a:lnSpc>
                <a:spcPct val="150000"/>
              </a:lnSpc>
              <a:buFont typeface="Wingdings" pitchFamily="2" charset="2"/>
              <a:buChar char="q"/>
            </a:pPr>
            <a:r>
              <a:rPr lang="fr-FR" b="1" dirty="0" smtClean="0"/>
              <a:t>Dans les divinités primitives, la maladie a été attribuée à </a:t>
            </a:r>
            <a:r>
              <a:rPr lang="fr-FR" dirty="0" smtClean="0"/>
              <a:t>la sorcellerie, </a:t>
            </a:r>
            <a:r>
              <a:rPr lang="fr-FR" b="1" dirty="0" smtClean="0"/>
              <a:t>aux démons , aux influences astrales contraires, ou à la volonté des dieux. </a:t>
            </a:r>
          </a:p>
          <a:p>
            <a:pPr>
              <a:lnSpc>
                <a:spcPct val="150000"/>
              </a:lnSpc>
            </a:pPr>
            <a:endParaRPr lang="fr-FR" b="1" dirty="0" smtClean="0"/>
          </a:p>
          <a:p>
            <a:pPr>
              <a:lnSpc>
                <a:spcPct val="150000"/>
              </a:lnSpc>
              <a:buFont typeface="Wingdings" pitchFamily="2" charset="2"/>
              <a:buChar char="q"/>
            </a:pPr>
            <a:r>
              <a:rPr lang="fr-FR" b="1" dirty="0" smtClean="0"/>
              <a:t>Celle – ci est pratiquée par :  les intermédiaires </a:t>
            </a:r>
          </a:p>
          <a:p>
            <a:pPr>
              <a:lnSpc>
                <a:spcPct val="150000"/>
              </a:lnSpc>
              <a:buFont typeface="Wingdings" pitchFamily="2" charset="2"/>
              <a:buChar char="ü"/>
            </a:pPr>
            <a:r>
              <a:rPr lang="fr-FR" b="1" dirty="0" smtClean="0"/>
              <a:t>chefs de peuplades </a:t>
            </a:r>
          </a:p>
          <a:p>
            <a:pPr>
              <a:lnSpc>
                <a:spcPct val="150000"/>
              </a:lnSpc>
              <a:buFont typeface="Wingdings" pitchFamily="2" charset="2"/>
              <a:buChar char="ü"/>
            </a:pPr>
            <a:r>
              <a:rPr lang="fr-FR" b="1" dirty="0" smtClean="0"/>
              <a:t>roi,</a:t>
            </a:r>
          </a:p>
          <a:p>
            <a:pPr>
              <a:lnSpc>
                <a:spcPct val="150000"/>
              </a:lnSpc>
              <a:buFont typeface="Wingdings" pitchFamily="2" charset="2"/>
              <a:buChar char="ü"/>
            </a:pPr>
            <a:r>
              <a:rPr lang="fr-FR" b="1" dirty="0" smtClean="0"/>
              <a:t> les héros,</a:t>
            </a:r>
          </a:p>
          <a:p>
            <a:pPr>
              <a:lnSpc>
                <a:spcPct val="150000"/>
              </a:lnSpc>
              <a:buFont typeface="Wingdings" pitchFamily="2" charset="2"/>
              <a:buChar char="ü"/>
            </a:pPr>
            <a:r>
              <a:rPr lang="fr-FR" b="1" dirty="0" smtClean="0"/>
              <a:t>les prêtres</a:t>
            </a:r>
            <a:endParaRPr lang="fr-FR" dirty="0" smtClean="0"/>
          </a:p>
          <a:p>
            <a:pPr algn="ctr"/>
            <a:endParaRPr lang="fr-FR" dirty="0"/>
          </a:p>
        </p:txBody>
      </p:sp>
      <p:sp>
        <p:nvSpPr>
          <p:cNvPr id="3" name="Arrondir un rectangle avec un coin du même côté 2"/>
          <p:cNvSpPr/>
          <p:nvPr/>
        </p:nvSpPr>
        <p:spPr>
          <a:xfrm>
            <a:off x="1928794" y="142852"/>
            <a:ext cx="5286412" cy="571504"/>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3200" b="1" dirty="0" smtClean="0">
                <a:solidFill>
                  <a:schemeClr val="bg1"/>
                </a:solidFill>
                <a:latin typeface="Times New Roman" pitchFamily="18" charset="0"/>
                <a:cs typeface="Times New Roman" pitchFamily="18" charset="0"/>
              </a:rPr>
              <a:t>1- L’époque </a:t>
            </a:r>
            <a:r>
              <a:rPr lang="fr-FR" sz="3200" b="1" dirty="0" err="1" smtClean="0">
                <a:solidFill>
                  <a:schemeClr val="bg1"/>
                </a:solidFill>
                <a:latin typeface="Times New Roman" pitchFamily="18" charset="0"/>
                <a:cs typeface="Times New Roman" pitchFamily="18" charset="0"/>
              </a:rPr>
              <a:t>anté-islamique</a:t>
            </a:r>
            <a:r>
              <a:rPr lang="fr-FR" sz="1400" b="1" dirty="0" smtClean="0">
                <a:solidFill>
                  <a:schemeClr val="bg1"/>
                </a:solidFill>
                <a:latin typeface="Times New Roman" pitchFamily="18" charset="0"/>
                <a:cs typeface="Times New Roman" pitchFamily="18" charset="0"/>
              </a:rPr>
              <a:t> </a:t>
            </a:r>
          </a:p>
          <a:p>
            <a:pPr algn="ctr"/>
            <a:endParaRPr lang="fr-FR" sz="1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3">
                                            <p:bg/>
                                          </p:spTgt>
                                        </p:tgtEl>
                                        <p:attrNameLst>
                                          <p:attrName>style.visibility</p:attrName>
                                        </p:attrNameLst>
                                      </p:cBhvr>
                                      <p:to>
                                        <p:strVal val="visible"/>
                                      </p:to>
                                    </p:set>
                                    <p:animEffect transition="in" filter="wipe(down)">
                                      <p:cBhvr>
                                        <p:cTn id="41" dur="500"/>
                                        <p:tgtEl>
                                          <p:spTgt spid="3">
                                            <p:bg/>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3">
                                            <p:txEl>
                                              <p:pRg st="0" end="0"/>
                                            </p:txEl>
                                          </p:spTgt>
                                        </p:tgtEl>
                                        <p:attrNameLst>
                                          <p:attrName>style.visibility</p:attrName>
                                        </p:attrNameLst>
                                      </p:cBhvr>
                                      <p:to>
                                        <p:strVal val="visible"/>
                                      </p:to>
                                    </p:set>
                                    <p:animEffect transition="in" filter="wipe(down)">
                                      <p:cBhvr>
                                        <p:cTn id="4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build="allAtOnce"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14282" y="785794"/>
            <a:ext cx="8786874" cy="492922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75000"/>
              </a:lnSpc>
            </a:pPr>
            <a:endParaRPr lang="fr-FR" sz="2200" dirty="0" smtClean="0">
              <a:solidFill>
                <a:schemeClr val="tx1"/>
              </a:solidFill>
              <a:latin typeface="Times New Roman" pitchFamily="18" charset="0"/>
              <a:cs typeface="Times New Roman" pitchFamily="18" charset="0"/>
            </a:endParaRPr>
          </a:p>
          <a:p>
            <a:pPr algn="just">
              <a:lnSpc>
                <a:spcPct val="175000"/>
              </a:lnSpc>
            </a:pPr>
            <a:r>
              <a:rPr lang="fr-FR" sz="2200" b="1" i="1" dirty="0" smtClean="0">
                <a:solidFill>
                  <a:schemeClr val="tx1"/>
                </a:solidFill>
                <a:latin typeface="Times New Roman" pitchFamily="18" charset="0"/>
                <a:cs typeface="Times New Roman" pitchFamily="18" charset="0"/>
              </a:rPr>
              <a:t>Théodoric </a:t>
            </a:r>
            <a:r>
              <a:rPr lang="fr-FR" sz="2200" b="1" i="1" dirty="0" err="1" smtClean="0">
                <a:solidFill>
                  <a:schemeClr val="tx1"/>
                </a:solidFill>
                <a:latin typeface="Times New Roman" pitchFamily="18" charset="0"/>
                <a:cs typeface="Times New Roman" pitchFamily="18" charset="0"/>
              </a:rPr>
              <a:t>Borgognoni</a:t>
            </a:r>
            <a:r>
              <a:rPr lang="fr-FR" sz="2200" dirty="0" smtClean="0">
                <a:solidFill>
                  <a:schemeClr val="tx1"/>
                </a:solidFill>
                <a:latin typeface="Times New Roman" pitchFamily="18" charset="0"/>
                <a:cs typeface="Times New Roman" pitchFamily="18" charset="0"/>
              </a:rPr>
              <a:t>, (1205-1296), un des plus importants chirurgiens de la période médiévale, responsable de l'introduction et de la promotion d’importante avancées en chirurgie comme l'utilisation des antiseptiques et la pratique de l’anesthésie. </a:t>
            </a:r>
          </a:p>
          <a:p>
            <a:pPr algn="just">
              <a:lnSpc>
                <a:spcPct val="175000"/>
              </a:lnSpc>
            </a:pPr>
            <a:r>
              <a:rPr lang="fr-FR" sz="2200" dirty="0" smtClean="0">
                <a:solidFill>
                  <a:schemeClr val="tx1"/>
                </a:solidFill>
                <a:latin typeface="Times New Roman" pitchFamily="18" charset="0"/>
                <a:cs typeface="Times New Roman" pitchFamily="18" charset="0"/>
              </a:rPr>
              <a:t>Guy de </a:t>
            </a:r>
            <a:r>
              <a:rPr lang="fr-FR" sz="2200" dirty="0" err="1" smtClean="0">
                <a:solidFill>
                  <a:schemeClr val="tx1"/>
                </a:solidFill>
                <a:latin typeface="Times New Roman" pitchFamily="18" charset="0"/>
                <a:cs typeface="Times New Roman" pitchFamily="18" charset="0"/>
              </a:rPr>
              <a:t>Chauliac</a:t>
            </a:r>
            <a:r>
              <a:rPr lang="fr-FR" sz="2200" dirty="0" smtClean="0">
                <a:solidFill>
                  <a:schemeClr val="tx1"/>
                </a:solidFill>
                <a:latin typeface="Times New Roman" pitchFamily="18" charset="0"/>
                <a:cs typeface="Times New Roman" pitchFamily="18" charset="0"/>
              </a:rPr>
              <a:t>, considéré comme l'un des pères de la chirurgie moderne, après le grand chirurgien islamique, El </a:t>
            </a:r>
            <a:r>
              <a:rPr lang="fr-FR" sz="2200" dirty="0" err="1" smtClean="0">
                <a:solidFill>
                  <a:schemeClr val="tx1"/>
                </a:solidFill>
                <a:latin typeface="Times New Roman" pitchFamily="18" charset="0"/>
                <a:cs typeface="Times New Roman" pitchFamily="18" charset="0"/>
              </a:rPr>
              <a:t>Zahrawi</a:t>
            </a:r>
            <a:r>
              <a:rPr lang="fr-FR" sz="2200" dirty="0" smtClean="0">
                <a:solidFill>
                  <a:schemeClr val="tx1"/>
                </a:solidFill>
                <a:latin typeface="Times New Roman" pitchFamily="18" charset="0"/>
                <a:cs typeface="Times New Roman" pitchFamily="18" charset="0"/>
              </a:rPr>
              <a:t>. </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928926" y="214290"/>
            <a:ext cx="3643338"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bg1"/>
                </a:solidFill>
                <a:latin typeface="Times New Roman" pitchFamily="18" charset="0"/>
                <a:cs typeface="Times New Roman" pitchFamily="18" charset="0"/>
              </a:rPr>
              <a:t>3.la Renaissance</a:t>
            </a:r>
            <a:endParaRPr lang="fr-FR" sz="3200" dirty="0">
              <a:solidFill>
                <a:schemeClr val="bg1"/>
              </a:solidFill>
              <a:latin typeface="Times New Roman" pitchFamily="18" charset="0"/>
              <a:cs typeface="Times New Roman" pitchFamily="18" charset="0"/>
            </a:endParaRPr>
          </a:p>
        </p:txBody>
      </p:sp>
      <p:sp>
        <p:nvSpPr>
          <p:cNvPr id="4" name="Rectangle à coins arrondis 3"/>
          <p:cNvSpPr/>
          <p:nvPr/>
        </p:nvSpPr>
        <p:spPr>
          <a:xfrm>
            <a:off x="142844" y="1142984"/>
            <a:ext cx="8858312" cy="550072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buFont typeface="Wingdings" pitchFamily="2" charset="2"/>
              <a:buChar char="§"/>
            </a:pPr>
            <a:r>
              <a:rPr lang="fr-FR" sz="2200" b="1" dirty="0" smtClean="0">
                <a:latin typeface="Times New Roman" pitchFamily="18" charset="0"/>
                <a:cs typeface="Times New Roman" pitchFamily="18" charset="0"/>
              </a:rPr>
              <a:t>Le </a:t>
            </a:r>
            <a:r>
              <a:rPr lang="fr-FR" sz="2200" b="1" dirty="0" err="1" smtClean="0">
                <a:latin typeface="Times New Roman" pitchFamily="18" charset="0"/>
                <a:cs typeface="Times New Roman" pitchFamily="18" charset="0"/>
              </a:rPr>
              <a:t>xvème</a:t>
            </a:r>
            <a:r>
              <a:rPr lang="fr-FR" sz="2200" b="1" dirty="0" smtClean="0">
                <a:latin typeface="Times New Roman" pitchFamily="18" charset="0"/>
                <a:cs typeface="Times New Roman" pitchFamily="18" charset="0"/>
              </a:rPr>
              <a:t> siècle apporta un renouveau dans les connaissances.</a:t>
            </a:r>
          </a:p>
          <a:p>
            <a:pPr algn="just">
              <a:lnSpc>
                <a:spcPct val="200000"/>
              </a:lnSpc>
            </a:pPr>
            <a:r>
              <a:rPr lang="fr-FR" sz="2200" b="1" dirty="0" smtClean="0">
                <a:solidFill>
                  <a:srgbClr val="FF0000"/>
                </a:solidFill>
                <a:latin typeface="Times New Roman" pitchFamily="18" charset="0"/>
                <a:cs typeface="Times New Roman" pitchFamily="18" charset="0"/>
              </a:rPr>
              <a:t>   </a:t>
            </a:r>
            <a:r>
              <a:rPr lang="fr-FR" sz="2200" b="1" dirty="0" smtClean="0">
                <a:solidFill>
                  <a:schemeClr val="tx1"/>
                </a:solidFill>
                <a:latin typeface="Times New Roman" pitchFamily="18" charset="0"/>
                <a:cs typeface="Times New Roman" pitchFamily="18" charset="0"/>
              </a:rPr>
              <a:t> Rabelais </a:t>
            </a:r>
            <a:r>
              <a:rPr lang="fr-FR" sz="2200" b="1" dirty="0" smtClean="0">
                <a:latin typeface="Times New Roman" pitchFamily="18" charset="0"/>
                <a:cs typeface="Times New Roman" pitchFamily="18" charset="0"/>
              </a:rPr>
              <a:t>(1494 -1553): condamne l’enseignement purement livresque et le verbiage de la médecine universitaire pour accorder plus de place à l’</a:t>
            </a:r>
            <a:r>
              <a:rPr lang="fr-FR" sz="2200" b="1" dirty="0" err="1" smtClean="0">
                <a:latin typeface="Times New Roman" pitchFamily="18" charset="0"/>
                <a:cs typeface="Times New Roman" pitchFamily="18" charset="0"/>
              </a:rPr>
              <a:t>expérimentaton</a:t>
            </a:r>
            <a:r>
              <a:rPr lang="fr-FR" sz="2200" b="1" dirty="0" smtClean="0">
                <a:latin typeface="Times New Roman" pitchFamily="18" charset="0"/>
                <a:cs typeface="Times New Roman" pitchFamily="18" charset="0"/>
              </a:rPr>
              <a:t>.</a:t>
            </a:r>
          </a:p>
          <a:p>
            <a:pPr algn="just">
              <a:lnSpc>
                <a:spcPct val="200000"/>
              </a:lnSpc>
              <a:buFont typeface="Wingdings" pitchFamily="2" charset="2"/>
              <a:buChar char="§"/>
            </a:pPr>
            <a:r>
              <a:rPr lang="fr-FR" sz="2200" b="1" dirty="0" smtClean="0">
                <a:latin typeface="Times New Roman" pitchFamily="18" charset="0"/>
                <a:cs typeface="Times New Roman" pitchFamily="18" charset="0"/>
              </a:rPr>
              <a:t>XVIe siècle est marqué par la redécouverte de l'anatomie. </a:t>
            </a:r>
          </a:p>
          <a:p>
            <a:pPr algn="just">
              <a:lnSpc>
                <a:spcPct val="200000"/>
              </a:lnSpc>
            </a:pPr>
            <a:r>
              <a:rPr lang="fr-FR" sz="2200" i="1" dirty="0" smtClean="0">
                <a:latin typeface="Times New Roman" pitchFamily="18" charset="0"/>
                <a:cs typeface="Times New Roman" pitchFamily="18" charset="0"/>
              </a:rPr>
              <a:t>    </a:t>
            </a:r>
            <a:r>
              <a:rPr lang="fr-FR" sz="2200" b="1" dirty="0" smtClean="0">
                <a:latin typeface="Times New Roman" pitchFamily="18" charset="0"/>
                <a:cs typeface="Times New Roman" pitchFamily="18" charset="0"/>
              </a:rPr>
              <a:t>les papes levèrent l’interdiction de disséquer. </a:t>
            </a:r>
          </a:p>
        </p:txBody>
      </p:sp>
    </p:spTree>
  </p:cSld>
  <p:clrMapOvr>
    <a:masterClrMapping/>
  </p:clrMapOvr>
  <p:transition>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14282" y="1000108"/>
            <a:ext cx="8643998" cy="471490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pPr>
            <a:r>
              <a:rPr lang="fr-FR" sz="2200" b="1" dirty="0" smtClean="0">
                <a:latin typeface="Times New Roman" pitchFamily="18" charset="0"/>
                <a:cs typeface="Times New Roman" pitchFamily="18" charset="0"/>
              </a:rPr>
              <a:t>Parmi les savants qui osent braver le tabou, le plus connu est sans doute André Vésale de l'université de Padoue, auteur en 1543 du De </a:t>
            </a:r>
            <a:r>
              <a:rPr lang="fr-FR" sz="2200" b="1" dirty="0" err="1" smtClean="0">
                <a:latin typeface="Times New Roman" pitchFamily="18" charset="0"/>
                <a:cs typeface="Times New Roman" pitchFamily="18" charset="0"/>
              </a:rPr>
              <a:t>humani</a:t>
            </a:r>
            <a:r>
              <a:rPr lang="fr-FR" sz="2200" b="1" dirty="0" smtClean="0">
                <a:latin typeface="Times New Roman" pitchFamily="18" charset="0"/>
                <a:cs typeface="Times New Roman" pitchFamily="18" charset="0"/>
              </a:rPr>
              <a:t> </a:t>
            </a:r>
            <a:r>
              <a:rPr lang="fr-FR" sz="2200" b="1" dirty="0" err="1" smtClean="0">
                <a:latin typeface="Times New Roman" pitchFamily="18" charset="0"/>
                <a:cs typeface="Times New Roman" pitchFamily="18" charset="0"/>
              </a:rPr>
              <a:t>corporis</a:t>
            </a:r>
            <a:r>
              <a:rPr lang="fr-FR" sz="2200" b="1" dirty="0" smtClean="0">
                <a:latin typeface="Times New Roman" pitchFamily="18" charset="0"/>
                <a:cs typeface="Times New Roman" pitchFamily="18" charset="0"/>
              </a:rPr>
              <a:t> </a:t>
            </a:r>
            <a:r>
              <a:rPr lang="fr-FR" sz="2200" b="1" dirty="0" err="1" smtClean="0">
                <a:latin typeface="Times New Roman" pitchFamily="18" charset="0"/>
                <a:cs typeface="Times New Roman" pitchFamily="18" charset="0"/>
              </a:rPr>
              <a:t>fabrica</a:t>
            </a:r>
            <a:r>
              <a:rPr lang="fr-FR" sz="2200" b="1" dirty="0" smtClean="0">
                <a:latin typeface="Times New Roman" pitchFamily="18" charset="0"/>
                <a:cs typeface="Times New Roman" pitchFamily="18" charset="0"/>
              </a:rPr>
              <a:t>. Dans un amphithéâtre, devant des étudiants venus de l'Europe entière, il pratique de nombreuses dissections sur des suicidés ou des condamnés à mort. </a:t>
            </a:r>
          </a:p>
        </p:txBody>
      </p:sp>
    </p:spTree>
  </p:cSld>
  <p:clrMapOvr>
    <a:masterClrMapping/>
  </p:clrMapOvr>
  <p:transition>
    <p:wedg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500034" y="428604"/>
            <a:ext cx="8143932" cy="107157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2400" b="1" i="1" dirty="0" smtClean="0">
                <a:hlinkClick r:id="rId2" tooltip="Leçon d'anatomie du docteur Tulp"/>
              </a:rPr>
              <a:t>Leçon d'anatomie du docteur </a:t>
            </a:r>
            <a:r>
              <a:rPr lang="fr-FR" sz="2400" b="1" i="1" dirty="0" err="1" smtClean="0">
                <a:hlinkClick r:id="rId2" tooltip="Leçon d'anatomie du docteur Tulp"/>
              </a:rPr>
              <a:t>Tulp</a:t>
            </a:r>
            <a:r>
              <a:rPr lang="fr-FR" sz="2400" b="1" dirty="0" smtClean="0"/>
              <a:t> par </a:t>
            </a:r>
            <a:r>
              <a:rPr lang="fr-FR" sz="2400" b="1" dirty="0" smtClean="0">
                <a:hlinkClick r:id="rId3" tooltip="Rembrandt"/>
              </a:rPr>
              <a:t>Rembrandt</a:t>
            </a:r>
            <a:r>
              <a:rPr lang="fr-FR" sz="2400" b="1" dirty="0" smtClean="0"/>
              <a:t>, 1632. </a:t>
            </a:r>
            <a:endParaRPr lang="fr-FR" sz="2400" b="1" dirty="0"/>
          </a:p>
        </p:txBody>
      </p:sp>
      <p:pic>
        <p:nvPicPr>
          <p:cNvPr id="4" name="Picture 5" descr="250px-The_Anatomy_Lesson">
            <a:hlinkClick r:id="rId4"/>
          </p:cNvPr>
          <p:cNvPicPr>
            <a:picLocks noChangeAspect="1" noChangeArrowheads="1"/>
          </p:cNvPicPr>
          <p:nvPr/>
        </p:nvPicPr>
        <p:blipFill>
          <a:blip r:embed="rId5"/>
          <a:srcRect/>
          <a:stretch>
            <a:fillRect/>
          </a:stretch>
        </p:blipFill>
        <p:spPr bwMode="auto">
          <a:xfrm>
            <a:off x="0" y="1628775"/>
            <a:ext cx="9144000" cy="5229225"/>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85720" y="571480"/>
            <a:ext cx="8501122" cy="55721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pPr>
            <a:r>
              <a:rPr lang="fr-FR" sz="2200" b="1" dirty="0" smtClean="0">
                <a:solidFill>
                  <a:schemeClr val="tx1"/>
                </a:solidFill>
                <a:latin typeface="Times New Roman" pitchFamily="18" charset="0"/>
                <a:cs typeface="Times New Roman" pitchFamily="18" charset="0"/>
              </a:rPr>
              <a:t>Ces progrès de la connaissance permettent à la chirurgie d'échapper à son statut pour devenir progressivement une discipline à part entière de la médecine. </a:t>
            </a:r>
          </a:p>
          <a:p>
            <a:pPr algn="just">
              <a:lnSpc>
                <a:spcPct val="200000"/>
              </a:lnSpc>
            </a:pPr>
            <a:r>
              <a:rPr lang="fr-FR" sz="2200" b="1" dirty="0" smtClean="0">
                <a:solidFill>
                  <a:schemeClr val="tx1"/>
                </a:solidFill>
                <a:latin typeface="Times New Roman" pitchFamily="18" charset="0"/>
                <a:cs typeface="Times New Roman" pitchFamily="18" charset="0"/>
              </a:rPr>
              <a:t>En France, Ambroise Paré incarne à lui seul ce changement de statut. En inventant en 1552 la ligature des artères, il sauve les amputés d'une mort quasi-certaine et devient un des praticiens les plus reconnus de son temps.</a:t>
            </a:r>
          </a:p>
          <a:p>
            <a:pPr algn="ctr"/>
            <a:endParaRPr lang="fr-FR" dirty="0"/>
          </a:p>
        </p:txBody>
      </p:sp>
    </p:spTree>
  </p:cSld>
  <p:clrMapOvr>
    <a:masterClrMapping/>
  </p:clrMapOvr>
  <p:transition>
    <p:plus/>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785786" y="142852"/>
            <a:ext cx="7929618" cy="92869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2200" b="1" dirty="0" smtClean="0">
                <a:solidFill>
                  <a:schemeClr val="tx1"/>
                </a:solidFill>
                <a:latin typeface="Times New Roman" pitchFamily="18" charset="0"/>
                <a:cs typeface="Times New Roman" pitchFamily="18" charset="0"/>
              </a:rPr>
              <a:t>Anatomie  du corps    humain vue </a:t>
            </a:r>
          </a:p>
          <a:p>
            <a:pPr algn="ctr"/>
            <a:r>
              <a:rPr lang="fr-FR" sz="2200" b="1" dirty="0" smtClean="0">
                <a:solidFill>
                  <a:schemeClr val="tx1"/>
                </a:solidFill>
                <a:latin typeface="Times New Roman" pitchFamily="18" charset="0"/>
                <a:cs typeface="Times New Roman" pitchFamily="18" charset="0"/>
              </a:rPr>
              <a:t> par  les    Perses   au XVIIe siècle </a:t>
            </a:r>
            <a:endParaRPr lang="fr-FR" sz="2200" b="1" dirty="0">
              <a:solidFill>
                <a:schemeClr val="tx1"/>
              </a:solidFill>
              <a:latin typeface="Times New Roman" pitchFamily="18" charset="0"/>
              <a:cs typeface="Times New Roman" pitchFamily="18" charset="0"/>
            </a:endParaRPr>
          </a:p>
        </p:txBody>
      </p:sp>
      <p:pic>
        <p:nvPicPr>
          <p:cNvPr id="4" name="Picture 5" descr="180px-17th_century_Persian_anatomy">
            <a:hlinkClick r:id="rId2"/>
          </p:cNvPr>
          <p:cNvPicPr>
            <a:picLocks noChangeAspect="1" noChangeArrowheads="1"/>
          </p:cNvPicPr>
          <p:nvPr/>
        </p:nvPicPr>
        <p:blipFill>
          <a:blip r:embed="rId3">
            <a:lum contrast="18000"/>
          </a:blip>
          <a:srcRect/>
          <a:stretch>
            <a:fillRect/>
          </a:stretch>
        </p:blipFill>
        <p:spPr bwMode="auto">
          <a:xfrm>
            <a:off x="785786" y="1266207"/>
            <a:ext cx="7929618" cy="5591793"/>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14282" y="714356"/>
            <a:ext cx="8715436" cy="578647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95000"/>
              </a:lnSpc>
            </a:pPr>
            <a:r>
              <a:rPr lang="fr-FR" sz="2200" b="1" dirty="0" smtClean="0">
                <a:solidFill>
                  <a:schemeClr val="tx1"/>
                </a:solidFill>
                <a:latin typeface="Times New Roman" pitchFamily="18" charset="0"/>
                <a:cs typeface="Times New Roman" pitchFamily="18" charset="0"/>
              </a:rPr>
              <a:t>Le XVIIe siècle ce fut le siècle  des 1 </a:t>
            </a:r>
            <a:r>
              <a:rPr lang="fr-FR" sz="2200" b="1" baseline="30000" dirty="0" smtClean="0">
                <a:solidFill>
                  <a:schemeClr val="tx1"/>
                </a:solidFill>
                <a:latin typeface="Times New Roman" pitchFamily="18" charset="0"/>
                <a:cs typeface="Times New Roman" pitchFamily="18" charset="0"/>
              </a:rPr>
              <a:t>er</a:t>
            </a:r>
            <a:r>
              <a:rPr lang="fr-FR" sz="2200" b="1" dirty="0" smtClean="0">
                <a:solidFill>
                  <a:schemeClr val="tx1"/>
                </a:solidFill>
                <a:latin typeface="Times New Roman" pitchFamily="18" charset="0"/>
                <a:cs typeface="Times New Roman" pitchFamily="18" charset="0"/>
              </a:rPr>
              <a:t>  physiologistes: </a:t>
            </a:r>
          </a:p>
          <a:p>
            <a:pPr algn="just">
              <a:lnSpc>
                <a:spcPct val="195000"/>
              </a:lnSpc>
            </a:pPr>
            <a:r>
              <a:rPr lang="fr-FR" sz="2200" b="1" dirty="0" smtClean="0">
                <a:solidFill>
                  <a:schemeClr val="tx1"/>
                </a:solidFill>
                <a:latin typeface="Times New Roman" pitchFamily="18" charset="0"/>
                <a:cs typeface="Times New Roman" pitchFamily="18" charset="0"/>
              </a:rPr>
              <a:t>Tout d'abord, en 1622, en pratiquant des vivisections sur des chiens, le chirurgien</a:t>
            </a:r>
          </a:p>
          <a:p>
            <a:pPr algn="just">
              <a:lnSpc>
                <a:spcPct val="195000"/>
              </a:lnSpc>
            </a:pPr>
            <a:r>
              <a:rPr lang="fr-FR" sz="2200" b="1" dirty="0" smtClean="0">
                <a:solidFill>
                  <a:schemeClr val="tx1"/>
                </a:solidFill>
                <a:latin typeface="Times New Roman" pitchFamily="18" charset="0"/>
                <a:cs typeface="Times New Roman" pitchFamily="18" charset="0"/>
              </a:rPr>
              <a:t>   - italien </a:t>
            </a:r>
            <a:r>
              <a:rPr lang="fr-FR" sz="2200" b="1" dirty="0" err="1" smtClean="0">
                <a:solidFill>
                  <a:schemeClr val="tx1"/>
                </a:solidFill>
                <a:latin typeface="Times New Roman" pitchFamily="18" charset="0"/>
                <a:cs typeface="Times New Roman" pitchFamily="18" charset="0"/>
              </a:rPr>
              <a:t>Gaspare</a:t>
            </a:r>
            <a:r>
              <a:rPr lang="fr-FR" sz="2200" b="1" dirty="0" smtClean="0">
                <a:solidFill>
                  <a:schemeClr val="tx1"/>
                </a:solidFill>
                <a:latin typeface="Times New Roman" pitchFamily="18" charset="0"/>
                <a:cs typeface="Times New Roman" pitchFamily="18" charset="0"/>
              </a:rPr>
              <a:t> </a:t>
            </a:r>
            <a:r>
              <a:rPr lang="fr-FR" sz="2200" b="1" dirty="0" err="1" smtClean="0">
                <a:solidFill>
                  <a:schemeClr val="tx1"/>
                </a:solidFill>
                <a:latin typeface="Times New Roman" pitchFamily="18" charset="0"/>
                <a:cs typeface="Times New Roman" pitchFamily="18" charset="0"/>
              </a:rPr>
              <a:t>Aselli</a:t>
            </a:r>
            <a:r>
              <a:rPr lang="fr-FR" sz="2200" b="1" dirty="0" smtClean="0">
                <a:solidFill>
                  <a:schemeClr val="tx1"/>
                </a:solidFill>
                <a:latin typeface="Times New Roman" pitchFamily="18" charset="0"/>
                <a:cs typeface="Times New Roman" pitchFamily="18" charset="0"/>
              </a:rPr>
              <a:t> (v. 1581-1626) découvre les vaisseaux lymphatiques, </a:t>
            </a:r>
          </a:p>
          <a:p>
            <a:pPr algn="just">
              <a:lnSpc>
                <a:spcPct val="195000"/>
              </a:lnSpc>
            </a:pPr>
            <a:r>
              <a:rPr lang="fr-FR" sz="2200" b="1" dirty="0" smtClean="0">
                <a:solidFill>
                  <a:schemeClr val="tx1"/>
                </a:solidFill>
                <a:latin typeface="Times New Roman" pitchFamily="18" charset="0"/>
                <a:cs typeface="Times New Roman" pitchFamily="18" charset="0"/>
              </a:rPr>
              <a:t>   - William Harvey: découverte capitale : la circulation du sang (1628) et en explique tout le phénomène.</a:t>
            </a:r>
          </a:p>
          <a:p>
            <a:pPr algn="ct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85720" y="285728"/>
            <a:ext cx="8643998" cy="628654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buFont typeface="Wingdings" pitchFamily="2" charset="2"/>
              <a:buChar char="§"/>
            </a:pPr>
            <a:r>
              <a:rPr lang="fr-FR" sz="2200" b="1" dirty="0" smtClean="0">
                <a:solidFill>
                  <a:schemeClr val="tx1"/>
                </a:solidFill>
                <a:latin typeface="Times New Roman" pitchFamily="18" charset="0"/>
                <a:cs typeface="Times New Roman" pitchFamily="18" charset="0"/>
              </a:rPr>
              <a:t> </a:t>
            </a:r>
            <a:r>
              <a:rPr lang="fr-FR" sz="2200" b="1" dirty="0" err="1" smtClean="0">
                <a:solidFill>
                  <a:schemeClr val="tx1"/>
                </a:solidFill>
                <a:latin typeface="Times New Roman" pitchFamily="18" charset="0"/>
                <a:cs typeface="Times New Roman" pitchFamily="18" charset="0"/>
              </a:rPr>
              <a:t>Dubien</a:t>
            </a:r>
            <a:r>
              <a:rPr lang="fr-FR" sz="2200" b="1" dirty="0" smtClean="0">
                <a:solidFill>
                  <a:schemeClr val="tx1"/>
                </a:solidFill>
                <a:latin typeface="Times New Roman" pitchFamily="18" charset="0"/>
                <a:cs typeface="Times New Roman" pitchFamily="18" charset="0"/>
              </a:rPr>
              <a:t> </a:t>
            </a:r>
            <a:r>
              <a:rPr lang="fr-FR" sz="2200" b="1" dirty="0" err="1" smtClean="0">
                <a:solidFill>
                  <a:schemeClr val="tx1"/>
                </a:solidFill>
                <a:latin typeface="Times New Roman" pitchFamily="18" charset="0"/>
                <a:cs typeface="Times New Roman" pitchFamily="18" charset="0"/>
              </a:rPr>
              <a:t>sylvius</a:t>
            </a:r>
            <a:r>
              <a:rPr lang="fr-FR" sz="2200" b="1" dirty="0" smtClean="0">
                <a:solidFill>
                  <a:schemeClr val="tx1"/>
                </a:solidFill>
                <a:latin typeface="Times New Roman" pitchFamily="18" charset="0"/>
                <a:cs typeface="Times New Roman" pitchFamily="18" charset="0"/>
              </a:rPr>
              <a:t>: décrit le </a:t>
            </a:r>
            <a:r>
              <a:rPr lang="fr-FR" sz="2200" b="1" dirty="0" err="1" smtClean="0">
                <a:solidFill>
                  <a:schemeClr val="tx1"/>
                </a:solidFill>
                <a:latin typeface="Times New Roman" pitchFamily="18" charset="0"/>
                <a:cs typeface="Times New Roman" pitchFamily="18" charset="0"/>
              </a:rPr>
              <a:t>sm</a:t>
            </a:r>
            <a:r>
              <a:rPr lang="fr-FR" sz="2200" b="1" dirty="0" smtClean="0">
                <a:solidFill>
                  <a:schemeClr val="tx1"/>
                </a:solidFill>
                <a:latin typeface="Times New Roman" pitchFamily="18" charset="0"/>
                <a:cs typeface="Times New Roman" pitchFamily="18" charset="0"/>
              </a:rPr>
              <a:t> nerveux.</a:t>
            </a:r>
          </a:p>
          <a:p>
            <a:pPr algn="just">
              <a:lnSpc>
                <a:spcPct val="200000"/>
              </a:lnSpc>
            </a:pPr>
            <a:r>
              <a:rPr lang="fr-FR" sz="2200" b="1" dirty="0" smtClean="0">
                <a:solidFill>
                  <a:schemeClr val="tx1"/>
                </a:solidFill>
                <a:latin typeface="Times New Roman" pitchFamily="18" charset="0"/>
                <a:cs typeface="Times New Roman" pitchFamily="18" charset="0"/>
              </a:rPr>
              <a:t>Marcello-Malpighi: ferma la boucle de la circulation sanguine en découvrant les capillaires </a:t>
            </a:r>
          </a:p>
          <a:p>
            <a:pPr algn="just">
              <a:lnSpc>
                <a:spcPct val="200000"/>
              </a:lnSpc>
              <a:buFont typeface="Wingdings" pitchFamily="2" charset="2"/>
              <a:buChar char="§"/>
            </a:pPr>
            <a:r>
              <a:rPr lang="fr-FR" sz="2200" b="1" dirty="0" smtClean="0">
                <a:solidFill>
                  <a:schemeClr val="tx1"/>
                </a:solidFill>
                <a:latin typeface="Times New Roman" pitchFamily="18" charset="0"/>
                <a:cs typeface="Times New Roman" pitchFamily="18" charset="0"/>
              </a:rPr>
              <a:t>Il découvrit que les organismes vivants sont constitués par des tissus et que chaque tissu est formé d’une infinité invisible à l’œil nu de </a:t>
            </a:r>
            <a:r>
              <a:rPr lang="fr-FR" sz="2200" b="1" u="sng" dirty="0" smtClean="0">
                <a:solidFill>
                  <a:schemeClr val="tx1"/>
                </a:solidFill>
                <a:latin typeface="Times New Roman" pitchFamily="18" charset="0"/>
                <a:cs typeface="Times New Roman" pitchFamily="18" charset="0"/>
              </a:rPr>
              <a:t>cellules.</a:t>
            </a:r>
          </a:p>
          <a:p>
            <a:pPr algn="just">
              <a:lnSpc>
                <a:spcPct val="200000"/>
              </a:lnSpc>
              <a:buFont typeface="Wingdings" pitchFamily="2" charset="2"/>
              <a:buChar char="§"/>
            </a:pPr>
            <a:r>
              <a:rPr lang="fr-FR" sz="2200" b="1" dirty="0" smtClean="0">
                <a:solidFill>
                  <a:schemeClr val="tx1"/>
                </a:solidFill>
                <a:latin typeface="Times New Roman" pitchFamily="18" charset="0"/>
                <a:cs typeface="Times New Roman" pitchFamily="18" charset="0"/>
              </a:rPr>
              <a:t> </a:t>
            </a:r>
            <a:r>
              <a:rPr lang="fr-FR" sz="2200" b="1" dirty="0" err="1" smtClean="0">
                <a:solidFill>
                  <a:schemeClr val="tx1"/>
                </a:solidFill>
                <a:latin typeface="Times New Roman" pitchFamily="18" charset="0"/>
                <a:cs typeface="Times New Roman" pitchFamily="18" charset="0"/>
              </a:rPr>
              <a:t>Auton</a:t>
            </a:r>
            <a:r>
              <a:rPr lang="fr-FR" sz="2200" b="1" dirty="0" smtClean="0">
                <a:solidFill>
                  <a:schemeClr val="tx1"/>
                </a:solidFill>
                <a:latin typeface="Times New Roman" pitchFamily="18" charset="0"/>
                <a:cs typeface="Times New Roman" pitchFamily="18" charset="0"/>
              </a:rPr>
              <a:t> </a:t>
            </a:r>
            <a:r>
              <a:rPr lang="fr-FR" sz="2200" b="1" dirty="0" err="1" smtClean="0">
                <a:solidFill>
                  <a:schemeClr val="tx1"/>
                </a:solidFill>
                <a:latin typeface="Times New Roman" pitchFamily="18" charset="0"/>
                <a:cs typeface="Times New Roman" pitchFamily="18" charset="0"/>
              </a:rPr>
              <a:t>Vaul</a:t>
            </a:r>
            <a:r>
              <a:rPr lang="fr-FR" sz="2200" b="1" dirty="0" smtClean="0">
                <a:solidFill>
                  <a:schemeClr val="tx1"/>
                </a:solidFill>
                <a:latin typeface="Times New Roman" pitchFamily="18" charset="0"/>
                <a:cs typeface="Times New Roman" pitchFamily="18" charset="0"/>
              </a:rPr>
              <a:t>: ouvrit la voie de la Bactériologie: identifia les </a:t>
            </a:r>
            <a:r>
              <a:rPr lang="fr-FR" sz="2200" b="1" u="sng" dirty="0" smtClean="0">
                <a:solidFill>
                  <a:schemeClr val="tx1"/>
                </a:solidFill>
                <a:latin typeface="Times New Roman" pitchFamily="18" charset="0"/>
                <a:cs typeface="Times New Roman" pitchFamily="18" charset="0"/>
              </a:rPr>
              <a:t>G.B.</a:t>
            </a:r>
            <a:r>
              <a:rPr lang="fr-FR" sz="2200" b="1" dirty="0" smtClean="0">
                <a:solidFill>
                  <a:schemeClr val="tx1"/>
                </a:solidFill>
                <a:latin typeface="Times New Roman" pitchFamily="18" charset="0"/>
                <a:cs typeface="Times New Roman" pitchFamily="18" charset="0"/>
              </a:rPr>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down)">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ipe(down)">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down)">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2844" y="571480"/>
            <a:ext cx="9001156" cy="600079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buFont typeface="Wingdings" pitchFamily="2" charset="2"/>
              <a:buChar char="Ø"/>
            </a:pPr>
            <a:r>
              <a:rPr lang="fr-FR" sz="2200" b="1" dirty="0" smtClean="0">
                <a:latin typeface="Times New Roman" pitchFamily="18" charset="0"/>
                <a:cs typeface="Times New Roman" pitchFamily="18" charset="0"/>
              </a:rPr>
              <a:t>Thomas Sydenham: (Hippocrate anglais) enseigna que l’on doit d’abord </a:t>
            </a:r>
            <a:r>
              <a:rPr lang="fr-FR" sz="2200" b="1" dirty="0" err="1" smtClean="0">
                <a:latin typeface="Times New Roman" pitchFamily="18" charset="0"/>
                <a:cs typeface="Times New Roman" pitchFamily="18" charset="0"/>
              </a:rPr>
              <a:t>observer,diagnostiquer</a:t>
            </a:r>
            <a:r>
              <a:rPr lang="fr-FR" sz="2200" b="1" dirty="0" smtClean="0">
                <a:latin typeface="Times New Roman" pitchFamily="18" charset="0"/>
                <a:cs typeface="Times New Roman" pitchFamily="18" charset="0"/>
              </a:rPr>
              <a:t>, et traiter.</a:t>
            </a:r>
          </a:p>
          <a:p>
            <a:pPr algn="just">
              <a:lnSpc>
                <a:spcPct val="200000"/>
              </a:lnSpc>
              <a:buFont typeface="Wingdings" pitchFamily="2" charset="2"/>
              <a:buChar char="Ø"/>
            </a:pPr>
            <a:r>
              <a:rPr lang="fr-FR" sz="2200" b="1" dirty="0" smtClean="0">
                <a:latin typeface="Times New Roman" pitchFamily="18" charset="0"/>
                <a:cs typeface="Times New Roman" pitchFamily="18" charset="0"/>
              </a:rPr>
              <a:t>Au XVIIe siècle, le peuple fait appel au barbier ou au rebouteux avant de finir à l'hôpital. </a:t>
            </a:r>
          </a:p>
          <a:p>
            <a:pPr algn="just">
              <a:lnSpc>
                <a:spcPct val="200000"/>
              </a:lnSpc>
              <a:buFont typeface="Wingdings" pitchFamily="2" charset="2"/>
              <a:buChar char="Ø"/>
            </a:pPr>
            <a:r>
              <a:rPr lang="fr-FR" sz="2200" b="1" dirty="0" smtClean="0">
                <a:latin typeface="Times New Roman" pitchFamily="18" charset="0"/>
                <a:cs typeface="Times New Roman" pitchFamily="18" charset="0"/>
              </a:rPr>
              <a:t>Malgré les progrès de la médecine, à l'époque les médecins n'ont que peu de méthodes de soins ; les plus connues sont le lavement et la saignée.</a:t>
            </a:r>
          </a:p>
          <a:p>
            <a:pPr algn="ctr"/>
            <a:endParaRPr lang="fr-FR" dirty="0"/>
          </a:p>
        </p:txBody>
      </p:sp>
    </p:spTree>
  </p:cSld>
  <p:clrMapOvr>
    <a:masterClrMapping/>
  </p:clrMapOvr>
  <p:transition>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428596" y="285728"/>
            <a:ext cx="8358246"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200000"/>
              </a:lnSpc>
            </a:pPr>
            <a:r>
              <a:rPr lang="fr-FR" sz="2200" b="1" dirty="0" smtClean="0">
                <a:latin typeface="Times New Roman" pitchFamily="18" charset="0"/>
                <a:cs typeface="Times New Roman" pitchFamily="18" charset="0"/>
              </a:rPr>
              <a:t>Au même siècle la médecine était déchirée entre plusieurs école:</a:t>
            </a:r>
          </a:p>
        </p:txBody>
      </p:sp>
      <p:sp>
        <p:nvSpPr>
          <p:cNvPr id="4" name="Rectangle à coins arrondis 3"/>
          <p:cNvSpPr/>
          <p:nvPr/>
        </p:nvSpPr>
        <p:spPr>
          <a:xfrm>
            <a:off x="785786" y="1928802"/>
            <a:ext cx="4357718"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b="1" dirty="0" smtClean="0"/>
              <a:t>iatrochimistes</a:t>
            </a:r>
            <a:endParaRPr lang="fr-FR" dirty="0"/>
          </a:p>
        </p:txBody>
      </p:sp>
      <p:sp>
        <p:nvSpPr>
          <p:cNvPr id="6" name="Rectangle à coins arrondis 5"/>
          <p:cNvSpPr/>
          <p:nvPr/>
        </p:nvSpPr>
        <p:spPr>
          <a:xfrm>
            <a:off x="785786" y="3000372"/>
            <a:ext cx="4357718"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b="1" dirty="0" err="1" smtClean="0"/>
              <a:t>iatrophysiciens</a:t>
            </a:r>
            <a:endParaRPr lang="fr-FR" dirty="0"/>
          </a:p>
        </p:txBody>
      </p:sp>
      <p:sp>
        <p:nvSpPr>
          <p:cNvPr id="7" name="Rectangle à coins arrondis 6"/>
          <p:cNvSpPr/>
          <p:nvPr/>
        </p:nvSpPr>
        <p:spPr>
          <a:xfrm>
            <a:off x="785786" y="4071942"/>
            <a:ext cx="4357718"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b="1" dirty="0" smtClean="0"/>
              <a:t>médecins traditionnalistes</a:t>
            </a: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down)">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down)">
                                      <p:cBhvr>
                                        <p:cTn id="15" dur="500"/>
                                        <p:tgtEl>
                                          <p:spTgt spid="4">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down)">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bg/>
                                          </p:spTgt>
                                        </p:tgtEl>
                                        <p:attrNameLst>
                                          <p:attrName>style.visibility</p:attrName>
                                        </p:attrNameLst>
                                      </p:cBhvr>
                                      <p:to>
                                        <p:strVal val="visible"/>
                                      </p:to>
                                    </p:set>
                                    <p:anim calcmode="lin" valueType="num">
                                      <p:cBhvr additive="base">
                                        <p:cTn id="2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6">
                                            <p:bg/>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 calcmode="lin" valueType="num">
                                      <p:cBhvr additive="base">
                                        <p:cTn id="2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7">
                                            <p:bg/>
                                          </p:spTgt>
                                        </p:tgtEl>
                                        <p:attrNameLst>
                                          <p:attrName>style.visibility</p:attrName>
                                        </p:attrNameLst>
                                      </p:cBhvr>
                                      <p:to>
                                        <p:strVal val="visible"/>
                                      </p:to>
                                    </p:set>
                                    <p:animEffect transition="in" filter="wipe(down)">
                                      <p:cBhvr>
                                        <p:cTn id="33" dur="500"/>
                                        <p:tgtEl>
                                          <p:spTgt spid="7">
                                            <p:bg/>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wipe(down)">
                                      <p:cBhvr>
                                        <p:cTn id="38"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4" grpId="0" build="allAtOnce" animBg="1"/>
      <p:bldP spid="6" grpId="0" build="allAtOnce" animBg="1"/>
      <p:bldP spid="7"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2844" y="785794"/>
            <a:ext cx="9001156" cy="55721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50000"/>
              </a:lnSpc>
              <a:buFont typeface="Wingdings" pitchFamily="2" charset="2"/>
              <a:buChar char="q"/>
            </a:pPr>
            <a:r>
              <a:rPr lang="fr-FR" b="1" dirty="0" smtClean="0">
                <a:latin typeface="Times New Roman" pitchFamily="18" charset="0"/>
                <a:cs typeface="Times New Roman" pitchFamily="18" charset="0"/>
              </a:rPr>
              <a:t>Toutes les sociétés humaines avaient recours à des croyances médicales relevant du mythe ou de la superstition pour expliquer la naissance, la mort et la maladie. </a:t>
            </a:r>
          </a:p>
          <a:p>
            <a:pPr algn="just">
              <a:lnSpc>
                <a:spcPct val="150000"/>
              </a:lnSpc>
              <a:buFont typeface="Wingdings" pitchFamily="2" charset="2"/>
              <a:buChar char="q"/>
            </a:pPr>
            <a:endParaRPr lang="fr-FR" b="1" dirty="0" smtClean="0">
              <a:latin typeface="Times New Roman" pitchFamily="18" charset="0"/>
              <a:cs typeface="Times New Roman" pitchFamily="18" charset="0"/>
            </a:endParaRPr>
          </a:p>
          <a:p>
            <a:pPr algn="just">
              <a:lnSpc>
                <a:spcPct val="150000"/>
              </a:lnSpc>
              <a:buFont typeface="Wingdings" pitchFamily="2" charset="2"/>
              <a:buChar char="q"/>
            </a:pPr>
            <a:r>
              <a:rPr lang="fr-FR" b="1" dirty="0" smtClean="0"/>
              <a:t>Avec le temps et l’accumulation d’essais et d’erreurs, une petite base de connaissances s’est constituée au sein des premières communautés tribales.</a:t>
            </a:r>
          </a:p>
          <a:p>
            <a:pPr algn="just">
              <a:lnSpc>
                <a:spcPct val="150000"/>
              </a:lnSpc>
              <a:buFont typeface="Wingdings" pitchFamily="2" charset="2"/>
              <a:buChar char="q"/>
            </a:pPr>
            <a:endParaRPr lang="fr-FR" b="1" dirty="0" smtClean="0"/>
          </a:p>
          <a:p>
            <a:pPr algn="just">
              <a:lnSpc>
                <a:spcPct val="150000"/>
              </a:lnSpc>
              <a:buFont typeface="Wingdings" pitchFamily="2" charset="2"/>
              <a:buChar char="q"/>
            </a:pPr>
            <a:r>
              <a:rPr lang="fr-FR" b="1" dirty="0" smtClean="0"/>
              <a:t>La culture tribale s’est transmise à des initiés.</a:t>
            </a:r>
          </a:p>
          <a:p>
            <a:pPr algn="just">
              <a:lnSpc>
                <a:spcPct val="150000"/>
              </a:lnSpc>
              <a:buFont typeface="Wingdings" pitchFamily="2" charset="2"/>
              <a:buChar char="q"/>
            </a:pPr>
            <a:endParaRPr lang="fr-FR" b="1" dirty="0" smtClean="0"/>
          </a:p>
          <a:p>
            <a:pPr algn="just">
              <a:lnSpc>
                <a:spcPct val="150000"/>
              </a:lnSpc>
              <a:buFont typeface="Wingdings" pitchFamily="2" charset="2"/>
              <a:buChar char="q"/>
            </a:pPr>
            <a:r>
              <a:rPr lang="fr-FR" b="1" dirty="0" smtClean="0"/>
              <a:t>Ces « initiés » sont devenus ceux qu’on désigne aujourd'hui sous le nom de guérisseurs ou de shamans.</a:t>
            </a:r>
            <a:r>
              <a:rPr lang="fr-FR" dirty="0" smtClean="0"/>
              <a:t> </a:t>
            </a:r>
            <a:endParaRPr lang="fr-FR" sz="2000" dirty="0" smtClean="0"/>
          </a:p>
          <a:p>
            <a:pPr algn="ctr"/>
            <a:endParaRPr lang="fr-FR" dirty="0"/>
          </a:p>
        </p:txBody>
      </p:sp>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14282" y="428604"/>
            <a:ext cx="8715436" cy="614366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95000"/>
              </a:lnSpc>
              <a:buFont typeface="Wingdings" pitchFamily="2" charset="2"/>
              <a:buChar char="§"/>
            </a:pPr>
            <a:r>
              <a:rPr lang="fr-FR" sz="2200" b="1" dirty="0" smtClean="0">
                <a:solidFill>
                  <a:schemeClr val="tx1"/>
                </a:solidFill>
                <a:latin typeface="Times New Roman" pitchFamily="18" charset="0"/>
                <a:cs typeface="Times New Roman" pitchFamily="18" charset="0"/>
              </a:rPr>
              <a:t> </a:t>
            </a:r>
            <a:r>
              <a:rPr lang="fr-FR" sz="2200" b="1" dirty="0" err="1" smtClean="0">
                <a:solidFill>
                  <a:schemeClr val="tx1"/>
                </a:solidFill>
                <a:latin typeface="Times New Roman" pitchFamily="18" charset="0"/>
                <a:cs typeface="Times New Roman" pitchFamily="18" charset="0"/>
              </a:rPr>
              <a:t>XVIII</a:t>
            </a:r>
            <a:r>
              <a:rPr lang="fr-FR" sz="2200" b="1" baseline="30000" dirty="0" err="1" smtClean="0">
                <a:solidFill>
                  <a:schemeClr val="tx1"/>
                </a:solidFill>
                <a:latin typeface="Times New Roman" pitchFamily="18" charset="0"/>
                <a:cs typeface="Times New Roman" pitchFamily="18" charset="0"/>
              </a:rPr>
              <a:t>ème</a:t>
            </a:r>
            <a:r>
              <a:rPr lang="fr-FR" sz="2200" b="1" dirty="0" err="1" smtClean="0">
                <a:solidFill>
                  <a:schemeClr val="tx1"/>
                </a:solidFill>
                <a:latin typeface="Times New Roman" pitchFamily="18" charset="0"/>
                <a:cs typeface="Times New Roman" pitchFamily="18" charset="0"/>
              </a:rPr>
              <a:t>siècle</a:t>
            </a:r>
            <a:r>
              <a:rPr lang="fr-FR" sz="2200" b="1" dirty="0" smtClean="0">
                <a:solidFill>
                  <a:schemeClr val="tx1"/>
                </a:solidFill>
                <a:latin typeface="Times New Roman" pitchFamily="18" charset="0"/>
                <a:cs typeface="Times New Roman" pitchFamily="18" charset="0"/>
              </a:rPr>
              <a:t>: l’anatomie- la physiologie- et l’anatomie-pathologique firent des progrès les plus remarquables.</a:t>
            </a:r>
          </a:p>
          <a:p>
            <a:pPr algn="just">
              <a:lnSpc>
                <a:spcPct val="195000"/>
              </a:lnSpc>
              <a:buFont typeface="Wingdings" pitchFamily="2" charset="2"/>
              <a:buChar char="§"/>
            </a:pPr>
            <a:r>
              <a:rPr lang="fr-FR" sz="2200" b="1" dirty="0" smtClean="0">
                <a:solidFill>
                  <a:schemeClr val="tx1"/>
                </a:solidFill>
                <a:latin typeface="Times New Roman" pitchFamily="18" charset="0"/>
                <a:cs typeface="Times New Roman" pitchFamily="18" charset="0"/>
              </a:rPr>
              <a:t>Grâce au microscope électronique on commença à mieux connaître les lésions/ </a:t>
            </a:r>
          </a:p>
          <a:p>
            <a:pPr algn="just">
              <a:lnSpc>
                <a:spcPct val="195000"/>
              </a:lnSpc>
              <a:buFont typeface="Wingdings" pitchFamily="2" charset="2"/>
              <a:buChar char="§"/>
            </a:pPr>
            <a:r>
              <a:rPr lang="fr-FR" sz="2200" b="1" dirty="0" smtClean="0">
                <a:solidFill>
                  <a:schemeClr val="tx1"/>
                </a:solidFill>
                <a:latin typeface="Times New Roman" pitchFamily="18" charset="0"/>
                <a:cs typeface="Times New Roman" pitchFamily="18" charset="0"/>
              </a:rPr>
              <a:t>J.B.</a:t>
            </a:r>
            <a:r>
              <a:rPr lang="fr-FR" sz="2200" b="1" dirty="0" err="1" smtClean="0">
                <a:solidFill>
                  <a:schemeClr val="tx1"/>
                </a:solidFill>
                <a:latin typeface="Times New Roman" pitchFamily="18" charset="0"/>
                <a:cs typeface="Times New Roman" pitchFamily="18" charset="0"/>
              </a:rPr>
              <a:t>Morgani</a:t>
            </a:r>
            <a:r>
              <a:rPr lang="fr-FR" sz="2200" b="1" dirty="0" smtClean="0">
                <a:solidFill>
                  <a:schemeClr val="tx1"/>
                </a:solidFill>
                <a:latin typeface="Times New Roman" pitchFamily="18" charset="0"/>
                <a:cs typeface="Times New Roman" pitchFamily="18" charset="0"/>
              </a:rPr>
              <a:t>: fut le créateur de l’anatomie pathologique. Le  1</a:t>
            </a:r>
            <a:r>
              <a:rPr lang="fr-FR" sz="2200" b="1" baseline="30000" dirty="0" smtClean="0">
                <a:solidFill>
                  <a:schemeClr val="tx1"/>
                </a:solidFill>
                <a:latin typeface="Times New Roman" pitchFamily="18" charset="0"/>
                <a:cs typeface="Times New Roman" pitchFamily="18" charset="0"/>
              </a:rPr>
              <a:t>er</a:t>
            </a:r>
            <a:r>
              <a:rPr lang="fr-FR" sz="2200" b="1" dirty="0" smtClean="0">
                <a:solidFill>
                  <a:schemeClr val="tx1"/>
                </a:solidFill>
                <a:latin typeface="Times New Roman" pitchFamily="18" charset="0"/>
                <a:cs typeface="Times New Roman" pitchFamily="18" charset="0"/>
              </a:rPr>
              <a:t> qui enseigna les corrélations </a:t>
            </a:r>
            <a:r>
              <a:rPr lang="fr-FR" sz="2200" b="1" dirty="0" err="1" smtClean="0">
                <a:solidFill>
                  <a:schemeClr val="tx1"/>
                </a:solidFill>
                <a:latin typeface="Times New Roman" pitchFamily="18" charset="0"/>
                <a:cs typeface="Times New Roman" pitchFamily="18" charset="0"/>
              </a:rPr>
              <a:t>anatomo</a:t>
            </a:r>
            <a:r>
              <a:rPr lang="fr-FR" sz="2200" b="1" dirty="0" smtClean="0">
                <a:solidFill>
                  <a:schemeClr val="tx1"/>
                </a:solidFill>
                <a:latin typeface="Times New Roman" pitchFamily="18" charset="0"/>
                <a:cs typeface="Times New Roman" pitchFamily="18" charset="0"/>
              </a:rPr>
              <a:t>-cliniques ( histoires des maladies et de dissections en autopsies)</a:t>
            </a:r>
          </a:p>
        </p:txBody>
      </p:sp>
      <p:sp>
        <p:nvSpPr>
          <p:cNvPr id="3" name="ZoneTexte 2"/>
          <p:cNvSpPr txBox="1"/>
          <p:nvPr/>
        </p:nvSpPr>
        <p:spPr>
          <a:xfrm>
            <a:off x="3428992" y="3500438"/>
            <a:ext cx="285752" cy="369332"/>
          </a:xfrm>
          <a:prstGeom prst="rect">
            <a:avLst/>
          </a:prstGeom>
          <a:noFill/>
        </p:spPr>
        <p:txBody>
          <a:bodyPr wrap="square" rtlCol="0">
            <a:spAutoFit/>
          </a:bodyPr>
          <a:lstStyle/>
          <a:p>
            <a:endParaRPr lang="fr-FR" dirty="0"/>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428596" y="285728"/>
            <a:ext cx="6858048"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fr-FR" sz="2800" b="1" dirty="0" smtClean="0">
                <a:latin typeface="Times New Roman" pitchFamily="18" charset="0"/>
                <a:cs typeface="Times New Roman" pitchFamily="18" charset="0"/>
              </a:rPr>
              <a:t>Les événements de cette époque sont:</a:t>
            </a:r>
          </a:p>
        </p:txBody>
      </p:sp>
      <p:sp>
        <p:nvSpPr>
          <p:cNvPr id="4" name="Rectangle à coins arrondis 3"/>
          <p:cNvSpPr/>
          <p:nvPr/>
        </p:nvSpPr>
        <p:spPr>
          <a:xfrm>
            <a:off x="785786" y="1928802"/>
            <a:ext cx="4357718"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200000"/>
              </a:lnSpc>
            </a:pPr>
            <a:r>
              <a:rPr lang="fr-FR" sz="2200" b="1" dirty="0" smtClean="0">
                <a:latin typeface="Times New Roman" pitchFamily="18" charset="0"/>
                <a:cs typeface="Times New Roman" pitchFamily="18" charset="0"/>
              </a:rPr>
              <a:t>La psychiatrie</a:t>
            </a:r>
          </a:p>
        </p:txBody>
      </p:sp>
      <p:sp>
        <p:nvSpPr>
          <p:cNvPr id="6" name="Rectangle à coins arrondis 5"/>
          <p:cNvSpPr/>
          <p:nvPr/>
        </p:nvSpPr>
        <p:spPr>
          <a:xfrm>
            <a:off x="785786" y="3000372"/>
            <a:ext cx="4357718"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2200" b="1" dirty="0" smtClean="0">
              <a:latin typeface="Times New Roman" pitchFamily="18" charset="0"/>
              <a:cs typeface="Times New Roman" pitchFamily="18" charset="0"/>
            </a:endParaRPr>
          </a:p>
          <a:p>
            <a:pPr algn="ctr"/>
            <a:r>
              <a:rPr lang="fr-FR" sz="2200" b="1" dirty="0" smtClean="0">
                <a:latin typeface="Times New Roman" pitchFamily="18" charset="0"/>
                <a:cs typeface="Times New Roman" pitchFamily="18" charset="0"/>
              </a:rPr>
              <a:t>L’obstétrique</a:t>
            </a:r>
          </a:p>
          <a:p>
            <a:pPr algn="ctr"/>
            <a:endParaRPr lang="fr-FR" dirty="0"/>
          </a:p>
        </p:txBody>
      </p:sp>
      <p:sp>
        <p:nvSpPr>
          <p:cNvPr id="7" name="Rectangle à coins arrondis 6"/>
          <p:cNvSpPr/>
          <p:nvPr/>
        </p:nvSpPr>
        <p:spPr>
          <a:xfrm>
            <a:off x="785786" y="4071942"/>
            <a:ext cx="4357718" cy="857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ct val="200000"/>
              </a:lnSpc>
            </a:pPr>
            <a:r>
              <a:rPr lang="fr-FR" sz="2200" b="1" dirty="0" smtClean="0">
                <a:latin typeface="Times New Roman" pitchFamily="18" charset="0"/>
                <a:cs typeface="Times New Roman" pitchFamily="18" charset="0"/>
              </a:rPr>
              <a:t>Les chirurgiens</a:t>
            </a: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643042" y="214290"/>
            <a:ext cx="6000792"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bg1"/>
                </a:solidFill>
                <a:latin typeface="Times New Roman" pitchFamily="18" charset="0"/>
                <a:cs typeface="Times New Roman" pitchFamily="18" charset="0"/>
              </a:rPr>
              <a:t>4.Médecine moderne</a:t>
            </a:r>
            <a:endParaRPr lang="fr-FR" sz="2400" dirty="0">
              <a:solidFill>
                <a:schemeClr val="bg1"/>
              </a:solidFill>
            </a:endParaRPr>
          </a:p>
        </p:txBody>
      </p:sp>
      <p:sp>
        <p:nvSpPr>
          <p:cNvPr id="3" name="Rectangle à coins arrondis 2"/>
          <p:cNvSpPr/>
          <p:nvPr/>
        </p:nvSpPr>
        <p:spPr>
          <a:xfrm>
            <a:off x="214282" y="1357298"/>
            <a:ext cx="8715436" cy="528641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85000"/>
              </a:lnSpc>
              <a:buFont typeface="Wingdings" pitchFamily="2" charset="2"/>
              <a:buChar char="§"/>
            </a:pPr>
            <a:r>
              <a:rPr lang="fr-FR" sz="2200" b="1" dirty="0" smtClean="0">
                <a:latin typeface="Times New Roman" pitchFamily="18" charset="0"/>
                <a:cs typeface="Times New Roman" pitchFamily="18" charset="0"/>
              </a:rPr>
              <a:t>La médecine a vécu une révolution à partir du XIXe siècle en raison des progrès de la chimie et des techniques de laboratoire.</a:t>
            </a:r>
          </a:p>
          <a:p>
            <a:pPr algn="just">
              <a:lnSpc>
                <a:spcPct val="185000"/>
              </a:lnSpc>
              <a:buFont typeface="Wingdings" pitchFamily="2" charset="2"/>
              <a:buChar char="§"/>
            </a:pPr>
            <a:r>
              <a:rPr lang="fr-FR" sz="2200" b="1" dirty="0" smtClean="0">
                <a:latin typeface="Times New Roman" pitchFamily="18" charset="0"/>
                <a:cs typeface="Times New Roman" pitchFamily="18" charset="0"/>
              </a:rPr>
              <a:t>Les concepts d’épidémiologie des maladies infectieuses ont été supplantés par l’apparition de la (bactériologie et virologie).</a:t>
            </a:r>
          </a:p>
          <a:p>
            <a:pPr algn="just">
              <a:lnSpc>
                <a:spcPct val="185000"/>
              </a:lnSpc>
              <a:buFont typeface="Wingdings" pitchFamily="2" charset="2"/>
              <a:buChar char="§"/>
            </a:pPr>
            <a:r>
              <a:rPr lang="fr-FR" sz="2200" b="1" dirty="0" smtClean="0">
                <a:latin typeface="Times New Roman" pitchFamily="18" charset="0"/>
                <a:cs typeface="Times New Roman" pitchFamily="18" charset="0"/>
              </a:rPr>
              <a:t>Les bactéries et les micro-organismes ont été observés pour la première fois au microscope par Antoni van Leeuwenhoek en 1676, ce qui a ouvert le champ à la microbiologie.</a:t>
            </a:r>
          </a:p>
        </p:txBody>
      </p:sp>
    </p:spTree>
  </p:cSld>
  <p:clrMapOvr>
    <a:masterClrMapping/>
  </p:clrMapOvr>
  <p:transition>
    <p:push di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428596" y="1000108"/>
            <a:ext cx="8429684" cy="371477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90000"/>
              </a:lnSpc>
              <a:buFont typeface="Wingdings" pitchFamily="2" charset="2"/>
              <a:buChar char="§"/>
            </a:pPr>
            <a:r>
              <a:rPr lang="fr-FR" b="1" dirty="0" smtClean="0">
                <a:latin typeface="Times New Roman" pitchFamily="18" charset="0"/>
                <a:cs typeface="Times New Roman" pitchFamily="18" charset="0"/>
              </a:rPr>
              <a:t>Joseph Lister (1865), a énoncé les principes de l’antisepsie dans le traitement des plaies. </a:t>
            </a:r>
          </a:p>
          <a:p>
            <a:pPr algn="just">
              <a:lnSpc>
                <a:spcPct val="190000"/>
              </a:lnSpc>
              <a:buFont typeface="Wingdings" pitchFamily="2" charset="2"/>
              <a:buChar char="§"/>
            </a:pPr>
            <a:r>
              <a:rPr lang="fr-FR" b="1" dirty="0" smtClean="0">
                <a:latin typeface="Times New Roman" pitchFamily="18" charset="0"/>
                <a:cs typeface="Times New Roman" pitchFamily="18" charset="0"/>
              </a:rPr>
              <a:t>Cependant, le conservatisme médical face aux percées de la science ont empêché ses travaux d'être réellement appliqués avant la fin du XIXe siècle.</a:t>
            </a:r>
          </a:p>
          <a:p>
            <a:pPr algn="just">
              <a:lnSpc>
                <a:spcPct val="190000"/>
              </a:lnSpc>
              <a:buFont typeface="Wingdings" pitchFamily="2" charset="2"/>
              <a:buChar char="§"/>
            </a:pPr>
            <a:endParaRPr lang="fr-FR" b="1" dirty="0" smtClean="0">
              <a:latin typeface="Times New Roman" pitchFamily="18" charset="0"/>
              <a:cs typeface="Times New Roman" pitchFamily="18" charset="0"/>
            </a:endParaRPr>
          </a:p>
          <a:p>
            <a:pPr algn="ctr"/>
            <a:endParaRPr lang="fr-FR" dirty="0"/>
          </a:p>
        </p:txBody>
      </p:sp>
    </p:spTree>
  </p:cSld>
  <p:clrMapOvr>
    <a:masterClrMapping/>
  </p:clrMapOvr>
  <p:transition>
    <p:wedg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14282" y="428604"/>
            <a:ext cx="8572560" cy="592935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200000"/>
              </a:lnSpc>
              <a:buFont typeface="Wingdings" pitchFamily="2" charset="2"/>
              <a:buChar char="§"/>
            </a:pPr>
            <a:r>
              <a:rPr lang="fr-FR" sz="2200" b="1" dirty="0" smtClean="0">
                <a:latin typeface="Times New Roman" pitchFamily="18" charset="0"/>
                <a:cs typeface="Times New Roman" pitchFamily="18" charset="0"/>
              </a:rPr>
              <a:t>Le XXe siècle a vu un passage d'un paradigme d’enseignement de la médecine clinique de maître à apprenti au système plus démocratique des écoles de médecine. </a:t>
            </a:r>
          </a:p>
          <a:p>
            <a:pPr algn="just">
              <a:lnSpc>
                <a:spcPct val="200000"/>
              </a:lnSpc>
              <a:buFont typeface="Wingdings" pitchFamily="2" charset="2"/>
              <a:buChar char="§"/>
            </a:pPr>
            <a:r>
              <a:rPr lang="fr-FR" sz="2200" b="1" dirty="0" smtClean="0">
                <a:latin typeface="Times New Roman" pitchFamily="18" charset="0"/>
                <a:cs typeface="Times New Roman" pitchFamily="18" charset="0"/>
              </a:rPr>
              <a:t>Avec l'avènement de la médecine fondée sur les faits et le grand progrès des technologies de l'information le processus de changement est susceptible d'évoluer, avec un plus grand développement des projets internationaux tels que </a:t>
            </a:r>
            <a:r>
              <a:rPr lang="fr-FR" sz="2200" b="1" dirty="0" smtClean="0">
                <a:solidFill>
                  <a:srgbClr val="009900"/>
                </a:solidFill>
                <a:latin typeface="Times New Roman" pitchFamily="18" charset="0"/>
                <a:cs typeface="Times New Roman" pitchFamily="18" charset="0"/>
              </a:rPr>
              <a:t>Le projet du génome humain (biologie moléculaire).</a:t>
            </a:r>
          </a:p>
        </p:txBody>
      </p:sp>
    </p:spTree>
  </p:cSld>
  <p:clrMapOvr>
    <a:masterClrMapping/>
  </p:clrMapOvr>
  <p:transition>
    <p:fade thruBlk="1"/>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285984" y="214290"/>
            <a:ext cx="450059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bg1"/>
                </a:solidFill>
                <a:latin typeface="Times New Roman" pitchFamily="18" charset="0"/>
                <a:cs typeface="Times New Roman" pitchFamily="18" charset="0"/>
              </a:rPr>
              <a:t>Médecine traditionnelle</a:t>
            </a:r>
            <a:endParaRPr lang="fr-FR" sz="2200" dirty="0">
              <a:solidFill>
                <a:schemeClr val="bg1"/>
              </a:solidFill>
              <a:latin typeface="Times New Roman" pitchFamily="18" charset="0"/>
              <a:cs typeface="Times New Roman" pitchFamily="18" charset="0"/>
            </a:endParaRPr>
          </a:p>
        </p:txBody>
      </p:sp>
      <p:sp>
        <p:nvSpPr>
          <p:cNvPr id="4" name="Rectangle à coins arrondis 3"/>
          <p:cNvSpPr/>
          <p:nvPr/>
        </p:nvSpPr>
        <p:spPr>
          <a:xfrm>
            <a:off x="142844" y="1357298"/>
            <a:ext cx="8786842" cy="514353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80000"/>
              </a:lnSpc>
            </a:pPr>
            <a:r>
              <a:rPr lang="fr-FR" sz="2200" b="1" dirty="0" smtClean="0"/>
              <a:t>Certaines pratiques médicales exercées même de nos jours par une catégorie d’individus qu’on appelle les « </a:t>
            </a:r>
            <a:r>
              <a:rPr lang="fr-FR" sz="2200" b="1" dirty="0" err="1" smtClean="0"/>
              <a:t>guerisseurs</a:t>
            </a:r>
            <a:r>
              <a:rPr lang="fr-FR" sz="2200" b="1" dirty="0" smtClean="0"/>
              <a:t> » et les charlatans.</a:t>
            </a:r>
          </a:p>
          <a:p>
            <a:pPr algn="just">
              <a:lnSpc>
                <a:spcPct val="180000"/>
              </a:lnSpc>
            </a:pPr>
            <a:r>
              <a:rPr lang="fr-FR" sz="2200" b="1" dirty="0" smtClean="0"/>
              <a:t>-</a:t>
            </a:r>
            <a:r>
              <a:rPr lang="fr-FR" sz="2200" b="1" u="sng" dirty="0" err="1" smtClean="0"/>
              <a:t>Guérisseurs</a:t>
            </a:r>
            <a:r>
              <a:rPr lang="fr-FR" sz="2200" b="1" dirty="0" err="1" smtClean="0"/>
              <a:t>:médecine</a:t>
            </a:r>
            <a:r>
              <a:rPr lang="fr-FR" sz="2200" b="1" dirty="0" smtClean="0"/>
              <a:t> Astrologique, </a:t>
            </a:r>
            <a:r>
              <a:rPr lang="fr-FR" sz="2200" b="1" dirty="0" err="1" smtClean="0"/>
              <a:t>chiromantique,etc</a:t>
            </a:r>
            <a:r>
              <a:rPr lang="fr-FR" sz="2200" b="1" dirty="0" smtClean="0"/>
              <a:t>….. </a:t>
            </a:r>
          </a:p>
          <a:p>
            <a:pPr algn="just">
              <a:lnSpc>
                <a:spcPct val="180000"/>
              </a:lnSpc>
            </a:pPr>
            <a:r>
              <a:rPr lang="fr-FR" sz="2200" b="1" dirty="0" smtClean="0"/>
              <a:t>-</a:t>
            </a:r>
            <a:r>
              <a:rPr lang="fr-FR" sz="2200" b="1" u="sng" dirty="0" err="1" smtClean="0"/>
              <a:t>Charlatans</a:t>
            </a:r>
            <a:r>
              <a:rPr lang="fr-FR" sz="2200" b="1" dirty="0" err="1" smtClean="0"/>
              <a:t>:type</a:t>
            </a:r>
            <a:r>
              <a:rPr lang="fr-FR" sz="2200" b="1" dirty="0" smtClean="0"/>
              <a:t> qui parle avec </a:t>
            </a:r>
            <a:r>
              <a:rPr lang="fr-FR" sz="2200" b="1" dirty="0" err="1" smtClean="0"/>
              <a:t>emphase,qui</a:t>
            </a:r>
            <a:r>
              <a:rPr lang="fr-FR" sz="2200" b="1" dirty="0" smtClean="0"/>
              <a:t> va de ville en ville en battant la caisse pour attirer les foules, vantant ses cures et ces drogues/</a:t>
            </a:r>
          </a:p>
          <a:p>
            <a:pPr algn="just">
              <a:lnSpc>
                <a:spcPct val="180000"/>
              </a:lnSpc>
            </a:pPr>
            <a:r>
              <a:rPr lang="fr-FR" sz="2200" b="1" dirty="0" smtClean="0"/>
              <a:t>        Tout les escroc se trouvent parmi les charlatans. </a:t>
            </a:r>
          </a:p>
        </p:txBody>
      </p:sp>
    </p:spTree>
  </p:cSld>
  <p:clrMapOvr>
    <a:masterClrMapping/>
  </p:clrMapOvr>
  <p:transition>
    <p:diamon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00100" y="142852"/>
            <a:ext cx="7429552"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latin typeface="Times New Roman" pitchFamily="18" charset="0"/>
                <a:cs typeface="Times New Roman" pitchFamily="18" charset="0"/>
              </a:rPr>
              <a:t>LA MÉDECINE DU XXIE SIÈCLE :</a:t>
            </a:r>
            <a:br>
              <a:rPr lang="fr-FR" sz="2400" b="1" dirty="0" smtClean="0">
                <a:latin typeface="Times New Roman" pitchFamily="18" charset="0"/>
                <a:cs typeface="Times New Roman" pitchFamily="18" charset="0"/>
              </a:rPr>
            </a:br>
            <a:r>
              <a:rPr lang="fr-FR" sz="2400" b="1" dirty="0" smtClean="0">
                <a:latin typeface="Times New Roman" pitchFamily="18" charset="0"/>
                <a:cs typeface="Times New Roman" pitchFamily="18" charset="0"/>
              </a:rPr>
              <a:t>LES DÉFIS</a:t>
            </a:r>
            <a:endParaRPr lang="fr-FR" sz="2400" dirty="0">
              <a:latin typeface="Times New Roman" pitchFamily="18" charset="0"/>
              <a:cs typeface="Times New Roman" pitchFamily="18" charset="0"/>
            </a:endParaRPr>
          </a:p>
        </p:txBody>
      </p:sp>
      <p:sp>
        <p:nvSpPr>
          <p:cNvPr id="3" name="ZoneTexte 2"/>
          <p:cNvSpPr txBox="1"/>
          <p:nvPr/>
        </p:nvSpPr>
        <p:spPr>
          <a:xfrm>
            <a:off x="1928794" y="928670"/>
            <a:ext cx="184731" cy="369332"/>
          </a:xfrm>
          <a:prstGeom prst="rect">
            <a:avLst/>
          </a:prstGeom>
          <a:noFill/>
        </p:spPr>
        <p:txBody>
          <a:bodyPr wrap="none" rtlCol="0">
            <a:spAutoFit/>
          </a:bodyPr>
          <a:lstStyle/>
          <a:p>
            <a:endParaRPr lang="fr-FR" dirty="0"/>
          </a:p>
        </p:txBody>
      </p:sp>
      <p:sp>
        <p:nvSpPr>
          <p:cNvPr id="4" name="Rectangle à coins arrondis 3"/>
          <p:cNvSpPr/>
          <p:nvPr/>
        </p:nvSpPr>
        <p:spPr>
          <a:xfrm>
            <a:off x="0" y="1285860"/>
            <a:ext cx="8858280" cy="542928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150000"/>
              </a:lnSpc>
              <a:defRPr/>
            </a:pPr>
            <a:r>
              <a:rPr lang="fr-FR" sz="2000" b="1" dirty="0" smtClean="0">
                <a:latin typeface="Times New Roman" pitchFamily="18" charset="0"/>
                <a:cs typeface="Times New Roman" pitchFamily="18" charset="0"/>
              </a:rPr>
              <a:t>LE RETOUR DES ÉPIDÉMIES</a:t>
            </a:r>
          </a:p>
          <a:p>
            <a:pPr>
              <a:lnSpc>
                <a:spcPct val="150000"/>
              </a:lnSpc>
              <a:buFont typeface="Wingdings" pitchFamily="2" charset="2"/>
              <a:buChar char="ü"/>
              <a:defRPr/>
            </a:pPr>
            <a:r>
              <a:rPr lang="fr-FR" sz="2000" dirty="0" smtClean="0">
                <a:latin typeface="Times New Roman" pitchFamily="18" charset="0"/>
                <a:cs typeface="Times New Roman" pitchFamily="18" charset="0"/>
              </a:rPr>
              <a:t>La tuberculose menace à nouveau le monde avec de nouvelles souches résistant à tous les antibiotiques. </a:t>
            </a:r>
          </a:p>
          <a:p>
            <a:pPr>
              <a:lnSpc>
                <a:spcPct val="150000"/>
              </a:lnSpc>
              <a:buFont typeface="Wingdings" pitchFamily="2" charset="2"/>
              <a:buChar char="ü"/>
              <a:defRPr/>
            </a:pPr>
            <a:r>
              <a:rPr lang="fr-FR" sz="2000" dirty="0" smtClean="0">
                <a:latin typeface="Times New Roman" pitchFamily="18" charset="0"/>
                <a:cs typeface="Times New Roman" pitchFamily="18" charset="0"/>
              </a:rPr>
              <a:t>La rougeole, malgré les campagnes de vaccination, aurait tué selon l’OMS 345000 personnes en 2005, </a:t>
            </a:r>
          </a:p>
          <a:p>
            <a:pPr>
              <a:lnSpc>
                <a:spcPct val="150000"/>
              </a:lnSpc>
              <a:buFont typeface="Wingdings" pitchFamily="2" charset="2"/>
              <a:buChar char="ü"/>
              <a:defRPr/>
            </a:pPr>
            <a:r>
              <a:rPr lang="fr-FR" sz="2000" dirty="0" smtClean="0">
                <a:latin typeface="Times New Roman" pitchFamily="18" charset="0"/>
                <a:cs typeface="Times New Roman" pitchFamily="18" charset="0"/>
              </a:rPr>
              <a:t>Le choléra fait à nouveau des victimes, partout où règnent la misère et une déplorable hygiène.</a:t>
            </a:r>
          </a:p>
          <a:p>
            <a:pPr>
              <a:lnSpc>
                <a:spcPct val="150000"/>
              </a:lnSpc>
              <a:buFont typeface="Wingdings" pitchFamily="2" charset="2"/>
              <a:buChar char="ü"/>
              <a:defRPr/>
            </a:pPr>
            <a:r>
              <a:rPr lang="fr-FR" sz="2000" dirty="0" smtClean="0">
                <a:latin typeface="Times New Roman" pitchFamily="18" charset="0"/>
                <a:cs typeface="Times New Roman" pitchFamily="18" charset="0"/>
              </a:rPr>
              <a:t>Quant au paludisme, endémique en milieu tropical, il connaît une recrudescence qui touche surtout l’Afrique. Comme les moustiques sont de plus en plus résistants aux insecticides, que la maladie résiste aux médicaments, les formes sont de plus en plus meurtrières. </a:t>
            </a:r>
          </a:p>
          <a:p>
            <a:pPr algn="ct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714480" y="214290"/>
            <a:ext cx="6357982"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latin typeface="Times New Roman" pitchFamily="18" charset="0"/>
                <a:cs typeface="Times New Roman" pitchFamily="18" charset="0"/>
              </a:rPr>
              <a:t>DE «NOUVELLES» MALADIES</a:t>
            </a:r>
            <a:endParaRPr lang="fr-FR" sz="2200" dirty="0">
              <a:latin typeface="Times New Roman" pitchFamily="18" charset="0"/>
              <a:cs typeface="Times New Roman" pitchFamily="18" charset="0"/>
            </a:endParaRPr>
          </a:p>
        </p:txBody>
      </p:sp>
      <p:sp>
        <p:nvSpPr>
          <p:cNvPr id="3" name="Rectangle à coins arrondis 2"/>
          <p:cNvSpPr/>
          <p:nvPr/>
        </p:nvSpPr>
        <p:spPr>
          <a:xfrm>
            <a:off x="142844" y="1071546"/>
            <a:ext cx="8643998" cy="557216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buFont typeface="Wingdings" pitchFamily="2" charset="2"/>
              <a:buChar char="ü"/>
            </a:pPr>
            <a:r>
              <a:rPr lang="fr-FR" dirty="0" smtClean="0">
                <a:latin typeface="Times New Roman" pitchFamily="18" charset="0"/>
                <a:cs typeface="Times New Roman" pitchFamily="18" charset="0"/>
              </a:rPr>
              <a:t>Le sida, pandémie depuis les années 1980, est toujours inguérissable. Depuis quelques années, la trithérapie freine mieux la progression de la maladie</a:t>
            </a:r>
          </a:p>
          <a:p>
            <a:r>
              <a:rPr lang="fr-FR" dirty="0" smtClean="0">
                <a:latin typeface="Times New Roman" pitchFamily="18" charset="0"/>
                <a:cs typeface="Times New Roman" pitchFamily="18" charset="0"/>
              </a:rPr>
              <a:t>Une terrible maladie, qui fait très peur, la fièvre hémorragique à virus Ebola a été identifiée en 1976 au Soudan. Elle gagne le Pacifique occidental et surtout l’Afrique.</a:t>
            </a:r>
          </a:p>
          <a:p>
            <a:endParaRPr lang="fr-FR" dirty="0" smtClean="0">
              <a:latin typeface="Times New Roman" pitchFamily="18" charset="0"/>
              <a:cs typeface="Times New Roman" pitchFamily="18" charset="0"/>
            </a:endParaRPr>
          </a:p>
          <a:p>
            <a:pPr>
              <a:buFont typeface="Wingdings" pitchFamily="2" charset="2"/>
              <a:buChar char="ü"/>
            </a:pPr>
            <a:r>
              <a:rPr lang="fr-FR" dirty="0" smtClean="0">
                <a:latin typeface="Times New Roman" pitchFamily="18" charset="0"/>
                <a:cs typeface="Times New Roman" pitchFamily="18" charset="0"/>
              </a:rPr>
              <a:t>le SRAS (syndrome respiratoire aigu sévère) apparu en Chine en 2002. </a:t>
            </a:r>
          </a:p>
          <a:p>
            <a:pPr>
              <a:buFont typeface="Wingdings" pitchFamily="2" charset="2"/>
              <a:buChar char="ü"/>
            </a:pPr>
            <a:endParaRPr lang="fr-FR" dirty="0" smtClean="0">
              <a:latin typeface="Times New Roman" pitchFamily="18" charset="0"/>
              <a:cs typeface="Times New Roman" pitchFamily="18" charset="0"/>
            </a:endParaRPr>
          </a:p>
          <a:p>
            <a:pPr>
              <a:buFont typeface="Wingdings" pitchFamily="2" charset="2"/>
              <a:buChar char="ü"/>
            </a:pPr>
            <a:r>
              <a:rPr lang="fr-FR" dirty="0" smtClean="0">
                <a:latin typeface="Times New Roman" pitchFamily="18" charset="0"/>
                <a:cs typeface="Times New Roman" pitchFamily="18" charset="0"/>
              </a:rPr>
              <a:t>Quant à la grippe aviaire (virus AH5N1), la 1re transmission de l’animal à l’homme date de 2004, le 1er cas de contamination interhumaine de juin2006 en Indonésie. </a:t>
            </a:r>
          </a:p>
          <a:p>
            <a:pPr>
              <a:buFont typeface="Wingdings" pitchFamily="2" charset="2"/>
              <a:buChar char="ü"/>
            </a:pPr>
            <a:endParaRPr lang="fr-FR" dirty="0" smtClean="0">
              <a:latin typeface="Times New Roman" pitchFamily="18" charset="0"/>
              <a:cs typeface="Times New Roman" pitchFamily="18" charset="0"/>
            </a:endParaRPr>
          </a:p>
          <a:p>
            <a:pPr>
              <a:buFont typeface="Wingdings" pitchFamily="2" charset="2"/>
              <a:buChar char="ü"/>
            </a:pPr>
            <a:r>
              <a:rPr lang="fr-FR" dirty="0" smtClean="0">
                <a:latin typeface="Times New Roman" pitchFamily="18" charset="0"/>
                <a:cs typeface="Times New Roman" pitchFamily="18" charset="0"/>
              </a:rPr>
              <a:t>la maladie de Creutzfeldt-Jakob (encéphalopathie spongiforme avec dégénérescence du système nerveux).</a:t>
            </a:r>
          </a:p>
          <a:p>
            <a:pPr>
              <a:buFont typeface="Wingdings" pitchFamily="2" charset="2"/>
              <a:buChar char="ü"/>
            </a:pPr>
            <a:endParaRPr lang="fr-FR" dirty="0" smtClean="0">
              <a:latin typeface="Times New Roman" pitchFamily="18" charset="0"/>
              <a:cs typeface="Times New Roman" pitchFamily="18" charset="0"/>
            </a:endParaRPr>
          </a:p>
          <a:p>
            <a:pPr>
              <a:buFont typeface="Wingdings" pitchFamily="2" charset="2"/>
              <a:buChar char="ü"/>
            </a:pPr>
            <a:r>
              <a:rPr lang="fr-FR" dirty="0" smtClean="0">
                <a:latin typeface="Times New Roman" pitchFamily="18" charset="0"/>
                <a:cs typeface="Times New Roman" pitchFamily="18" charset="0"/>
              </a:rPr>
              <a:t>la maladie d’Alzheimer apparue il y a un siècle, </a:t>
            </a:r>
          </a:p>
          <a:p>
            <a:pPr>
              <a:buFont typeface="Wingdings" pitchFamily="2" charset="2"/>
              <a:buChar char="ü"/>
            </a:pPr>
            <a:endParaRPr lang="fr-FR" dirty="0" smtClean="0">
              <a:latin typeface="Times New Roman" pitchFamily="18" charset="0"/>
              <a:cs typeface="Times New Roman" pitchFamily="18" charset="0"/>
            </a:endParaRPr>
          </a:p>
          <a:p>
            <a:pPr>
              <a:buFont typeface="Wingdings" pitchFamily="2" charset="2"/>
              <a:buChar char="ü"/>
            </a:pPr>
            <a:r>
              <a:rPr lang="fr-FR" dirty="0" smtClean="0">
                <a:latin typeface="Times New Roman" pitchFamily="18" charset="0"/>
                <a:cs typeface="Times New Roman" pitchFamily="18" charset="0"/>
              </a:rPr>
              <a:t>Les infections nosocomiales (révélées sur site opératoire)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57158" y="285728"/>
            <a:ext cx="8358246" cy="628654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defRPr/>
            </a:pPr>
            <a:r>
              <a:rPr lang="fr-FR" sz="2200" b="1" dirty="0" smtClean="0">
                <a:latin typeface="Times New Roman" pitchFamily="18" charset="0"/>
                <a:cs typeface="Times New Roman" pitchFamily="18" charset="0"/>
              </a:rPr>
              <a:t>VAINCRE LA MORT</a:t>
            </a:r>
          </a:p>
          <a:p>
            <a:pPr>
              <a:defRPr/>
            </a:pPr>
            <a:r>
              <a:rPr lang="fr-FR" sz="2200" b="1" dirty="0" smtClean="0">
                <a:latin typeface="Times New Roman" pitchFamily="18" charset="0"/>
                <a:cs typeface="Times New Roman" pitchFamily="18" charset="0"/>
              </a:rPr>
              <a:t/>
            </a:r>
            <a:br>
              <a:rPr lang="fr-FR" sz="2200" b="1" dirty="0" smtClean="0">
                <a:latin typeface="Times New Roman" pitchFamily="18" charset="0"/>
                <a:cs typeface="Times New Roman" pitchFamily="18" charset="0"/>
              </a:rPr>
            </a:br>
            <a:r>
              <a:rPr lang="fr-FR" sz="2200" dirty="0" smtClean="0">
                <a:latin typeface="Times New Roman" pitchFamily="18" charset="0"/>
                <a:cs typeface="Times New Roman" pitchFamily="18" charset="0"/>
              </a:rPr>
              <a:t>la place du médecin s’accroît. </a:t>
            </a:r>
          </a:p>
          <a:p>
            <a:pPr>
              <a:defRPr/>
            </a:pPr>
            <a:endParaRPr lang="fr-FR" sz="2200" dirty="0" smtClean="0">
              <a:latin typeface="Times New Roman" pitchFamily="18" charset="0"/>
              <a:cs typeface="Times New Roman" pitchFamily="18" charset="0"/>
            </a:endParaRPr>
          </a:p>
          <a:p>
            <a:pPr>
              <a:defRPr/>
            </a:pPr>
            <a:r>
              <a:rPr lang="fr-FR" sz="2200" dirty="0" smtClean="0">
                <a:latin typeface="Times New Roman" pitchFamily="18" charset="0"/>
                <a:cs typeface="Times New Roman" pitchFamily="18" charset="0"/>
              </a:rPr>
              <a:t>les espoirs (terrifiants) de clonage humain, dans la cryogénisation (conservation d’un mort à – 190°C en attendant les progrès de la science pour le faire revivre) ou dans la chasse aux organes (avec pratiques maffieuses) des formes nouvelles de refus de la mort; </a:t>
            </a:r>
          </a:p>
          <a:p>
            <a:pPr>
              <a:defRPr/>
            </a:pPr>
            <a:endParaRPr lang="fr-FR" sz="2200" b="1" dirty="0" smtClean="0">
              <a:latin typeface="Times New Roman" pitchFamily="18" charset="0"/>
              <a:cs typeface="Times New Roman" pitchFamily="18" charset="0"/>
            </a:endParaRPr>
          </a:p>
          <a:p>
            <a:pPr>
              <a:defRPr/>
            </a:pPr>
            <a:r>
              <a:rPr lang="fr-FR" sz="2200" b="1" dirty="0" smtClean="0">
                <a:latin typeface="Times New Roman" pitchFamily="18" charset="0"/>
                <a:cs typeface="Times New Roman" pitchFamily="18" charset="0"/>
              </a:rPr>
              <a:t>LE CLONAGE</a:t>
            </a:r>
          </a:p>
          <a:p>
            <a:pPr>
              <a:defRPr/>
            </a:pPr>
            <a:endParaRPr lang="fr-FR" sz="2200" b="1" dirty="0" smtClean="0">
              <a:latin typeface="Times New Roman" pitchFamily="18" charset="0"/>
              <a:cs typeface="Times New Roman" pitchFamily="18" charset="0"/>
            </a:endParaRPr>
          </a:p>
          <a:p>
            <a:pPr>
              <a:defRPr/>
            </a:pPr>
            <a:r>
              <a:rPr lang="fr-FR" sz="2200" dirty="0" smtClean="0">
                <a:latin typeface="Times New Roman" pitchFamily="18" charset="0"/>
                <a:cs typeface="Times New Roman" pitchFamily="18" charset="0"/>
              </a:rPr>
              <a:t>Méthode de reproduction consistant à énucléer une cellule vivante, somatique (en </a:t>
            </a:r>
            <a:r>
              <a:rPr lang="fr-FR" sz="2200" dirty="0" err="1" smtClean="0">
                <a:latin typeface="Times New Roman" pitchFamily="18" charset="0"/>
                <a:cs typeface="Times New Roman" pitchFamily="18" charset="0"/>
              </a:rPr>
              <a:t>biologie,qui</a:t>
            </a:r>
            <a:r>
              <a:rPr lang="fr-FR" sz="2200" dirty="0" smtClean="0">
                <a:latin typeface="Times New Roman" pitchFamily="18" charset="0"/>
                <a:cs typeface="Times New Roman" pitchFamily="18" charset="0"/>
              </a:rPr>
              <a:t> a rapport au corps) ou sexuelle, et à remplacer son noyau par celui d’une autre cellule au contenu génétique différent.</a:t>
            </a:r>
          </a:p>
          <a:p>
            <a:pPr algn="ctr"/>
            <a:endParaRPr lang="fr-FR" dirty="0"/>
          </a:p>
        </p:txBody>
      </p:sp>
    </p:spTree>
  </p:cSld>
  <p:clrMapOvr>
    <a:masterClrMapping/>
  </p:clrMapOvr>
  <p:transition>
    <p:dissolv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archemin horizontal 8"/>
          <p:cNvSpPr/>
          <p:nvPr/>
        </p:nvSpPr>
        <p:spPr>
          <a:xfrm>
            <a:off x="1857356" y="2428868"/>
            <a:ext cx="5857916" cy="1928826"/>
          </a:xfrm>
          <a:prstGeom prst="horizontalScroll">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2400" b="1" dirty="0" smtClean="0"/>
              <a:t>Merci pour votre attention</a:t>
            </a:r>
            <a:endParaRPr lang="fr-FR" sz="2400" b="1"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u même côté 4"/>
          <p:cNvSpPr/>
          <p:nvPr/>
        </p:nvSpPr>
        <p:spPr>
          <a:xfrm>
            <a:off x="2071670" y="214290"/>
            <a:ext cx="4286280" cy="71438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endParaRPr lang="fr-FR" sz="3200" b="1" dirty="0" smtClean="0">
              <a:solidFill>
                <a:schemeClr val="bg1"/>
              </a:solidFill>
              <a:latin typeface="Times New Roman" pitchFamily="18" charset="0"/>
              <a:cs typeface="Times New Roman" pitchFamily="18" charset="0"/>
            </a:endParaRPr>
          </a:p>
          <a:p>
            <a:pPr algn="ctr"/>
            <a:r>
              <a:rPr lang="fr-FR" sz="3200" b="1" dirty="0" smtClean="0">
                <a:solidFill>
                  <a:schemeClr val="bg1"/>
                </a:solidFill>
                <a:latin typeface="Times New Roman" pitchFamily="18" charset="0"/>
                <a:cs typeface="Times New Roman" pitchFamily="18" charset="0"/>
              </a:rPr>
              <a:t>La médecine antique </a:t>
            </a:r>
          </a:p>
          <a:p>
            <a:pPr algn="ctr"/>
            <a:endParaRPr lang="fr-FR" sz="3200" dirty="0"/>
          </a:p>
        </p:txBody>
      </p:sp>
      <p:sp>
        <p:nvSpPr>
          <p:cNvPr id="7" name="Rectangle à coins arrondis 6"/>
          <p:cNvSpPr/>
          <p:nvPr/>
        </p:nvSpPr>
        <p:spPr>
          <a:xfrm>
            <a:off x="142844" y="1285836"/>
            <a:ext cx="9001156" cy="478637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r>
              <a:rPr lang="fr-FR" sz="2000" b="1" dirty="0" smtClean="0">
                <a:latin typeface="Times New Roman" pitchFamily="18" charset="0"/>
                <a:cs typeface="Times New Roman" pitchFamily="18" charset="0"/>
              </a:rPr>
              <a:t>Les premières traces écrites ayant trait à la médecine remontent au code d'</a:t>
            </a:r>
            <a:r>
              <a:rPr lang="fr-FR" sz="2000" b="1" dirty="0" err="1" smtClean="0">
                <a:latin typeface="Times New Roman" pitchFamily="18" charset="0"/>
                <a:cs typeface="Times New Roman" pitchFamily="18" charset="0"/>
              </a:rPr>
              <a:t>Hammurabi</a:t>
            </a:r>
            <a:r>
              <a:rPr lang="fr-FR" sz="2000" b="1" dirty="0" smtClean="0">
                <a:latin typeface="Times New Roman" pitchFamily="18" charset="0"/>
                <a:cs typeface="Times New Roman" pitchFamily="18" charset="0"/>
              </a:rPr>
              <a:t> au XVIIIe siècle av. J.-C. </a:t>
            </a:r>
          </a:p>
          <a:p>
            <a:pPr algn="just">
              <a:lnSpc>
                <a:spcPct val="150000"/>
              </a:lnSpc>
            </a:pPr>
            <a:endParaRPr lang="fr-FR" sz="2000" b="1" dirty="0" smtClean="0">
              <a:latin typeface="Times New Roman" pitchFamily="18" charset="0"/>
              <a:cs typeface="Times New Roman" pitchFamily="18" charset="0"/>
            </a:endParaRPr>
          </a:p>
          <a:p>
            <a:pPr algn="just">
              <a:lnSpc>
                <a:spcPct val="165000"/>
              </a:lnSpc>
              <a:buFont typeface="Wingdings" pitchFamily="2" charset="2"/>
              <a:buChar char="q"/>
            </a:pPr>
            <a:r>
              <a:rPr lang="fr-FR" sz="2000" b="1" dirty="0" smtClean="0">
                <a:latin typeface="Times New Roman" pitchFamily="18" charset="0"/>
                <a:cs typeface="Times New Roman" pitchFamily="18" charset="0"/>
              </a:rPr>
              <a:t>Il s'agissait d'un code réglementant l'activité du médecin notamment ses honoraires et les risques qu'il encourait en cas de faute professionnelle. </a:t>
            </a:r>
          </a:p>
          <a:p>
            <a:pPr algn="just">
              <a:lnSpc>
                <a:spcPct val="165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65000"/>
              </a:lnSpc>
              <a:buFont typeface="Wingdings" pitchFamily="2" charset="2"/>
              <a:buChar char="q"/>
            </a:pPr>
            <a:r>
              <a:rPr lang="fr-FR" sz="2000" b="1" dirty="0" smtClean="0">
                <a:latin typeface="Times New Roman" pitchFamily="18" charset="0"/>
                <a:cs typeface="Times New Roman" pitchFamily="18" charset="0"/>
              </a:rPr>
              <a:t>La constitution d'une bibliothèque médicale à Assurbanipal au VIIe siècle av. J.-C. marque le début de la formation médicale.</a:t>
            </a:r>
          </a:p>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endParaRPr lang="fr-FR" sz="2000" dirty="0" smtClean="0"/>
          </a:p>
          <a:p>
            <a:pPr algn="ct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bg/>
                                          </p:spTgt>
                                        </p:tgtEl>
                                        <p:attrNameLst>
                                          <p:attrName>style.visibility</p:attrName>
                                        </p:attrNameLst>
                                      </p:cBhvr>
                                      <p:to>
                                        <p:strVal val="visible"/>
                                      </p:to>
                                    </p:set>
                                    <p:anim calcmode="lin" valueType="num">
                                      <p:cBhvr additive="base">
                                        <p:cTn id="1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 calcmode="lin" valueType="num">
                                      <p:cBhvr additive="base">
                                        <p:cTn id="2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 calcmode="lin" valueType="num">
                                      <p:cBhvr additive="base">
                                        <p:cTn id="2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 calcmode="lin" valueType="num">
                                      <p:cBhvr additive="base">
                                        <p:cTn id="3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7" grpId="0" build="p"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4"/>
          <p:cNvSpPr txBox="1">
            <a:spLocks noGrp="1"/>
          </p:cNvSpPr>
          <p:nvPr>
            <p:ph idx="1"/>
          </p:nvPr>
        </p:nvSpPr>
        <p:spPr>
          <a:xfrm>
            <a:off x="285720" y="571480"/>
            <a:ext cx="7786742" cy="3028521"/>
          </a:xfrm>
          <a:prstGeom prst="rect">
            <a:avLst/>
          </a:prstGeom>
          <a:noFill/>
        </p:spPr>
        <p:txBody>
          <a:bodyPr wrap="square" rtlCol="0">
            <a:spAutoFit/>
          </a:bodyPr>
          <a:lstStyle/>
          <a:p>
            <a:pPr>
              <a:buFont typeface="Wingdings" pitchFamily="2" charset="2"/>
              <a:buChar char="ü"/>
            </a:pPr>
            <a:r>
              <a:rPr lang="fr-FR" sz="1800" b="1" dirty="0" smtClean="0">
                <a:latin typeface="Times New Roman" pitchFamily="18" charset="0"/>
                <a:cs typeface="Times New Roman" pitchFamily="18" charset="0"/>
              </a:rPr>
              <a:t> l’Égypte ancienne</a:t>
            </a:r>
          </a:p>
          <a:p>
            <a:pPr>
              <a:buFont typeface="Wingdings" pitchFamily="2" charset="2"/>
              <a:buChar char="ü"/>
            </a:pPr>
            <a:r>
              <a:rPr lang="fr-FR" sz="1800" dirty="0" smtClean="0"/>
              <a:t>la Mésopotamie </a:t>
            </a:r>
            <a:r>
              <a:rPr lang="ar-SA" sz="1800" dirty="0" smtClean="0"/>
              <a:t>بلاد ما بين النهرين</a:t>
            </a:r>
            <a:r>
              <a:rPr lang="fr-FR" sz="1800" dirty="0" smtClean="0"/>
              <a:t> </a:t>
            </a:r>
          </a:p>
          <a:p>
            <a:pPr>
              <a:buFont typeface="Wingdings" pitchFamily="2" charset="2"/>
              <a:buChar char="ü"/>
            </a:pPr>
            <a:r>
              <a:rPr lang="fr-FR" sz="1800" dirty="0" smtClean="0"/>
              <a:t>la Grèce antique</a:t>
            </a:r>
          </a:p>
          <a:p>
            <a:pPr>
              <a:buFont typeface="Wingdings" pitchFamily="2" charset="2"/>
              <a:buChar char="ü"/>
            </a:pPr>
            <a:r>
              <a:rPr lang="fr-FR" sz="1800" dirty="0" smtClean="0"/>
              <a:t>la Chine</a:t>
            </a:r>
          </a:p>
          <a:p>
            <a:pPr>
              <a:buFont typeface="Wingdings" pitchFamily="2" charset="2"/>
              <a:buChar char="ü"/>
            </a:pPr>
            <a:r>
              <a:rPr lang="fr-FR" sz="1800" dirty="0" smtClean="0"/>
              <a:t>l’Inde</a:t>
            </a:r>
          </a:p>
          <a:p>
            <a:pPr>
              <a:buFont typeface="Wingdings" pitchFamily="2" charset="2"/>
              <a:buChar char="ü"/>
            </a:pPr>
            <a:r>
              <a:rPr lang="fr-FR" sz="1800" dirty="0" smtClean="0"/>
              <a:t>l’Afrique</a:t>
            </a:r>
          </a:p>
          <a:p>
            <a:pPr>
              <a:buFont typeface="Wingdings" pitchFamily="2" charset="2"/>
              <a:buChar char="ü"/>
            </a:pPr>
            <a:r>
              <a:rPr lang="fr-FR" sz="1800" dirty="0" smtClean="0"/>
              <a:t>l’Amérique</a:t>
            </a:r>
          </a:p>
          <a:p>
            <a:pPr>
              <a:buFont typeface="Wingdings" pitchFamily="2" charset="2"/>
              <a:buChar char="ü"/>
            </a:pPr>
            <a:r>
              <a:rPr lang="fr-FR" sz="1800" dirty="0" smtClean="0"/>
              <a:t>l’âge Gréco-romain </a:t>
            </a:r>
          </a:p>
          <a:p>
            <a:pPr>
              <a:buFont typeface="Wingdings" pitchFamily="2" charset="2"/>
              <a:buChar char="ü"/>
            </a:pPr>
            <a:r>
              <a:rPr lang="fr-FR" sz="1800" dirty="0" smtClean="0"/>
              <a:t>Chute de l’empire Romain </a:t>
            </a:r>
            <a:r>
              <a:rPr lang="fr-FR" sz="1800" b="1" dirty="0" smtClean="0"/>
              <a:t>( Orient – Occident)</a:t>
            </a:r>
          </a:p>
        </p:txBody>
      </p:sp>
      <p:sp>
        <p:nvSpPr>
          <p:cNvPr id="8" name="Arrondir un rectangle avec un coin du même côté 7"/>
          <p:cNvSpPr/>
          <p:nvPr/>
        </p:nvSpPr>
        <p:spPr>
          <a:xfrm>
            <a:off x="428596" y="4929198"/>
            <a:ext cx="2714644" cy="428628"/>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endParaRPr lang="fr-FR" sz="2000" b="1" dirty="0" smtClean="0">
              <a:latin typeface="Times New Roman" pitchFamily="18" charset="0"/>
              <a:cs typeface="Times New Roman" pitchFamily="18" charset="0"/>
            </a:endParaRPr>
          </a:p>
          <a:p>
            <a:r>
              <a:rPr lang="fr-FR" sz="2000" b="1" dirty="0" smtClean="0">
                <a:latin typeface="Times New Roman" pitchFamily="18" charset="0"/>
                <a:cs typeface="Times New Roman" pitchFamily="18" charset="0"/>
              </a:rPr>
              <a:t>3-La renaissance</a:t>
            </a:r>
            <a:endParaRPr lang="fr-FR" sz="2000" b="1" dirty="0" smtClean="0">
              <a:solidFill>
                <a:schemeClr val="bg1"/>
              </a:solidFill>
              <a:latin typeface="Times New Roman" pitchFamily="18" charset="0"/>
              <a:cs typeface="Times New Roman" pitchFamily="18" charset="0"/>
            </a:endParaRPr>
          </a:p>
          <a:p>
            <a:pPr algn="ctr"/>
            <a:endParaRPr lang="fr-FR" sz="2000" dirty="0"/>
          </a:p>
        </p:txBody>
      </p:sp>
      <p:sp>
        <p:nvSpPr>
          <p:cNvPr id="9" name="Arrondir un rectangle avec un coin du même côté 8"/>
          <p:cNvSpPr/>
          <p:nvPr/>
        </p:nvSpPr>
        <p:spPr>
          <a:xfrm>
            <a:off x="357158" y="5500702"/>
            <a:ext cx="2928958" cy="500066"/>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endParaRPr lang="fr-FR" sz="2000" b="1" dirty="0" smtClean="0">
              <a:latin typeface="Times New Roman" pitchFamily="18" charset="0"/>
              <a:cs typeface="Times New Roman" pitchFamily="18" charset="0"/>
            </a:endParaRPr>
          </a:p>
          <a:p>
            <a:endParaRPr lang="fr-FR" sz="2000" b="1" dirty="0" smtClean="0">
              <a:latin typeface="Times New Roman" pitchFamily="18" charset="0"/>
              <a:cs typeface="Times New Roman" pitchFamily="18" charset="0"/>
            </a:endParaRPr>
          </a:p>
          <a:p>
            <a:r>
              <a:rPr lang="fr-FR" sz="2000" b="1" dirty="0" smtClean="0">
                <a:latin typeface="Times New Roman" pitchFamily="18" charset="0"/>
                <a:cs typeface="Times New Roman" pitchFamily="18" charset="0"/>
              </a:rPr>
              <a:t>4-La médecine moderne </a:t>
            </a:r>
          </a:p>
          <a:p>
            <a:endParaRPr lang="fr-FR" sz="2000" b="1" dirty="0" smtClean="0">
              <a:solidFill>
                <a:schemeClr val="bg1"/>
              </a:solidFill>
              <a:latin typeface="Times New Roman" pitchFamily="18" charset="0"/>
              <a:cs typeface="Times New Roman" pitchFamily="18" charset="0"/>
            </a:endParaRPr>
          </a:p>
          <a:p>
            <a:pPr algn="ctr"/>
            <a:endParaRPr lang="fr-FR" sz="2000" dirty="0"/>
          </a:p>
        </p:txBody>
      </p:sp>
      <p:sp>
        <p:nvSpPr>
          <p:cNvPr id="10" name="Arrondir un rectangle avec un coin du même côté 9"/>
          <p:cNvSpPr/>
          <p:nvPr/>
        </p:nvSpPr>
        <p:spPr>
          <a:xfrm>
            <a:off x="357158" y="6143644"/>
            <a:ext cx="3429024" cy="500066"/>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endParaRPr lang="fr-FR" sz="2000" b="1" dirty="0" smtClean="0">
              <a:latin typeface="Times New Roman" pitchFamily="18" charset="0"/>
              <a:cs typeface="Times New Roman" pitchFamily="18" charset="0"/>
            </a:endParaRPr>
          </a:p>
          <a:p>
            <a:pPr>
              <a:lnSpc>
                <a:spcPct val="170000"/>
              </a:lnSpc>
              <a:buClr>
                <a:srgbClr val="FF0000"/>
              </a:buClr>
            </a:pPr>
            <a:r>
              <a:rPr lang="fr-FR" sz="2000" b="1" dirty="0" smtClean="0">
                <a:latin typeface="Times New Roman" pitchFamily="18" charset="0"/>
                <a:cs typeface="Times New Roman" pitchFamily="18" charset="0"/>
              </a:rPr>
              <a:t>5-La médecine traditionnelle</a:t>
            </a:r>
          </a:p>
          <a:p>
            <a:endParaRPr lang="fr-FR" sz="2000" b="1" dirty="0" smtClean="0">
              <a:solidFill>
                <a:schemeClr val="bg1"/>
              </a:solidFill>
              <a:latin typeface="Times New Roman" pitchFamily="18" charset="0"/>
              <a:cs typeface="Times New Roman" pitchFamily="18" charset="0"/>
            </a:endParaRPr>
          </a:p>
          <a:p>
            <a:pPr algn="ctr"/>
            <a:endParaRPr lang="fr-FR" sz="2000" dirty="0"/>
          </a:p>
        </p:txBody>
      </p:sp>
      <p:sp>
        <p:nvSpPr>
          <p:cNvPr id="11" name="Arrondir un rectangle avec un coin du même côté 10"/>
          <p:cNvSpPr/>
          <p:nvPr/>
        </p:nvSpPr>
        <p:spPr>
          <a:xfrm>
            <a:off x="357158" y="142852"/>
            <a:ext cx="3929090" cy="35719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2000" b="1" dirty="0" smtClean="0">
                <a:solidFill>
                  <a:schemeClr val="bg1"/>
                </a:solidFill>
                <a:latin typeface="Times New Roman" pitchFamily="18" charset="0"/>
                <a:cs typeface="Times New Roman" pitchFamily="18" charset="0"/>
              </a:rPr>
              <a:t>1- L’époque </a:t>
            </a:r>
            <a:r>
              <a:rPr lang="fr-FR" sz="2000" b="1" dirty="0" err="1" smtClean="0">
                <a:solidFill>
                  <a:schemeClr val="bg1"/>
                </a:solidFill>
                <a:latin typeface="Times New Roman" pitchFamily="18" charset="0"/>
                <a:cs typeface="Times New Roman" pitchFamily="18" charset="0"/>
              </a:rPr>
              <a:t>anté-islamique</a:t>
            </a:r>
            <a:r>
              <a:rPr lang="fr-FR" sz="1400" b="1" dirty="0" smtClean="0">
                <a:solidFill>
                  <a:schemeClr val="bg1"/>
                </a:solidFill>
                <a:latin typeface="Times New Roman" pitchFamily="18" charset="0"/>
                <a:cs typeface="Times New Roman" pitchFamily="18" charset="0"/>
              </a:rPr>
              <a:t> </a:t>
            </a:r>
          </a:p>
          <a:p>
            <a:pPr algn="ctr"/>
            <a:endParaRPr lang="fr-FR" sz="1400" dirty="0"/>
          </a:p>
        </p:txBody>
      </p:sp>
      <p:sp>
        <p:nvSpPr>
          <p:cNvPr id="12" name="Arrondir un rectangle avec un coin du même côté 11"/>
          <p:cNvSpPr/>
          <p:nvPr/>
        </p:nvSpPr>
        <p:spPr>
          <a:xfrm>
            <a:off x="428596" y="3643314"/>
            <a:ext cx="2786082" cy="428628"/>
          </a:xfrm>
          <a:prstGeom prst="round2SameRect">
            <a:avLst>
              <a:gd name="adj1" fmla="val 16667"/>
              <a:gd name="adj2" fmla="val 0"/>
            </a:avLst>
          </a:prstGeom>
        </p:spPr>
        <p:style>
          <a:lnRef idx="0">
            <a:schemeClr val="accent1"/>
          </a:lnRef>
          <a:fillRef idx="3">
            <a:schemeClr val="accent1"/>
          </a:fillRef>
          <a:effectRef idx="3">
            <a:schemeClr val="accent1"/>
          </a:effectRef>
          <a:fontRef idx="minor">
            <a:schemeClr val="lt1"/>
          </a:fontRef>
        </p:style>
        <p:txBody>
          <a:bodyPr rtlCol="0" anchor="ctr"/>
          <a:lstStyle/>
          <a:p>
            <a:endParaRPr lang="fr-FR" sz="2000" dirty="0" smtClean="0">
              <a:latin typeface="Times New Roman" pitchFamily="18" charset="0"/>
              <a:cs typeface="Times New Roman" pitchFamily="18" charset="0"/>
            </a:endParaRPr>
          </a:p>
          <a:p>
            <a:r>
              <a:rPr lang="fr-FR" sz="2000" b="1" dirty="0" smtClean="0">
                <a:latin typeface="Times New Roman" pitchFamily="18" charset="0"/>
                <a:cs typeface="Times New Roman" pitchFamily="18" charset="0"/>
              </a:rPr>
              <a:t>2-L’</a:t>
            </a:r>
            <a:r>
              <a:rPr lang="fr-FR" sz="2000" b="1" dirty="0" err="1" smtClean="0">
                <a:latin typeface="Times New Roman" pitchFamily="18" charset="0"/>
                <a:cs typeface="Times New Roman" pitchFamily="18" charset="0"/>
              </a:rPr>
              <a:t>epoque</a:t>
            </a:r>
            <a:r>
              <a:rPr lang="fr-FR" sz="2000" b="1" dirty="0" smtClean="0">
                <a:latin typeface="Times New Roman" pitchFamily="18" charset="0"/>
                <a:cs typeface="Times New Roman" pitchFamily="18" charset="0"/>
              </a:rPr>
              <a:t> Islamique</a:t>
            </a:r>
          </a:p>
          <a:p>
            <a:endParaRPr lang="fr-FR" sz="1400" b="1" dirty="0" smtClean="0">
              <a:solidFill>
                <a:schemeClr val="bg1"/>
              </a:solidFill>
              <a:latin typeface="Times New Roman" pitchFamily="18" charset="0"/>
              <a:cs typeface="Times New Roman" pitchFamily="18" charset="0"/>
            </a:endParaRPr>
          </a:p>
          <a:p>
            <a:pPr algn="ctr"/>
            <a:endParaRPr lang="fr-FR" sz="1400" dirty="0"/>
          </a:p>
        </p:txBody>
      </p:sp>
      <p:sp>
        <p:nvSpPr>
          <p:cNvPr id="13" name="Rectangle 12"/>
          <p:cNvSpPr/>
          <p:nvPr/>
        </p:nvSpPr>
        <p:spPr>
          <a:xfrm>
            <a:off x="285720" y="4143380"/>
            <a:ext cx="4572000" cy="707886"/>
          </a:xfrm>
          <a:prstGeom prst="rect">
            <a:avLst/>
          </a:prstGeom>
        </p:spPr>
        <p:txBody>
          <a:bodyPr>
            <a:spAutoFit/>
          </a:bodyPr>
          <a:lstStyle/>
          <a:p>
            <a:pPr>
              <a:buFont typeface="Wingdings" pitchFamily="2" charset="2"/>
              <a:buChar char="ü"/>
            </a:pPr>
            <a:r>
              <a:rPr lang="fr-FR" sz="2000" b="1" dirty="0" smtClean="0">
                <a:latin typeface="Times New Roman" pitchFamily="18" charset="0"/>
                <a:cs typeface="Times New Roman" pitchFamily="18" charset="0"/>
              </a:rPr>
              <a:t>Orient</a:t>
            </a:r>
          </a:p>
          <a:p>
            <a:pPr>
              <a:buFont typeface="Wingdings" pitchFamily="2" charset="2"/>
              <a:buChar char="ü"/>
            </a:pPr>
            <a:r>
              <a:rPr lang="fr-FR" sz="2000" b="1" dirty="0" smtClean="0">
                <a:latin typeface="Times New Roman" pitchFamily="18" charset="0"/>
                <a:cs typeface="Times New Roman" pitchFamily="18" charset="0"/>
              </a:rPr>
              <a:t> Occident </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ndir un rectangle avec un coin du même côté 1"/>
          <p:cNvSpPr/>
          <p:nvPr/>
        </p:nvSpPr>
        <p:spPr>
          <a:xfrm>
            <a:off x="1142976" y="214290"/>
            <a:ext cx="6357982" cy="71438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endParaRPr lang="fr-FR" sz="3200" b="1" dirty="0" smtClean="0">
              <a:solidFill>
                <a:schemeClr val="bg1"/>
              </a:solidFill>
              <a:latin typeface="Times New Roman" pitchFamily="18" charset="0"/>
              <a:cs typeface="Times New Roman" pitchFamily="18" charset="0"/>
            </a:endParaRPr>
          </a:p>
          <a:p>
            <a:pPr algn="ctr"/>
            <a:r>
              <a:rPr lang="fr-FR" sz="3200" b="1" dirty="0" smtClean="0">
                <a:solidFill>
                  <a:schemeClr val="bg1"/>
                </a:solidFill>
                <a:latin typeface="Times New Roman" pitchFamily="18" charset="0"/>
                <a:cs typeface="Times New Roman" pitchFamily="18" charset="0"/>
              </a:rPr>
              <a:t>Médecine en Égypte antique </a:t>
            </a:r>
          </a:p>
          <a:p>
            <a:pPr algn="ctr"/>
            <a:endParaRPr lang="fr-FR" sz="3200" dirty="0"/>
          </a:p>
        </p:txBody>
      </p:sp>
      <p:sp>
        <p:nvSpPr>
          <p:cNvPr id="3" name="Rectangle à coins arrondis 2"/>
          <p:cNvSpPr/>
          <p:nvPr/>
        </p:nvSpPr>
        <p:spPr>
          <a:xfrm>
            <a:off x="142844" y="1142984"/>
            <a:ext cx="9001156" cy="528641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50000"/>
              </a:lnSpc>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r>
              <a:rPr lang="fr-FR" sz="2000" b="1" dirty="0" smtClean="0">
                <a:latin typeface="Times New Roman" pitchFamily="18" charset="0"/>
                <a:cs typeface="Times New Roman" pitchFamily="18" charset="0"/>
              </a:rPr>
              <a:t>Les données médicales contenues dans le (manuscrit) Papyrus Edwin Smith peuvent être datée du XXXe siècle av. J.-C.</a:t>
            </a:r>
          </a:p>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r>
              <a:rPr lang="fr-FR" sz="2000" b="1" dirty="0" smtClean="0">
                <a:latin typeface="Times New Roman" pitchFamily="18" charset="0"/>
                <a:cs typeface="Times New Roman" pitchFamily="18" charset="0"/>
              </a:rPr>
              <a:t>Les premiers exemples connus d’interventions chirurgicales ont été réalisés en Égypte aux alentours du XXVIIIe siècle av. J.-C. </a:t>
            </a:r>
          </a:p>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r>
              <a:rPr lang="fr-FR" sz="2000" b="1" dirty="0" smtClean="0">
                <a:latin typeface="Times New Roman" pitchFamily="18" charset="0"/>
                <a:cs typeface="Times New Roman" pitchFamily="18" charset="0"/>
              </a:rPr>
              <a:t>Imhotep sous la troisième dynastie est parfois considéré comme le fondateur de la médecine en Égypte antique et comme l'auteur originel du papyrus d’Edwin Smith qui énumère des médicaments, des maladies et des observations anatomiques. </a:t>
            </a:r>
          </a:p>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endParaRPr lang="fr-FR" sz="2000" dirty="0" smtClean="0"/>
          </a:p>
          <a:p>
            <a:pPr algn="ct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wipe(down)">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2844" y="785794"/>
            <a:ext cx="9001156" cy="528641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pPr>
            <a:endParaRPr lang="fr-FR" sz="2000" b="1" dirty="0" smtClean="0">
              <a:latin typeface="Times New Roman" pitchFamily="18" charset="0"/>
              <a:cs typeface="Times New Roman" pitchFamily="18" charset="0"/>
            </a:endParaRPr>
          </a:p>
          <a:p>
            <a:pPr algn="just">
              <a:lnSpc>
                <a:spcPct val="200000"/>
              </a:lnSpc>
              <a:buFont typeface="Wingdings" pitchFamily="2" charset="2"/>
              <a:buChar char="q"/>
            </a:pPr>
            <a:r>
              <a:rPr lang="fr-FR" sz="2000" b="1" dirty="0" smtClean="0">
                <a:latin typeface="Times New Roman" pitchFamily="18" charset="0"/>
                <a:cs typeface="Times New Roman" pitchFamily="18" charset="0"/>
              </a:rPr>
              <a:t>Il s’agit d’un ancien manuel de chirurgie presque complètement exempt de références à la magie et qui décrit minutieusement l'examen, le diagnostic, le traitement et le pronostic de nombreuses maladies. </a:t>
            </a:r>
          </a:p>
          <a:p>
            <a:pPr algn="just">
              <a:lnSpc>
                <a:spcPct val="200000"/>
              </a:lnSpc>
              <a:buFont typeface="Wingdings" pitchFamily="2" charset="2"/>
              <a:buChar char="q"/>
            </a:pPr>
            <a:r>
              <a:rPr lang="fr-FR" sz="2000" b="1" dirty="0" smtClean="0">
                <a:latin typeface="Times New Roman" pitchFamily="18" charset="0"/>
                <a:cs typeface="Times New Roman" pitchFamily="18" charset="0"/>
              </a:rPr>
              <a:t> Inversement, le papyrus </a:t>
            </a:r>
            <a:r>
              <a:rPr lang="fr-FR" sz="2000" b="1" dirty="0" err="1" smtClean="0">
                <a:latin typeface="Times New Roman" pitchFamily="18" charset="0"/>
                <a:cs typeface="Times New Roman" pitchFamily="18" charset="0"/>
              </a:rPr>
              <a:t>Ebers</a:t>
            </a:r>
            <a:r>
              <a:rPr lang="fr-FR" sz="2000" b="1" dirty="0" smtClean="0">
                <a:latin typeface="Times New Roman" pitchFamily="18" charset="0"/>
                <a:cs typeface="Times New Roman" pitchFamily="18" charset="0"/>
              </a:rPr>
              <a:t> (XVIe siècle av. J.-C.) est rempli d’incantations et de rituels destinés à exorciser les démons responsables des maladies, ainsi que de superstitions diverses.</a:t>
            </a:r>
          </a:p>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endParaRPr lang="fr-FR" sz="2000" dirty="0" smtClean="0"/>
          </a:p>
          <a:p>
            <a:pPr algn="ct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ndir un rectangle avec un coin du même côté 1"/>
          <p:cNvSpPr/>
          <p:nvPr/>
        </p:nvSpPr>
        <p:spPr>
          <a:xfrm>
            <a:off x="1214414" y="142852"/>
            <a:ext cx="6357982" cy="71438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endParaRPr lang="fr-FR" sz="3200" b="1" dirty="0" smtClean="0">
              <a:solidFill>
                <a:schemeClr val="bg1"/>
              </a:solidFill>
              <a:latin typeface="Times New Roman" pitchFamily="18" charset="0"/>
              <a:cs typeface="Times New Roman" pitchFamily="18" charset="0"/>
            </a:endParaRPr>
          </a:p>
          <a:p>
            <a:pPr algn="ctr"/>
            <a:r>
              <a:rPr lang="fr-FR" sz="3200" b="1" dirty="0" smtClean="0">
                <a:solidFill>
                  <a:schemeClr val="bg1"/>
                </a:solidFill>
                <a:latin typeface="Times New Roman" pitchFamily="18" charset="0"/>
                <a:cs typeface="Times New Roman" pitchFamily="18" charset="0"/>
              </a:rPr>
              <a:t>2.Médecine en Mésopotamie </a:t>
            </a:r>
          </a:p>
          <a:p>
            <a:pPr algn="ctr"/>
            <a:endParaRPr lang="fr-FR" sz="3200" dirty="0"/>
          </a:p>
        </p:txBody>
      </p:sp>
      <p:sp>
        <p:nvSpPr>
          <p:cNvPr id="3" name="Rectangle à coins arrondis 2"/>
          <p:cNvSpPr/>
          <p:nvPr/>
        </p:nvSpPr>
        <p:spPr>
          <a:xfrm>
            <a:off x="142844" y="1142984"/>
            <a:ext cx="9001156" cy="528641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200000"/>
              </a:lnSpc>
              <a:buFont typeface="Wingdings" pitchFamily="2" charset="2"/>
              <a:buChar char="§"/>
            </a:pPr>
            <a:r>
              <a:rPr lang="fr-FR" sz="2000" b="1" dirty="0" smtClean="0">
                <a:latin typeface="Times New Roman" pitchFamily="18" charset="0"/>
                <a:cs typeface="Times New Roman" pitchFamily="18" charset="0"/>
              </a:rPr>
              <a:t>Les plus anciens textes Babyloniens  sur la médecine remontent à l’époque de l’ancien empire babylonien dans la première moitié du IIe millénaire av. J.-C.</a:t>
            </a:r>
          </a:p>
          <a:p>
            <a:pPr algn="just">
              <a:lnSpc>
                <a:spcPct val="200000"/>
              </a:lnSpc>
              <a:buFont typeface="Wingdings" pitchFamily="2" charset="2"/>
              <a:buChar char="§"/>
            </a:pPr>
            <a:r>
              <a:rPr lang="fr-FR" sz="2000" b="1" dirty="0" smtClean="0">
                <a:latin typeface="Times New Roman" pitchFamily="18" charset="0"/>
                <a:cs typeface="Times New Roman" pitchFamily="18" charset="0"/>
              </a:rPr>
              <a:t> Cependant, le texte babylonien le plus complet dans le domaine de la médecine est le Manuel de diagnostic écrit par </a:t>
            </a:r>
            <a:r>
              <a:rPr lang="fr-FR" sz="2000" b="1" dirty="0" err="1" smtClean="0">
                <a:latin typeface="Times New Roman" pitchFamily="18" charset="0"/>
                <a:cs typeface="Times New Roman" pitchFamily="18" charset="0"/>
              </a:rPr>
              <a:t>Esagil</a:t>
            </a:r>
            <a:r>
              <a:rPr lang="fr-FR" sz="2000" b="1" dirty="0" smtClean="0">
                <a:latin typeface="Times New Roman" pitchFamily="18" charset="0"/>
                <a:cs typeface="Times New Roman" pitchFamily="18" charset="0"/>
              </a:rPr>
              <a:t>-</a:t>
            </a:r>
            <a:r>
              <a:rPr lang="fr-FR" sz="2000" b="1" dirty="0" err="1" smtClean="0">
                <a:latin typeface="Times New Roman" pitchFamily="18" charset="0"/>
                <a:cs typeface="Times New Roman" pitchFamily="18" charset="0"/>
              </a:rPr>
              <a:t>kin</a:t>
            </a:r>
            <a:r>
              <a:rPr lang="fr-FR" sz="2000" b="1" dirty="0" smtClean="0">
                <a:latin typeface="Times New Roman" pitchFamily="18" charset="0"/>
                <a:cs typeface="Times New Roman" pitchFamily="18" charset="0"/>
              </a:rPr>
              <a:t>-</a:t>
            </a:r>
            <a:r>
              <a:rPr lang="fr-FR" sz="2000" b="1" dirty="0" err="1" smtClean="0">
                <a:latin typeface="Times New Roman" pitchFamily="18" charset="0"/>
                <a:cs typeface="Times New Roman" pitchFamily="18" charset="0"/>
              </a:rPr>
              <a:t>apli</a:t>
            </a:r>
            <a:r>
              <a:rPr lang="fr-FR" sz="2000" b="1" dirty="0" smtClean="0">
                <a:latin typeface="Times New Roman" pitchFamily="18" charset="0"/>
                <a:cs typeface="Times New Roman" pitchFamily="18" charset="0"/>
              </a:rPr>
              <a:t> le médecin de </a:t>
            </a:r>
            <a:r>
              <a:rPr lang="fr-FR" sz="2000" b="1" dirty="0" err="1" smtClean="0">
                <a:latin typeface="Times New Roman" pitchFamily="18" charset="0"/>
                <a:cs typeface="Times New Roman" pitchFamily="18" charset="0"/>
              </a:rPr>
              <a:t>Borsippa</a:t>
            </a:r>
            <a:r>
              <a:rPr lang="fr-FR" sz="2000" b="1" dirty="0" smtClean="0">
                <a:latin typeface="Times New Roman" pitchFamily="18" charset="0"/>
                <a:cs typeface="Times New Roman" pitchFamily="18" charset="0"/>
              </a:rPr>
              <a:t>, sous le règne du roi babylonien </a:t>
            </a:r>
            <a:r>
              <a:rPr lang="fr-FR" sz="2000" b="1" dirty="0" err="1" smtClean="0">
                <a:latin typeface="Times New Roman" pitchFamily="18" charset="0"/>
                <a:cs typeface="Times New Roman" pitchFamily="18" charset="0"/>
              </a:rPr>
              <a:t>Adad</a:t>
            </a:r>
            <a:r>
              <a:rPr lang="fr-FR" sz="2000" b="1" dirty="0" smtClean="0">
                <a:latin typeface="Times New Roman" pitchFamily="18" charset="0"/>
                <a:cs typeface="Times New Roman" pitchFamily="18" charset="0"/>
              </a:rPr>
              <a:t>-ALPA-</a:t>
            </a:r>
            <a:r>
              <a:rPr lang="fr-FR" sz="2000" b="1" dirty="0" err="1" smtClean="0">
                <a:latin typeface="Times New Roman" pitchFamily="18" charset="0"/>
                <a:cs typeface="Times New Roman" pitchFamily="18" charset="0"/>
              </a:rPr>
              <a:t>iddina</a:t>
            </a:r>
            <a:r>
              <a:rPr lang="fr-FR" sz="2000" b="1" dirty="0" smtClean="0">
                <a:latin typeface="Times New Roman" pitchFamily="18" charset="0"/>
                <a:cs typeface="Times New Roman" pitchFamily="18" charset="0"/>
              </a:rPr>
              <a:t> (1069-1046 avant JC).</a:t>
            </a:r>
          </a:p>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endParaRPr lang="fr-FR" sz="2000" dirty="0" smtClean="0"/>
          </a:p>
          <a:p>
            <a:pPr algn="ct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p"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1840</TotalTime>
  <Words>2803</Words>
  <PresentationFormat>Affichage à l'écran (4:3)</PresentationFormat>
  <Paragraphs>279</Paragraphs>
  <Slides>60</Slides>
  <Notes>2</Notes>
  <HiddenSlides>0</HiddenSlides>
  <MMClips>0</MMClips>
  <ScaleCrop>false</ScaleCrop>
  <HeadingPairs>
    <vt:vector size="4" baseType="variant">
      <vt:variant>
        <vt:lpstr>Thème</vt:lpstr>
      </vt:variant>
      <vt:variant>
        <vt:i4>1</vt:i4>
      </vt:variant>
      <vt:variant>
        <vt:lpstr>Titres des diapositives</vt:lpstr>
      </vt:variant>
      <vt:variant>
        <vt:i4>60</vt:i4>
      </vt:variant>
    </vt:vector>
  </HeadingPairs>
  <TitlesOfParts>
    <vt:vector size="6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rasha zatet</dc:creator>
  <cp:lastModifiedBy>TOSHIBA</cp:lastModifiedBy>
  <cp:revision>158</cp:revision>
  <dcterms:created xsi:type="dcterms:W3CDTF">2018-06-26T06:57:35Z</dcterms:created>
  <dcterms:modified xsi:type="dcterms:W3CDTF">2024-02-05T10:31:16Z</dcterms:modified>
</cp:coreProperties>
</file>