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0"/>
  </p:normalViewPr>
  <p:slideViewPr>
    <p:cSldViewPr snapToGrid="0" snapToObjects="1">
      <p:cViewPr varScale="1">
        <p:scale>
          <a:sx n="61" d="100"/>
          <a:sy n="61" d="100"/>
        </p:scale>
        <p:origin x="-552" y="-84"/>
      </p:cViewPr>
      <p:guideLst>
        <p:guide orient="horz" pos="2592"/>
        <p:guide pos="460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1</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10</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2</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3</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4</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5</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6</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7</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8</a:t>
            </a:fld>
            <a:endParaRPr lang="en-US"/>
          </a:p>
        </p:txBody>
      </p:sp>
    </p:spTree>
    <p:extLst>
      <p:ext uri="{BB962C8B-B14F-4D97-AF65-F5344CB8AC3E}">
        <p14:creationId xmlns:p14="http://schemas.microsoft.com/office/powerpoint/2010/main" xmlns=""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pPr/>
              <a:t>9</a:t>
            </a:fld>
            <a:endParaRPr lang="en-US"/>
          </a:p>
        </p:txBody>
      </p:sp>
    </p:spTree>
    <p:extLst>
      <p:ext uri="{BB962C8B-B14F-4D97-AF65-F5344CB8AC3E}">
        <p14:creationId xmlns:p14="http://schemas.microsoft.com/office/powerpoint/2010/main" xmlns=""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algerietribune.com/ar/business/30478.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5" name="Text 2"/>
          <p:cNvSpPr/>
          <p:nvPr/>
        </p:nvSpPr>
        <p:spPr>
          <a:xfrm>
            <a:off x="833199" y="1480661"/>
            <a:ext cx="7477601" cy="2874645"/>
          </a:xfrm>
          <a:prstGeom prst="rect">
            <a:avLst/>
          </a:prstGeom>
          <a:noFill/>
          <a:ln/>
        </p:spPr>
        <p:txBody>
          <a:bodyPr wrap="square" rtlCol="0" anchor="t"/>
          <a:lstStyle/>
          <a:p>
            <a:pPr marL="0" indent="0">
              <a:lnSpc>
                <a:spcPts val="7545"/>
              </a:lnSpc>
              <a:buNone/>
            </a:pPr>
            <a:r>
              <a:rPr lang="en-US" sz="6036" dirty="0">
                <a:solidFill>
                  <a:srgbClr val="1B1B27"/>
                </a:solidFill>
                <a:latin typeface="Alexandria" pitchFamily="34" charset="0"/>
                <a:ea typeface="Alexandria" pitchFamily="34" charset="-122"/>
                <a:cs typeface="Alexandria" pitchFamily="34" charset="-120"/>
              </a:rPr>
              <a:t>تعريف هيئات تمويل المشاريع المقاولاتية في الجزائر</a:t>
            </a:r>
            <a:endParaRPr lang="en-US" sz="6036" dirty="0"/>
          </a:p>
        </p:txBody>
      </p:sp>
      <p:sp>
        <p:nvSpPr>
          <p:cNvPr id="6" name="Text 3"/>
          <p:cNvSpPr/>
          <p:nvPr/>
        </p:nvSpPr>
        <p:spPr>
          <a:xfrm>
            <a:off x="833199" y="4688562"/>
            <a:ext cx="7477601" cy="1421606"/>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هيئات التمويل المقاولاتي في الجزائر هي المؤسسات والوكالات التي تقدم الدعم المالي والفني للمشاريع الصغيرة والمتوسطة. هذه الهيئات تساهم في تحفيز ودفع عجلة التنمية الاقتصادية والاجتماعية من خلال المساعدة على إنشاء وتوسيع وتطوير المشاريع المبتكرة.</a:t>
            </a:r>
            <a:endParaRPr lang="en-US" sz="1750" dirty="0"/>
          </a:p>
        </p:txBody>
      </p:sp>
      <p:sp>
        <p:nvSpPr>
          <p:cNvPr id="7" name="Shape 4"/>
          <p:cNvSpPr/>
          <p:nvPr/>
        </p:nvSpPr>
        <p:spPr>
          <a:xfrm>
            <a:off x="833199" y="6376749"/>
            <a:ext cx="355402" cy="355402"/>
          </a:xfrm>
          <a:prstGeom prst="roundRect">
            <a:avLst>
              <a:gd name="adj" fmla="val 25726039"/>
            </a:avLst>
          </a:prstGeom>
          <a:noFill/>
          <a:ln w="7620">
            <a:solidFill>
              <a:srgbClr val="FFFFFF"/>
            </a:solidFill>
            <a:prstDash val="solid"/>
          </a:ln>
        </p:spPr>
      </p:sp>
      <p:pic>
        <p:nvPicPr>
          <p:cNvPr id="8" name="Image 1" descr="preencoded.png"/>
          <p:cNvPicPr>
            <a:picLocks noChangeAspect="1"/>
          </p:cNvPicPr>
          <p:nvPr/>
        </p:nvPicPr>
        <p:blipFill>
          <a:blip r:embed="rId3"/>
          <a:stretch>
            <a:fillRect/>
          </a:stretch>
        </p:blipFill>
        <p:spPr>
          <a:xfrm>
            <a:off x="840819" y="6384369"/>
            <a:ext cx="340162" cy="340162"/>
          </a:xfrm>
          <a:prstGeom prst="rect">
            <a:avLst/>
          </a:prstGeom>
        </p:spPr>
      </p:pic>
      <p:sp>
        <p:nvSpPr>
          <p:cNvPr id="9" name="Text 5"/>
          <p:cNvSpPr/>
          <p:nvPr/>
        </p:nvSpPr>
        <p:spPr>
          <a:xfrm>
            <a:off x="1299686" y="6360081"/>
            <a:ext cx="2275284" cy="388858"/>
          </a:xfrm>
          <a:prstGeom prst="rect">
            <a:avLst/>
          </a:prstGeom>
          <a:noFill/>
          <a:ln/>
        </p:spPr>
        <p:txBody>
          <a:bodyPr wrap="none" rtlCol="0" anchor="t"/>
          <a:lstStyle/>
          <a:p>
            <a:pPr marL="0" indent="0" algn="l">
              <a:lnSpc>
                <a:spcPts val="3062"/>
              </a:lnSpc>
              <a:buNone/>
            </a:pPr>
            <a:r>
              <a:rPr lang="en-US" sz="2187" b="1" dirty="0">
                <a:solidFill>
                  <a:srgbClr val="404155"/>
                </a:solidFill>
                <a:latin typeface="Nobile" pitchFamily="34" charset="0"/>
                <a:ea typeface="Nobile" pitchFamily="34" charset="-122"/>
                <a:cs typeface="Nobile" pitchFamily="34" charset="-120"/>
              </a:rPr>
              <a:t>by Soulef Rahal</a:t>
            </a:r>
            <a:endParaRPr lang="en-US" sz="2187"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1290638"/>
            <a:ext cx="10554414" cy="1388745"/>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مستقبل هيئات التمويل المقاولاتي في الجزائر</a:t>
            </a:r>
            <a:endParaRPr lang="en-US" sz="4374" dirty="0"/>
          </a:p>
        </p:txBody>
      </p:sp>
      <p:sp>
        <p:nvSpPr>
          <p:cNvPr id="5" name="Shape 3"/>
          <p:cNvSpPr/>
          <p:nvPr/>
        </p:nvSpPr>
        <p:spPr>
          <a:xfrm>
            <a:off x="2037993" y="3352919"/>
            <a:ext cx="388739" cy="388739"/>
          </a:xfrm>
          <a:prstGeom prst="roundRect">
            <a:avLst>
              <a:gd name="adj" fmla="val 25722"/>
            </a:avLst>
          </a:prstGeom>
          <a:solidFill>
            <a:srgbClr val="D2DDF9"/>
          </a:solidFill>
          <a:ln w="7620">
            <a:solidFill>
              <a:srgbClr val="B8C3DF"/>
            </a:solidFill>
            <a:prstDash val="solid"/>
          </a:ln>
        </p:spPr>
      </p:sp>
      <p:sp>
        <p:nvSpPr>
          <p:cNvPr id="6" name="Text 4"/>
          <p:cNvSpPr/>
          <p:nvPr/>
        </p:nvSpPr>
        <p:spPr>
          <a:xfrm>
            <a:off x="2648903" y="3373636"/>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نمو المشاريع الناشئة</a:t>
            </a:r>
            <a:endParaRPr lang="en-US" sz="2187" dirty="0"/>
          </a:p>
        </p:txBody>
      </p:sp>
      <p:sp>
        <p:nvSpPr>
          <p:cNvPr id="7" name="Text 5"/>
          <p:cNvSpPr/>
          <p:nvPr/>
        </p:nvSpPr>
        <p:spPr>
          <a:xfrm>
            <a:off x="2648903" y="3854053"/>
            <a:ext cx="4555212"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مع التطور التكنولوجي والابتكارات المتسارعة، يُتوقع زيادة الطلب على خدمات التمويل للمشاريع الناشئة والمبتكرة في السنوات القادمة.</a:t>
            </a:r>
            <a:endParaRPr lang="en-US" sz="1750" dirty="0"/>
          </a:p>
        </p:txBody>
      </p:sp>
      <p:sp>
        <p:nvSpPr>
          <p:cNvPr id="8" name="Shape 6"/>
          <p:cNvSpPr/>
          <p:nvPr/>
        </p:nvSpPr>
        <p:spPr>
          <a:xfrm>
            <a:off x="7426285" y="3352919"/>
            <a:ext cx="388739" cy="388739"/>
          </a:xfrm>
          <a:prstGeom prst="roundRect">
            <a:avLst>
              <a:gd name="adj" fmla="val 25722"/>
            </a:avLst>
          </a:prstGeom>
          <a:solidFill>
            <a:srgbClr val="D2DDF9"/>
          </a:solidFill>
          <a:ln w="7620">
            <a:solidFill>
              <a:srgbClr val="B8C3DF"/>
            </a:solidFill>
            <a:prstDash val="solid"/>
          </a:ln>
        </p:spPr>
      </p:sp>
      <p:sp>
        <p:nvSpPr>
          <p:cNvPr id="9" name="Text 7"/>
          <p:cNvSpPr/>
          <p:nvPr/>
        </p:nvSpPr>
        <p:spPr>
          <a:xfrm>
            <a:off x="8037195" y="3373636"/>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التركيز على الرقمنة</a:t>
            </a:r>
            <a:endParaRPr lang="en-US" sz="2187" dirty="0"/>
          </a:p>
        </p:txBody>
      </p:sp>
      <p:sp>
        <p:nvSpPr>
          <p:cNvPr id="10" name="Text 8"/>
          <p:cNvSpPr/>
          <p:nvPr/>
        </p:nvSpPr>
        <p:spPr>
          <a:xfrm>
            <a:off x="8037195" y="3854053"/>
            <a:ext cx="4555212"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ستعمل هيئات التمويل على تطوير خدماتها الرقمية وتبني التقنيات الحديثة لتحسين تجربة العملاء وكفاءة عملياتها الداخلية.</a:t>
            </a:r>
            <a:endParaRPr lang="en-US" sz="1750" dirty="0"/>
          </a:p>
        </p:txBody>
      </p:sp>
      <p:sp>
        <p:nvSpPr>
          <p:cNvPr id="11" name="Shape 9"/>
          <p:cNvSpPr/>
          <p:nvPr/>
        </p:nvSpPr>
        <p:spPr>
          <a:xfrm>
            <a:off x="2037993" y="5371624"/>
            <a:ext cx="388739" cy="388739"/>
          </a:xfrm>
          <a:prstGeom prst="roundRect">
            <a:avLst>
              <a:gd name="adj" fmla="val 25722"/>
            </a:avLst>
          </a:prstGeom>
          <a:solidFill>
            <a:srgbClr val="D2DDF9"/>
          </a:solidFill>
          <a:ln w="7620">
            <a:solidFill>
              <a:srgbClr val="B8C3DF"/>
            </a:solidFill>
            <a:prstDash val="solid"/>
          </a:ln>
        </p:spPr>
      </p:sp>
      <p:sp>
        <p:nvSpPr>
          <p:cNvPr id="12" name="Text 10"/>
          <p:cNvSpPr/>
          <p:nvPr/>
        </p:nvSpPr>
        <p:spPr>
          <a:xfrm>
            <a:off x="2648903" y="5392341"/>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تنويع الحلول التمويلية</a:t>
            </a:r>
            <a:endParaRPr lang="en-US" sz="2187" dirty="0"/>
          </a:p>
        </p:txBody>
      </p:sp>
      <p:sp>
        <p:nvSpPr>
          <p:cNvPr id="13" name="Text 11"/>
          <p:cNvSpPr/>
          <p:nvPr/>
        </p:nvSpPr>
        <p:spPr>
          <a:xfrm>
            <a:off x="2648903" y="5872758"/>
            <a:ext cx="4555212"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ستطور هيئات التمويل منتجات وأدوات تمويلية متنوعة لتلبية احتياجات المقاولين في مختلف المراحل والقطاعات.</a:t>
            </a:r>
            <a:endParaRPr lang="en-US" sz="1750" dirty="0"/>
          </a:p>
        </p:txBody>
      </p:sp>
      <p:sp>
        <p:nvSpPr>
          <p:cNvPr id="14" name="Shape 12"/>
          <p:cNvSpPr/>
          <p:nvPr/>
        </p:nvSpPr>
        <p:spPr>
          <a:xfrm>
            <a:off x="7426285" y="5371624"/>
            <a:ext cx="388739" cy="388739"/>
          </a:xfrm>
          <a:prstGeom prst="roundRect">
            <a:avLst>
              <a:gd name="adj" fmla="val 25722"/>
            </a:avLst>
          </a:prstGeom>
          <a:solidFill>
            <a:srgbClr val="D2DDF9"/>
          </a:solidFill>
          <a:ln w="7620">
            <a:solidFill>
              <a:srgbClr val="B8C3DF"/>
            </a:solidFill>
            <a:prstDash val="solid"/>
          </a:ln>
        </p:spPr>
      </p:sp>
      <p:sp>
        <p:nvSpPr>
          <p:cNvPr id="15" name="Text 13"/>
          <p:cNvSpPr/>
          <p:nvPr/>
        </p:nvSpPr>
        <p:spPr>
          <a:xfrm>
            <a:off x="8037195" y="5392341"/>
            <a:ext cx="3066217"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التعاون الدولي والشراكات</a:t>
            </a:r>
            <a:endParaRPr lang="en-US" sz="2187" dirty="0"/>
          </a:p>
        </p:txBody>
      </p:sp>
      <p:sp>
        <p:nvSpPr>
          <p:cNvPr id="16" name="Text 14"/>
          <p:cNvSpPr/>
          <p:nvPr/>
        </p:nvSpPr>
        <p:spPr>
          <a:xfrm>
            <a:off x="8037195" y="5872758"/>
            <a:ext cx="4555212"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ستعزز هيئات التمويل تعاونها مع نظيراتها الدولية وتبني شراكات استراتيجية لتبادل الخبرات وتطوير حلول مبتكرة.</a:t>
            </a:r>
            <a:endParaRPr lang="en-US" sz="1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2701409"/>
            <a:ext cx="10152698" cy="694373"/>
          </a:xfrm>
          <a:prstGeom prst="rect">
            <a:avLst/>
          </a:prstGeom>
          <a:noFill/>
          <a:ln/>
        </p:spPr>
        <p:txBody>
          <a:bodyPr wrap="non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أنواع هيئات التمويل المقاولاتي في الجزائر</a:t>
            </a:r>
            <a:endParaRPr lang="en-US" sz="4374" dirty="0"/>
          </a:p>
        </p:txBody>
      </p:sp>
      <p:sp>
        <p:nvSpPr>
          <p:cNvPr id="5" name="Text 3"/>
          <p:cNvSpPr/>
          <p:nvPr/>
        </p:nvSpPr>
        <p:spPr>
          <a:xfrm>
            <a:off x="2393394" y="3840123"/>
            <a:ext cx="10199013" cy="355402"/>
          </a:xfrm>
          <a:prstGeom prst="rect">
            <a:avLst/>
          </a:prstGeom>
          <a:noFill/>
          <a:ln/>
        </p:spPr>
        <p:txBody>
          <a:bodyPr wrap="none" rtlCol="0" anchor="t"/>
          <a:lstStyle/>
          <a:p>
            <a:pPr marL="342900" indent="-342900" algn="l">
              <a:lnSpc>
                <a:spcPts val="2799"/>
              </a:lnSpc>
              <a:buSzPct val="100000"/>
              <a:buFont typeface="+mj-lt"/>
              <a:buAutoNum type="arabicPeriod"/>
            </a:pPr>
            <a:r>
              <a:rPr lang="en-US" sz="1750" dirty="0">
                <a:solidFill>
                  <a:srgbClr val="404155"/>
                </a:solidFill>
                <a:latin typeface="Nobile" pitchFamily="34" charset="0"/>
                <a:ea typeface="Nobile" pitchFamily="34" charset="-122"/>
                <a:cs typeface="Nobile" pitchFamily="34" charset="-120"/>
              </a:rPr>
              <a:t>صندوق الضمان والقرض المصغر: يقدم قروضًا ميسرة للمشاريع الصغيرة والمتناهية في الصغر.</a:t>
            </a:r>
            <a:endParaRPr lang="en-US" sz="1750" dirty="0"/>
          </a:p>
        </p:txBody>
      </p:sp>
      <p:sp>
        <p:nvSpPr>
          <p:cNvPr id="6" name="Text 4"/>
          <p:cNvSpPr/>
          <p:nvPr/>
        </p:nvSpPr>
        <p:spPr>
          <a:xfrm>
            <a:off x="2393394" y="4284345"/>
            <a:ext cx="10199013" cy="355402"/>
          </a:xfrm>
          <a:prstGeom prst="rect">
            <a:avLst/>
          </a:prstGeom>
          <a:noFill/>
          <a:ln/>
        </p:spPr>
        <p:txBody>
          <a:bodyPr wrap="none" rtlCol="0" anchor="t"/>
          <a:lstStyle/>
          <a:p>
            <a:pPr marL="342900" indent="-342900" algn="l">
              <a:lnSpc>
                <a:spcPts val="2799"/>
              </a:lnSpc>
              <a:buSzPct val="100000"/>
              <a:buFont typeface="+mj-lt"/>
              <a:buAutoNum type="arabicPeriod" startAt="2"/>
            </a:pPr>
            <a:r>
              <a:rPr lang="en-US" sz="1750" dirty="0">
                <a:solidFill>
                  <a:srgbClr val="404155"/>
                </a:solidFill>
                <a:latin typeface="Nobile" pitchFamily="34" charset="0"/>
                <a:ea typeface="Nobile" pitchFamily="34" charset="-122"/>
                <a:cs typeface="Nobile" pitchFamily="34" charset="-120"/>
              </a:rPr>
              <a:t>الوكالة الوطنية لدعم وتنمية المقاولاتية: تقدم المساعدة الفنية والإدارية للمقاولين.</a:t>
            </a:r>
            <a:endParaRPr lang="en-US" sz="1750" dirty="0"/>
          </a:p>
        </p:txBody>
      </p:sp>
      <p:sp>
        <p:nvSpPr>
          <p:cNvPr id="7" name="Text 5"/>
          <p:cNvSpPr/>
          <p:nvPr/>
        </p:nvSpPr>
        <p:spPr>
          <a:xfrm>
            <a:off x="2393394" y="4728567"/>
            <a:ext cx="10199013" cy="355402"/>
          </a:xfrm>
          <a:prstGeom prst="rect">
            <a:avLst/>
          </a:prstGeom>
          <a:noFill/>
          <a:ln/>
        </p:spPr>
        <p:txBody>
          <a:bodyPr wrap="none" rtlCol="0" anchor="t"/>
          <a:lstStyle/>
          <a:p>
            <a:pPr marL="342900" indent="-342900" algn="l">
              <a:lnSpc>
                <a:spcPts val="2799"/>
              </a:lnSpc>
              <a:buSzPct val="100000"/>
              <a:buFont typeface="+mj-lt"/>
              <a:buAutoNum type="arabicPeriod" startAt="3"/>
            </a:pPr>
            <a:r>
              <a:rPr lang="en-US" sz="1750" dirty="0">
                <a:solidFill>
                  <a:srgbClr val="404155"/>
                </a:solidFill>
                <a:latin typeface="Nobile" pitchFamily="34" charset="0"/>
                <a:ea typeface="Nobile" pitchFamily="34" charset="-122"/>
                <a:cs typeface="Nobile" pitchFamily="34" charset="-120"/>
              </a:rPr>
              <a:t>الصندوق الوطني للاستثمار: يمول المشاريع الاستثمارية الكبرى في مختلف القطاعات.</a:t>
            </a:r>
            <a:endParaRPr lang="en-US" sz="1750" dirty="0"/>
          </a:p>
        </p:txBody>
      </p:sp>
      <p:sp>
        <p:nvSpPr>
          <p:cNvPr id="8" name="Text 6"/>
          <p:cNvSpPr/>
          <p:nvPr/>
        </p:nvSpPr>
        <p:spPr>
          <a:xfrm>
            <a:off x="2393394" y="5172789"/>
            <a:ext cx="10199013" cy="355402"/>
          </a:xfrm>
          <a:prstGeom prst="rect">
            <a:avLst/>
          </a:prstGeom>
          <a:noFill/>
          <a:ln/>
        </p:spPr>
        <p:txBody>
          <a:bodyPr wrap="none" rtlCol="0" anchor="t"/>
          <a:lstStyle/>
          <a:p>
            <a:pPr marL="342900" indent="-342900" algn="l">
              <a:lnSpc>
                <a:spcPts val="2799"/>
              </a:lnSpc>
              <a:buSzPct val="100000"/>
              <a:buFont typeface="+mj-lt"/>
              <a:buAutoNum type="arabicPeriod" startAt="4"/>
            </a:pPr>
            <a:r>
              <a:rPr lang="en-US" sz="1750" dirty="0">
                <a:solidFill>
                  <a:srgbClr val="404155"/>
                </a:solidFill>
                <a:latin typeface="Nobile" pitchFamily="34" charset="0"/>
                <a:ea typeface="Nobile" pitchFamily="34" charset="-122"/>
                <a:cs typeface="Nobile" pitchFamily="34" charset="-120"/>
              </a:rPr>
              <a:t>البنوك التجارية: تقدم قروضًا وتسهيلات ائتمانية للمشاريع حسب معايير ومتطلبات محددة.</a:t>
            </a:r>
            <a:endParaRPr lang="en-US" sz="17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1" y="0"/>
            <a:ext cx="14868929" cy="8229600"/>
          </a:xfrm>
          <a:prstGeom prst="rect">
            <a:avLst/>
          </a:prstGeom>
          <a:solidFill>
            <a:srgbClr val="F9F9FF"/>
          </a:solidFill>
          <a:ln/>
        </p:spPr>
      </p:sp>
      <p:sp>
        <p:nvSpPr>
          <p:cNvPr id="5" name="Text 2"/>
          <p:cNvSpPr/>
          <p:nvPr/>
        </p:nvSpPr>
        <p:spPr>
          <a:xfrm>
            <a:off x="833199" y="2062639"/>
            <a:ext cx="7477601" cy="1388745"/>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دور هيئات التمويل في دعم المشاريع الصغيرة والمتوسطة</a:t>
            </a:r>
            <a:endParaRPr lang="en-US" sz="4374" dirty="0"/>
          </a:p>
        </p:txBody>
      </p:sp>
      <p:sp>
        <p:nvSpPr>
          <p:cNvPr id="6" name="Text 3"/>
          <p:cNvSpPr/>
          <p:nvPr/>
        </p:nvSpPr>
        <p:spPr>
          <a:xfrm>
            <a:off x="833199" y="3784640"/>
            <a:ext cx="747760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تلعب هيئات التمويل المقاولاتي في الجزائر دورًا محوريًا في تنمية وترقية المشاريع الصغيرة والمتوسطة. حيث توفر لها التمويل اللازم لإنشاء وتطوير أنشطتها من خلال برامج القروض والدعم المالي والاستثماري.</a:t>
            </a:r>
            <a:endParaRPr lang="en-US" sz="1750" dirty="0"/>
          </a:p>
        </p:txBody>
      </p:sp>
      <p:sp>
        <p:nvSpPr>
          <p:cNvPr id="7" name="Text 4"/>
          <p:cNvSpPr/>
          <p:nvPr/>
        </p:nvSpPr>
        <p:spPr>
          <a:xfrm>
            <a:off x="833199" y="5100757"/>
            <a:ext cx="747760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كما تقدم هذه الهيئات الخدمات الاستشارية والفنية للمشاريع الناشئة والمتوسطة، بما يُمكنها من تجاوز العقبات الإدارية والتسويقية والتنظيمية التي تواجهها في مختلف مراحل عملها.</a:t>
            </a:r>
            <a:endParaRPr lang="en-US" sz="1750" dirty="0"/>
          </a:p>
        </p:txBody>
      </p:sp>
      <p:pic>
        <p:nvPicPr>
          <p:cNvPr id="1026" name="Picture 2"/>
          <p:cNvPicPr>
            <a:picLocks noChangeAspect="1" noChangeArrowheads="1"/>
          </p:cNvPicPr>
          <p:nvPr/>
        </p:nvPicPr>
        <p:blipFill>
          <a:blip r:embed="rId3"/>
          <a:srcRect/>
          <a:stretch>
            <a:fillRect/>
          </a:stretch>
        </p:blipFill>
        <p:spPr bwMode="auto">
          <a:xfrm>
            <a:off x="8310800" y="166688"/>
            <a:ext cx="6558129" cy="78962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1080968"/>
            <a:ext cx="10554414" cy="1388745"/>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شروط الحصول على التمويل من هيئات المقاولاتية</a:t>
            </a:r>
            <a:endParaRPr lang="en-US" sz="4374" dirty="0"/>
          </a:p>
        </p:txBody>
      </p:sp>
      <p:sp>
        <p:nvSpPr>
          <p:cNvPr id="5" name="Shape 3"/>
          <p:cNvSpPr/>
          <p:nvPr/>
        </p:nvSpPr>
        <p:spPr>
          <a:xfrm>
            <a:off x="2037993" y="2914055"/>
            <a:ext cx="5166122" cy="2006203"/>
          </a:xfrm>
          <a:prstGeom prst="roundRect">
            <a:avLst>
              <a:gd name="adj" fmla="val 4984"/>
            </a:avLst>
          </a:prstGeom>
          <a:solidFill>
            <a:srgbClr val="D2DDF9"/>
          </a:solidFill>
          <a:ln w="7620">
            <a:solidFill>
              <a:srgbClr val="B8C3DF"/>
            </a:solidFill>
            <a:prstDash val="solid"/>
          </a:ln>
        </p:spPr>
      </p:sp>
      <p:sp>
        <p:nvSpPr>
          <p:cNvPr id="6" name="Text 4"/>
          <p:cNvSpPr/>
          <p:nvPr/>
        </p:nvSpPr>
        <p:spPr>
          <a:xfrm>
            <a:off x="2267783" y="3143845"/>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ملف شامل للمشروع</a:t>
            </a:r>
            <a:endParaRPr lang="en-US" sz="2187" dirty="0"/>
          </a:p>
        </p:txBody>
      </p:sp>
      <p:sp>
        <p:nvSpPr>
          <p:cNvPr id="7" name="Text 5"/>
          <p:cNvSpPr/>
          <p:nvPr/>
        </p:nvSpPr>
        <p:spPr>
          <a:xfrm>
            <a:off x="2267783" y="3624263"/>
            <a:ext cx="470654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يتطلب الحصول على تمويل من هيئات المقاولاتية تقديم ملف كامل عن المشروع، يشمل دراسة جدوى واحتياجات التمويل وخطة عمل مفصلة.</a:t>
            </a:r>
            <a:endParaRPr lang="en-US" sz="1750" dirty="0"/>
          </a:p>
        </p:txBody>
      </p:sp>
      <p:sp>
        <p:nvSpPr>
          <p:cNvPr id="8" name="Shape 6"/>
          <p:cNvSpPr/>
          <p:nvPr/>
        </p:nvSpPr>
        <p:spPr>
          <a:xfrm>
            <a:off x="7426285" y="2914055"/>
            <a:ext cx="5166122" cy="2006203"/>
          </a:xfrm>
          <a:prstGeom prst="roundRect">
            <a:avLst>
              <a:gd name="adj" fmla="val 4984"/>
            </a:avLst>
          </a:prstGeom>
          <a:solidFill>
            <a:srgbClr val="D2DDF9"/>
          </a:solidFill>
          <a:ln w="7620">
            <a:solidFill>
              <a:srgbClr val="B8C3DF"/>
            </a:solidFill>
            <a:prstDash val="solid"/>
          </a:ln>
        </p:spPr>
      </p:sp>
      <p:sp>
        <p:nvSpPr>
          <p:cNvPr id="9" name="Text 7"/>
          <p:cNvSpPr/>
          <p:nvPr/>
        </p:nvSpPr>
        <p:spPr>
          <a:xfrm>
            <a:off x="7656076" y="3143845"/>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ضمانات مالية وعينية</a:t>
            </a:r>
            <a:endParaRPr lang="en-US" sz="2187" dirty="0"/>
          </a:p>
        </p:txBody>
      </p:sp>
      <p:sp>
        <p:nvSpPr>
          <p:cNvPr id="10" name="Text 8"/>
          <p:cNvSpPr/>
          <p:nvPr/>
        </p:nvSpPr>
        <p:spPr>
          <a:xfrm>
            <a:off x="7656076" y="3624263"/>
            <a:ext cx="470654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غالبًا ما تطلب هذه الهيئات تقديم ضمانات مالية أو عينية كشرط أساسي للحصول على التمويل، لتأمين استرداد القروض.</a:t>
            </a:r>
            <a:endParaRPr lang="en-US" sz="1750" dirty="0"/>
          </a:p>
        </p:txBody>
      </p:sp>
      <p:sp>
        <p:nvSpPr>
          <p:cNvPr id="11" name="Shape 9"/>
          <p:cNvSpPr/>
          <p:nvPr/>
        </p:nvSpPr>
        <p:spPr>
          <a:xfrm>
            <a:off x="2037993" y="5142428"/>
            <a:ext cx="5166122" cy="2006203"/>
          </a:xfrm>
          <a:prstGeom prst="roundRect">
            <a:avLst>
              <a:gd name="adj" fmla="val 4984"/>
            </a:avLst>
          </a:prstGeom>
          <a:solidFill>
            <a:srgbClr val="D2DDF9"/>
          </a:solidFill>
          <a:ln w="7620">
            <a:solidFill>
              <a:srgbClr val="B8C3DF"/>
            </a:solidFill>
            <a:prstDash val="solid"/>
          </a:ln>
        </p:spPr>
      </p:sp>
      <p:sp>
        <p:nvSpPr>
          <p:cNvPr id="12" name="Text 10"/>
          <p:cNvSpPr/>
          <p:nvPr/>
        </p:nvSpPr>
        <p:spPr>
          <a:xfrm>
            <a:off x="2267783" y="5372219"/>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معايير الأهلية</a:t>
            </a:r>
            <a:endParaRPr lang="en-US" sz="2187" dirty="0"/>
          </a:p>
        </p:txBody>
      </p:sp>
      <p:sp>
        <p:nvSpPr>
          <p:cNvPr id="13" name="Text 11"/>
          <p:cNvSpPr/>
          <p:nvPr/>
        </p:nvSpPr>
        <p:spPr>
          <a:xfrm>
            <a:off x="2267783" y="5852636"/>
            <a:ext cx="470654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يجب أن تتوافق المشاريع مع معايير الأهلية المحددة من قبل كل هيئة تمويلية، كالحد الأدنى لرأس المال والخبرة والكفاءات المطلوبة.</a:t>
            </a:r>
            <a:endParaRPr lang="en-US" sz="1750" dirty="0"/>
          </a:p>
        </p:txBody>
      </p:sp>
      <p:sp>
        <p:nvSpPr>
          <p:cNvPr id="14" name="Shape 12"/>
          <p:cNvSpPr/>
          <p:nvPr/>
        </p:nvSpPr>
        <p:spPr>
          <a:xfrm>
            <a:off x="7426285" y="5142428"/>
            <a:ext cx="5166122" cy="2006203"/>
          </a:xfrm>
          <a:prstGeom prst="roundRect">
            <a:avLst>
              <a:gd name="adj" fmla="val 4984"/>
            </a:avLst>
          </a:prstGeom>
          <a:solidFill>
            <a:srgbClr val="D2DDF9"/>
          </a:solidFill>
          <a:ln w="7620">
            <a:solidFill>
              <a:srgbClr val="B8C3DF"/>
            </a:solidFill>
            <a:prstDash val="solid"/>
          </a:ln>
        </p:spPr>
      </p:sp>
      <p:sp>
        <p:nvSpPr>
          <p:cNvPr id="15" name="Text 13"/>
          <p:cNvSpPr/>
          <p:nvPr/>
        </p:nvSpPr>
        <p:spPr>
          <a:xfrm>
            <a:off x="7656076" y="5372219"/>
            <a:ext cx="2777490" cy="347186"/>
          </a:xfrm>
          <a:prstGeom prst="rect">
            <a:avLst/>
          </a:prstGeom>
          <a:noFill/>
          <a:ln/>
        </p:spPr>
        <p:txBody>
          <a:bodyPr wrap="none" rtlCol="0" anchor="t"/>
          <a:lstStyle/>
          <a:p>
            <a:pPr marL="0" indent="0">
              <a:lnSpc>
                <a:spcPts val="2734"/>
              </a:lnSpc>
              <a:buNone/>
            </a:pPr>
            <a:r>
              <a:rPr lang="en-US" sz="2187" dirty="0">
                <a:solidFill>
                  <a:srgbClr val="404155"/>
                </a:solidFill>
                <a:latin typeface="Alexandria" pitchFamily="34" charset="0"/>
                <a:ea typeface="Alexandria" pitchFamily="34" charset="-122"/>
                <a:cs typeface="Alexandria" pitchFamily="34" charset="-120"/>
              </a:rPr>
              <a:t>المؤهلات الشخصية</a:t>
            </a:r>
            <a:endParaRPr lang="en-US" sz="2187" dirty="0"/>
          </a:p>
        </p:txBody>
      </p:sp>
      <p:sp>
        <p:nvSpPr>
          <p:cNvPr id="16" name="Text 14"/>
          <p:cNvSpPr/>
          <p:nvPr/>
        </p:nvSpPr>
        <p:spPr>
          <a:xfrm>
            <a:off x="7656076" y="5852636"/>
            <a:ext cx="4706541" cy="1066205"/>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يُنظر أيضًا إلى المؤهلات الشخصية والخبرة السابقة للمقاول كعوامل أساسية لتحديد أهليته للحصول على التمويل.</a:t>
            </a:r>
            <a:endParaRPr lang="en-US" sz="17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887968"/>
            <a:ext cx="8405336" cy="694373"/>
          </a:xfrm>
          <a:prstGeom prst="rect">
            <a:avLst/>
          </a:prstGeom>
          <a:noFill/>
          <a:ln/>
        </p:spPr>
        <p:txBody>
          <a:bodyPr wrap="non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الإجراءات والخطوات لطلب التمويل</a:t>
            </a:r>
            <a:endParaRPr lang="en-US" sz="4374" dirty="0"/>
          </a:p>
        </p:txBody>
      </p:sp>
      <p:sp>
        <p:nvSpPr>
          <p:cNvPr id="5" name="Shape 3"/>
          <p:cNvSpPr/>
          <p:nvPr/>
        </p:nvSpPr>
        <p:spPr>
          <a:xfrm>
            <a:off x="7293054" y="2026682"/>
            <a:ext cx="44410" cy="5314950"/>
          </a:xfrm>
          <a:prstGeom prst="roundRect">
            <a:avLst>
              <a:gd name="adj" fmla="val 225151"/>
            </a:avLst>
          </a:prstGeom>
          <a:solidFill>
            <a:srgbClr val="B8C3DF"/>
          </a:solidFill>
          <a:ln/>
        </p:spPr>
      </p:sp>
      <p:sp>
        <p:nvSpPr>
          <p:cNvPr id="6" name="Shape 4"/>
          <p:cNvSpPr/>
          <p:nvPr/>
        </p:nvSpPr>
        <p:spPr>
          <a:xfrm>
            <a:off x="6287631" y="2427982"/>
            <a:ext cx="777597" cy="44410"/>
          </a:xfrm>
          <a:prstGeom prst="roundRect">
            <a:avLst>
              <a:gd name="adj" fmla="val 225151"/>
            </a:avLst>
          </a:prstGeom>
          <a:solidFill>
            <a:srgbClr val="B8C3DF"/>
          </a:solidFill>
          <a:ln/>
        </p:spPr>
      </p:sp>
      <p:sp>
        <p:nvSpPr>
          <p:cNvPr id="7" name="Shape 5"/>
          <p:cNvSpPr/>
          <p:nvPr/>
        </p:nvSpPr>
        <p:spPr>
          <a:xfrm>
            <a:off x="7065228" y="2200275"/>
            <a:ext cx="499943" cy="499943"/>
          </a:xfrm>
          <a:prstGeom prst="roundRect">
            <a:avLst>
              <a:gd name="adj" fmla="val 20000"/>
            </a:avLst>
          </a:prstGeom>
          <a:solidFill>
            <a:srgbClr val="D2DDF9"/>
          </a:solidFill>
          <a:ln w="7620">
            <a:solidFill>
              <a:srgbClr val="B8C3DF"/>
            </a:solidFill>
            <a:prstDash val="solid"/>
          </a:ln>
        </p:spPr>
      </p:sp>
      <p:sp>
        <p:nvSpPr>
          <p:cNvPr id="8" name="Text 6"/>
          <p:cNvSpPr/>
          <p:nvPr/>
        </p:nvSpPr>
        <p:spPr>
          <a:xfrm>
            <a:off x="7252633" y="2241947"/>
            <a:ext cx="125016" cy="416481"/>
          </a:xfrm>
          <a:prstGeom prst="rect">
            <a:avLst/>
          </a:prstGeom>
          <a:noFill/>
          <a:ln/>
        </p:spPr>
        <p:txBody>
          <a:bodyPr wrap="none" rtlCol="0" anchor="t"/>
          <a:lstStyle/>
          <a:p>
            <a:pPr marL="0" indent="0" algn="ctr">
              <a:lnSpc>
                <a:spcPts val="3281"/>
              </a:lnSpc>
              <a:buNone/>
            </a:pPr>
            <a:r>
              <a:rPr lang="en-US" sz="2624" dirty="0">
                <a:solidFill>
                  <a:srgbClr val="404155"/>
                </a:solidFill>
                <a:latin typeface="Alexandria" pitchFamily="34" charset="0"/>
                <a:ea typeface="Alexandria" pitchFamily="34" charset="-122"/>
                <a:cs typeface="Alexandria" pitchFamily="34" charset="-120"/>
              </a:rPr>
              <a:t>1</a:t>
            </a:r>
            <a:endParaRPr lang="en-US" sz="2624" dirty="0"/>
          </a:p>
        </p:txBody>
      </p:sp>
      <p:sp>
        <p:nvSpPr>
          <p:cNvPr id="9" name="Text 7"/>
          <p:cNvSpPr/>
          <p:nvPr/>
        </p:nvSpPr>
        <p:spPr>
          <a:xfrm>
            <a:off x="3176587" y="2248853"/>
            <a:ext cx="2916555" cy="347186"/>
          </a:xfrm>
          <a:prstGeom prst="rect">
            <a:avLst/>
          </a:prstGeom>
          <a:noFill/>
          <a:ln/>
        </p:spPr>
        <p:txBody>
          <a:bodyPr wrap="none" rtlCol="0" anchor="t"/>
          <a:lstStyle/>
          <a:p>
            <a:pPr marL="0" indent="0" algn="r">
              <a:lnSpc>
                <a:spcPts val="2734"/>
              </a:lnSpc>
              <a:buNone/>
            </a:pPr>
            <a:r>
              <a:rPr lang="en-US" sz="2187" dirty="0">
                <a:solidFill>
                  <a:srgbClr val="404155"/>
                </a:solidFill>
                <a:latin typeface="Alexandria" pitchFamily="34" charset="0"/>
                <a:ea typeface="Alexandria" pitchFamily="34" charset="-122"/>
                <a:cs typeface="Alexandria" pitchFamily="34" charset="-120"/>
              </a:rPr>
              <a:t>تحديد الاحتياجات المالية</a:t>
            </a:r>
            <a:endParaRPr lang="en-US" sz="2187" dirty="0"/>
          </a:p>
        </p:txBody>
      </p:sp>
      <p:sp>
        <p:nvSpPr>
          <p:cNvPr id="10" name="Text 8"/>
          <p:cNvSpPr/>
          <p:nvPr/>
        </p:nvSpPr>
        <p:spPr>
          <a:xfrm>
            <a:off x="2037993" y="2729270"/>
            <a:ext cx="4055150" cy="1066205"/>
          </a:xfrm>
          <a:prstGeom prst="rect">
            <a:avLst/>
          </a:prstGeom>
          <a:noFill/>
          <a:ln/>
        </p:spPr>
        <p:txBody>
          <a:bodyPr wrap="square" rtlCol="0" anchor="t"/>
          <a:lstStyle/>
          <a:p>
            <a:pPr marL="0" indent="0" algn="r">
              <a:lnSpc>
                <a:spcPts val="2799"/>
              </a:lnSpc>
              <a:buNone/>
            </a:pPr>
            <a:r>
              <a:rPr lang="en-US" sz="1750" dirty="0">
                <a:solidFill>
                  <a:srgbClr val="404155"/>
                </a:solidFill>
                <a:latin typeface="Nobile" pitchFamily="34" charset="0"/>
                <a:ea typeface="Nobile" pitchFamily="34" charset="-122"/>
                <a:cs typeface="Nobile" pitchFamily="34" charset="-120"/>
              </a:rPr>
              <a:t>أول خطوة هي تحديد التكاليف اللازمة لإنشاء المشروع أو توسيعه، وكيفية توزيع التمويل على مختلف المراحل.</a:t>
            </a:r>
            <a:endParaRPr lang="en-US" sz="1750" dirty="0"/>
          </a:p>
        </p:txBody>
      </p:sp>
      <p:sp>
        <p:nvSpPr>
          <p:cNvPr id="11" name="Shape 9"/>
          <p:cNvSpPr/>
          <p:nvPr/>
        </p:nvSpPr>
        <p:spPr>
          <a:xfrm>
            <a:off x="7565172" y="3538835"/>
            <a:ext cx="777597" cy="44410"/>
          </a:xfrm>
          <a:prstGeom prst="roundRect">
            <a:avLst>
              <a:gd name="adj" fmla="val 225151"/>
            </a:avLst>
          </a:prstGeom>
          <a:solidFill>
            <a:srgbClr val="B8C3DF"/>
          </a:solidFill>
          <a:ln/>
        </p:spPr>
      </p:sp>
      <p:sp>
        <p:nvSpPr>
          <p:cNvPr id="12" name="Shape 10"/>
          <p:cNvSpPr/>
          <p:nvPr/>
        </p:nvSpPr>
        <p:spPr>
          <a:xfrm>
            <a:off x="7065228" y="3311128"/>
            <a:ext cx="499943" cy="499943"/>
          </a:xfrm>
          <a:prstGeom prst="roundRect">
            <a:avLst>
              <a:gd name="adj" fmla="val 20000"/>
            </a:avLst>
          </a:prstGeom>
          <a:solidFill>
            <a:srgbClr val="D2DDF9"/>
          </a:solidFill>
          <a:ln w="7620">
            <a:solidFill>
              <a:srgbClr val="B8C3DF"/>
            </a:solidFill>
            <a:prstDash val="solid"/>
          </a:ln>
        </p:spPr>
      </p:sp>
      <p:sp>
        <p:nvSpPr>
          <p:cNvPr id="13" name="Text 11"/>
          <p:cNvSpPr/>
          <p:nvPr/>
        </p:nvSpPr>
        <p:spPr>
          <a:xfrm>
            <a:off x="7217628" y="3352800"/>
            <a:ext cx="195024" cy="416481"/>
          </a:xfrm>
          <a:prstGeom prst="rect">
            <a:avLst/>
          </a:prstGeom>
          <a:noFill/>
          <a:ln/>
        </p:spPr>
        <p:txBody>
          <a:bodyPr wrap="none" rtlCol="0" anchor="t"/>
          <a:lstStyle/>
          <a:p>
            <a:pPr marL="0" indent="0" algn="ctr">
              <a:lnSpc>
                <a:spcPts val="3281"/>
              </a:lnSpc>
              <a:buNone/>
            </a:pPr>
            <a:r>
              <a:rPr lang="en-US" sz="2624" dirty="0">
                <a:solidFill>
                  <a:srgbClr val="404155"/>
                </a:solidFill>
                <a:latin typeface="Alexandria" pitchFamily="34" charset="0"/>
                <a:ea typeface="Alexandria" pitchFamily="34" charset="-122"/>
                <a:cs typeface="Alexandria" pitchFamily="34" charset="-120"/>
              </a:rPr>
              <a:t>2</a:t>
            </a:r>
            <a:endParaRPr lang="en-US" sz="2624" dirty="0"/>
          </a:p>
        </p:txBody>
      </p:sp>
      <p:sp>
        <p:nvSpPr>
          <p:cNvPr id="14" name="Text 12"/>
          <p:cNvSpPr/>
          <p:nvPr/>
        </p:nvSpPr>
        <p:spPr>
          <a:xfrm>
            <a:off x="8537258" y="3359706"/>
            <a:ext cx="2777490"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إعداد ملف الطلب</a:t>
            </a:r>
            <a:endParaRPr lang="en-US" sz="2187" dirty="0"/>
          </a:p>
        </p:txBody>
      </p:sp>
      <p:sp>
        <p:nvSpPr>
          <p:cNvPr id="15" name="Text 13"/>
          <p:cNvSpPr/>
          <p:nvPr/>
        </p:nvSpPr>
        <p:spPr>
          <a:xfrm>
            <a:off x="8537258" y="3840123"/>
            <a:ext cx="4055150" cy="1066205"/>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إعداد ملف تفصيلي يشمل دراسة الجدوى والخطة التسويقية والمالية للمشروع، بالإضافة إلى المؤهلات والضمانات المطلوبة.</a:t>
            </a:r>
            <a:endParaRPr lang="en-US" sz="1750" dirty="0"/>
          </a:p>
        </p:txBody>
      </p:sp>
      <p:sp>
        <p:nvSpPr>
          <p:cNvPr id="16" name="Shape 14"/>
          <p:cNvSpPr/>
          <p:nvPr/>
        </p:nvSpPr>
        <p:spPr>
          <a:xfrm>
            <a:off x="6287631" y="4645402"/>
            <a:ext cx="777597" cy="44410"/>
          </a:xfrm>
          <a:prstGeom prst="roundRect">
            <a:avLst>
              <a:gd name="adj" fmla="val 225151"/>
            </a:avLst>
          </a:prstGeom>
          <a:solidFill>
            <a:srgbClr val="B8C3DF"/>
          </a:solidFill>
          <a:ln/>
        </p:spPr>
      </p:sp>
      <p:sp>
        <p:nvSpPr>
          <p:cNvPr id="17" name="Shape 15"/>
          <p:cNvSpPr/>
          <p:nvPr/>
        </p:nvSpPr>
        <p:spPr>
          <a:xfrm>
            <a:off x="7065228" y="4417695"/>
            <a:ext cx="499943" cy="499943"/>
          </a:xfrm>
          <a:prstGeom prst="roundRect">
            <a:avLst>
              <a:gd name="adj" fmla="val 20000"/>
            </a:avLst>
          </a:prstGeom>
          <a:solidFill>
            <a:srgbClr val="D2DDF9"/>
          </a:solidFill>
          <a:ln w="7620">
            <a:solidFill>
              <a:srgbClr val="B8C3DF"/>
            </a:solidFill>
            <a:prstDash val="solid"/>
          </a:ln>
        </p:spPr>
      </p:sp>
      <p:sp>
        <p:nvSpPr>
          <p:cNvPr id="18" name="Text 16"/>
          <p:cNvSpPr/>
          <p:nvPr/>
        </p:nvSpPr>
        <p:spPr>
          <a:xfrm>
            <a:off x="7217033" y="4459367"/>
            <a:ext cx="196334" cy="416481"/>
          </a:xfrm>
          <a:prstGeom prst="rect">
            <a:avLst/>
          </a:prstGeom>
          <a:noFill/>
          <a:ln/>
        </p:spPr>
        <p:txBody>
          <a:bodyPr wrap="none" rtlCol="0" anchor="t"/>
          <a:lstStyle/>
          <a:p>
            <a:pPr marL="0" indent="0" algn="ctr">
              <a:lnSpc>
                <a:spcPts val="3281"/>
              </a:lnSpc>
              <a:buNone/>
            </a:pPr>
            <a:r>
              <a:rPr lang="en-US" sz="2624" dirty="0">
                <a:solidFill>
                  <a:srgbClr val="404155"/>
                </a:solidFill>
                <a:latin typeface="Alexandria" pitchFamily="34" charset="0"/>
                <a:ea typeface="Alexandria" pitchFamily="34" charset="-122"/>
                <a:cs typeface="Alexandria" pitchFamily="34" charset="-120"/>
              </a:rPr>
              <a:t>3</a:t>
            </a:r>
            <a:endParaRPr lang="en-US" sz="2624" dirty="0"/>
          </a:p>
        </p:txBody>
      </p:sp>
      <p:sp>
        <p:nvSpPr>
          <p:cNvPr id="19" name="Text 17"/>
          <p:cNvSpPr/>
          <p:nvPr/>
        </p:nvSpPr>
        <p:spPr>
          <a:xfrm>
            <a:off x="3315653" y="4466273"/>
            <a:ext cx="2777490" cy="347186"/>
          </a:xfrm>
          <a:prstGeom prst="rect">
            <a:avLst/>
          </a:prstGeom>
          <a:noFill/>
          <a:ln/>
        </p:spPr>
        <p:txBody>
          <a:bodyPr wrap="none" rtlCol="0" anchor="t"/>
          <a:lstStyle/>
          <a:p>
            <a:pPr marL="0" indent="0" algn="r">
              <a:lnSpc>
                <a:spcPts val="2734"/>
              </a:lnSpc>
              <a:buNone/>
            </a:pPr>
            <a:r>
              <a:rPr lang="en-US" sz="2187" dirty="0">
                <a:solidFill>
                  <a:srgbClr val="404155"/>
                </a:solidFill>
                <a:latin typeface="Alexandria" pitchFamily="34" charset="0"/>
                <a:ea typeface="Alexandria" pitchFamily="34" charset="-122"/>
                <a:cs typeface="Alexandria" pitchFamily="34" charset="-120"/>
              </a:rPr>
              <a:t>التقديم على التمويل</a:t>
            </a:r>
            <a:endParaRPr lang="en-US" sz="2187" dirty="0"/>
          </a:p>
        </p:txBody>
      </p:sp>
      <p:sp>
        <p:nvSpPr>
          <p:cNvPr id="20" name="Text 18"/>
          <p:cNvSpPr/>
          <p:nvPr/>
        </p:nvSpPr>
        <p:spPr>
          <a:xfrm>
            <a:off x="2037993" y="4946690"/>
            <a:ext cx="4055150" cy="1066205"/>
          </a:xfrm>
          <a:prstGeom prst="rect">
            <a:avLst/>
          </a:prstGeom>
          <a:noFill/>
          <a:ln/>
        </p:spPr>
        <p:txBody>
          <a:bodyPr wrap="square" rtlCol="0" anchor="t"/>
          <a:lstStyle/>
          <a:p>
            <a:pPr marL="0" indent="0" algn="r">
              <a:lnSpc>
                <a:spcPts val="2799"/>
              </a:lnSpc>
              <a:buNone/>
            </a:pPr>
            <a:r>
              <a:rPr lang="en-US" sz="1750" dirty="0">
                <a:solidFill>
                  <a:srgbClr val="404155"/>
                </a:solidFill>
                <a:latin typeface="Nobile" pitchFamily="34" charset="0"/>
                <a:ea typeface="Nobile" pitchFamily="34" charset="-122"/>
                <a:cs typeface="Nobile" pitchFamily="34" charset="-120"/>
              </a:rPr>
              <a:t>تقديم الطلب والملف المطلوب إلى الهيئة التمويلية المختارة، واتباع الإجراءات والوثائق المحددة من قبلها.</a:t>
            </a:r>
            <a:endParaRPr lang="en-US" sz="1750" dirty="0"/>
          </a:p>
        </p:txBody>
      </p:sp>
      <p:sp>
        <p:nvSpPr>
          <p:cNvPr id="21" name="Shape 19"/>
          <p:cNvSpPr/>
          <p:nvPr/>
        </p:nvSpPr>
        <p:spPr>
          <a:xfrm>
            <a:off x="7565172" y="5751969"/>
            <a:ext cx="777597" cy="44410"/>
          </a:xfrm>
          <a:prstGeom prst="roundRect">
            <a:avLst>
              <a:gd name="adj" fmla="val 225151"/>
            </a:avLst>
          </a:prstGeom>
          <a:solidFill>
            <a:srgbClr val="B8C3DF"/>
          </a:solidFill>
          <a:ln/>
        </p:spPr>
      </p:sp>
      <p:sp>
        <p:nvSpPr>
          <p:cNvPr id="22" name="Shape 20"/>
          <p:cNvSpPr/>
          <p:nvPr/>
        </p:nvSpPr>
        <p:spPr>
          <a:xfrm>
            <a:off x="7065228" y="5524262"/>
            <a:ext cx="499943" cy="499943"/>
          </a:xfrm>
          <a:prstGeom prst="roundRect">
            <a:avLst>
              <a:gd name="adj" fmla="val 20000"/>
            </a:avLst>
          </a:prstGeom>
          <a:solidFill>
            <a:srgbClr val="D2DDF9"/>
          </a:solidFill>
          <a:ln w="7620">
            <a:solidFill>
              <a:srgbClr val="B8C3DF"/>
            </a:solidFill>
            <a:prstDash val="solid"/>
          </a:ln>
        </p:spPr>
      </p:sp>
      <p:sp>
        <p:nvSpPr>
          <p:cNvPr id="23" name="Text 21"/>
          <p:cNvSpPr/>
          <p:nvPr/>
        </p:nvSpPr>
        <p:spPr>
          <a:xfrm>
            <a:off x="7215604" y="5565934"/>
            <a:ext cx="199072" cy="416481"/>
          </a:xfrm>
          <a:prstGeom prst="rect">
            <a:avLst/>
          </a:prstGeom>
          <a:noFill/>
          <a:ln/>
        </p:spPr>
        <p:txBody>
          <a:bodyPr wrap="none" rtlCol="0" anchor="t"/>
          <a:lstStyle/>
          <a:p>
            <a:pPr marL="0" indent="0" algn="ctr">
              <a:lnSpc>
                <a:spcPts val="3281"/>
              </a:lnSpc>
              <a:buNone/>
            </a:pPr>
            <a:r>
              <a:rPr lang="en-US" sz="2624" dirty="0">
                <a:solidFill>
                  <a:srgbClr val="404155"/>
                </a:solidFill>
                <a:latin typeface="Alexandria" pitchFamily="34" charset="0"/>
                <a:ea typeface="Alexandria" pitchFamily="34" charset="-122"/>
                <a:cs typeface="Alexandria" pitchFamily="34" charset="-120"/>
              </a:rPr>
              <a:t>4</a:t>
            </a:r>
            <a:endParaRPr lang="en-US" sz="2624" dirty="0"/>
          </a:p>
        </p:txBody>
      </p:sp>
      <p:sp>
        <p:nvSpPr>
          <p:cNvPr id="24" name="Text 22"/>
          <p:cNvSpPr/>
          <p:nvPr/>
        </p:nvSpPr>
        <p:spPr>
          <a:xfrm>
            <a:off x="8537258" y="5572839"/>
            <a:ext cx="3548420"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متابعة الحصول على التمويل</a:t>
            </a:r>
            <a:endParaRPr lang="en-US" sz="2187" dirty="0"/>
          </a:p>
        </p:txBody>
      </p:sp>
      <p:sp>
        <p:nvSpPr>
          <p:cNvPr id="25" name="Text 23"/>
          <p:cNvSpPr/>
          <p:nvPr/>
        </p:nvSpPr>
        <p:spPr>
          <a:xfrm>
            <a:off x="8537258" y="6053257"/>
            <a:ext cx="4055150" cy="1066205"/>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التواصل مع الهيئة التمويلية وتقديم أي معلومات إضافية مطلوبة، والاستفسار عن حالة الطلب وموعد الاستجابة.</a:t>
            </a:r>
            <a:endParaRPr lang="en-US" sz="17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1336477"/>
            <a:ext cx="10554414" cy="1388745"/>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المزايا والحوافز المقدمة من هيئات التمويل</a:t>
            </a:r>
            <a:endParaRPr lang="en-US" sz="4374" dirty="0"/>
          </a:p>
        </p:txBody>
      </p:sp>
      <p:sp>
        <p:nvSpPr>
          <p:cNvPr id="5" name="Text 3"/>
          <p:cNvSpPr/>
          <p:nvPr/>
        </p:nvSpPr>
        <p:spPr>
          <a:xfrm>
            <a:off x="2037993" y="3280648"/>
            <a:ext cx="2232065" cy="347186"/>
          </a:xfrm>
          <a:prstGeom prst="rect">
            <a:avLst/>
          </a:prstGeom>
          <a:noFill/>
          <a:ln/>
        </p:spPr>
        <p:txBody>
          <a:bodyPr wrap="none" rtlCol="0" anchor="t"/>
          <a:lstStyle/>
          <a:p>
            <a:pPr marL="0" indent="0">
              <a:lnSpc>
                <a:spcPts val="2734"/>
              </a:lnSpc>
              <a:buNone/>
            </a:pPr>
            <a:r>
              <a:rPr lang="en-US" sz="2187" dirty="0">
                <a:solidFill>
                  <a:srgbClr val="1B1B27"/>
                </a:solidFill>
                <a:latin typeface="Alexandria" pitchFamily="34" charset="0"/>
                <a:ea typeface="Alexandria" pitchFamily="34" charset="-122"/>
                <a:cs typeface="Alexandria" pitchFamily="34" charset="-120"/>
              </a:rPr>
              <a:t>التمويل الميسر</a:t>
            </a:r>
            <a:endParaRPr lang="en-US" sz="2187" dirty="0"/>
          </a:p>
        </p:txBody>
      </p:sp>
      <p:sp>
        <p:nvSpPr>
          <p:cNvPr id="6" name="Text 4"/>
          <p:cNvSpPr/>
          <p:nvPr/>
        </p:nvSpPr>
        <p:spPr>
          <a:xfrm>
            <a:off x="2037993" y="3850005"/>
            <a:ext cx="2232065" cy="2843213"/>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تُقدم هيئات التمويل المقاولاتي في الجزائر قروضًا وتسهيلات ائتمانية بشروط وفوائد ميسرة مقارنةً بالبنوك التقليدية، مما يُسهل على المقاولين الحصول على التمويل اللازم لمشاريعهم.</a:t>
            </a:r>
            <a:endParaRPr lang="en-US" sz="1750" dirty="0"/>
          </a:p>
        </p:txBody>
      </p:sp>
      <p:sp>
        <p:nvSpPr>
          <p:cNvPr id="7" name="Text 5"/>
          <p:cNvSpPr/>
          <p:nvPr/>
        </p:nvSpPr>
        <p:spPr>
          <a:xfrm>
            <a:off x="4819650" y="3280648"/>
            <a:ext cx="2232065" cy="694373"/>
          </a:xfrm>
          <a:prstGeom prst="rect">
            <a:avLst/>
          </a:prstGeom>
          <a:noFill/>
          <a:ln/>
        </p:spPr>
        <p:txBody>
          <a:bodyPr wrap="square" rtlCol="0" anchor="t"/>
          <a:lstStyle/>
          <a:p>
            <a:pPr marL="0" indent="0">
              <a:lnSpc>
                <a:spcPts val="2734"/>
              </a:lnSpc>
              <a:buNone/>
            </a:pPr>
            <a:r>
              <a:rPr lang="en-US" sz="2187" dirty="0">
                <a:solidFill>
                  <a:srgbClr val="1B1B27"/>
                </a:solidFill>
                <a:latin typeface="Alexandria" pitchFamily="34" charset="0"/>
                <a:ea typeface="Alexandria" pitchFamily="34" charset="-122"/>
                <a:cs typeface="Alexandria" pitchFamily="34" charset="-120"/>
              </a:rPr>
              <a:t>الدعم الفني والاستشاري</a:t>
            </a:r>
            <a:endParaRPr lang="en-US" sz="2187" dirty="0"/>
          </a:p>
        </p:txBody>
      </p:sp>
      <p:sp>
        <p:nvSpPr>
          <p:cNvPr id="8" name="Text 6"/>
          <p:cNvSpPr/>
          <p:nvPr/>
        </p:nvSpPr>
        <p:spPr>
          <a:xfrm>
            <a:off x="4819650" y="4197191"/>
            <a:ext cx="2232065" cy="2487811"/>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إلى جانب الدعم المالي، توفر هذه الهيئات خدمات استشارية وفنية تساعد المقاولين على إعداد خططهم وتخطي التحديات الإدارية والتنظيمية التي تواجههم.</a:t>
            </a:r>
            <a:endParaRPr lang="en-US" sz="1750" dirty="0"/>
          </a:p>
        </p:txBody>
      </p:sp>
      <p:sp>
        <p:nvSpPr>
          <p:cNvPr id="9" name="Text 7"/>
          <p:cNvSpPr/>
          <p:nvPr/>
        </p:nvSpPr>
        <p:spPr>
          <a:xfrm>
            <a:off x="7601307" y="3280648"/>
            <a:ext cx="2232065" cy="694373"/>
          </a:xfrm>
          <a:prstGeom prst="rect">
            <a:avLst/>
          </a:prstGeom>
          <a:noFill/>
          <a:ln/>
        </p:spPr>
        <p:txBody>
          <a:bodyPr wrap="square" rtlCol="0" anchor="t"/>
          <a:lstStyle/>
          <a:p>
            <a:pPr marL="0" indent="0">
              <a:lnSpc>
                <a:spcPts val="2734"/>
              </a:lnSpc>
              <a:buNone/>
            </a:pPr>
            <a:r>
              <a:rPr lang="en-US" sz="2187" dirty="0">
                <a:solidFill>
                  <a:srgbClr val="1B1B27"/>
                </a:solidFill>
                <a:latin typeface="Alexandria" pitchFamily="34" charset="0"/>
                <a:ea typeface="Alexandria" pitchFamily="34" charset="-122"/>
                <a:cs typeface="Alexandria" pitchFamily="34" charset="-120"/>
              </a:rPr>
              <a:t>الإعفاءات الضريبية</a:t>
            </a:r>
            <a:endParaRPr lang="en-US" sz="2187" dirty="0"/>
          </a:p>
        </p:txBody>
      </p:sp>
      <p:sp>
        <p:nvSpPr>
          <p:cNvPr id="10" name="Text 8"/>
          <p:cNvSpPr/>
          <p:nvPr/>
        </p:nvSpPr>
        <p:spPr>
          <a:xfrm>
            <a:off x="7601307" y="4197191"/>
            <a:ext cx="2232065" cy="2132409"/>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في كثير من الأحيان، تُقدم هيئات التمويل المقاولاتي حوافز ضريبية للمشاريع التي تُمولها، مما يُساهم في تعزيز قدرتها التنافسية.</a:t>
            </a:r>
            <a:endParaRPr lang="en-US" sz="1750" dirty="0"/>
          </a:p>
        </p:txBody>
      </p:sp>
      <p:sp>
        <p:nvSpPr>
          <p:cNvPr id="11" name="Text 9"/>
          <p:cNvSpPr/>
          <p:nvPr/>
        </p:nvSpPr>
        <p:spPr>
          <a:xfrm>
            <a:off x="10382964" y="3280648"/>
            <a:ext cx="2232065" cy="347186"/>
          </a:xfrm>
          <a:prstGeom prst="rect">
            <a:avLst/>
          </a:prstGeom>
          <a:noFill/>
          <a:ln/>
        </p:spPr>
        <p:txBody>
          <a:bodyPr wrap="none" rtlCol="0" anchor="t"/>
          <a:lstStyle/>
          <a:p>
            <a:pPr marL="0" indent="0">
              <a:lnSpc>
                <a:spcPts val="2734"/>
              </a:lnSpc>
              <a:buNone/>
            </a:pPr>
            <a:r>
              <a:rPr lang="en-US" sz="2187" dirty="0">
                <a:solidFill>
                  <a:srgbClr val="1B1B27"/>
                </a:solidFill>
                <a:latin typeface="Alexandria" pitchFamily="34" charset="0"/>
                <a:ea typeface="Alexandria" pitchFamily="34" charset="-122"/>
                <a:cs typeface="Alexandria" pitchFamily="34" charset="-120"/>
              </a:rPr>
              <a:t>الضمانات المالية</a:t>
            </a:r>
            <a:endParaRPr lang="en-US" sz="2187" dirty="0"/>
          </a:p>
        </p:txBody>
      </p:sp>
      <p:sp>
        <p:nvSpPr>
          <p:cNvPr id="12" name="Text 10"/>
          <p:cNvSpPr/>
          <p:nvPr/>
        </p:nvSpPr>
        <p:spPr>
          <a:xfrm>
            <a:off x="10382964" y="3850005"/>
            <a:ext cx="2232065" cy="2132409"/>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تُقدم بعض الهيئات ضمانات مالية للمقاولين لتأمين حصولهم على القروض من البنوك والمؤسسات المالية الأخرى.</a:t>
            </a:r>
            <a:endParaRPr lang="en-US" sz="17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5" name="Text 2"/>
          <p:cNvSpPr/>
          <p:nvPr/>
        </p:nvSpPr>
        <p:spPr>
          <a:xfrm>
            <a:off x="6319599" y="2018109"/>
            <a:ext cx="7477601" cy="2083118"/>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التحديات والصعوبات التي تواجه هيئات التمويل المقاولاتي</a:t>
            </a:r>
            <a:endParaRPr lang="en-US" sz="4374" dirty="0"/>
          </a:p>
        </p:txBody>
      </p:sp>
      <p:sp>
        <p:nvSpPr>
          <p:cNvPr id="6" name="Text 3"/>
          <p:cNvSpPr/>
          <p:nvPr/>
        </p:nvSpPr>
        <p:spPr>
          <a:xfrm>
            <a:off x="6319599" y="4434483"/>
            <a:ext cx="7477601" cy="1777008"/>
          </a:xfrm>
          <a:prstGeom prst="rect">
            <a:avLst/>
          </a:prstGeom>
          <a:noFill/>
          <a:ln/>
        </p:spPr>
        <p:txBody>
          <a:bodyPr wrap="square" rtlCol="0" anchor="t"/>
          <a:lstStyle/>
          <a:p>
            <a:pPr marL="0" indent="0">
              <a:lnSpc>
                <a:spcPts val="2799"/>
              </a:lnSpc>
              <a:buNone/>
            </a:pPr>
            <a:r>
              <a:rPr lang="en-US" sz="1750" dirty="0">
                <a:solidFill>
                  <a:srgbClr val="404155"/>
                </a:solidFill>
                <a:latin typeface="Nobile" pitchFamily="34" charset="0"/>
                <a:ea typeface="Nobile" pitchFamily="34" charset="-122"/>
                <a:cs typeface="Nobile" pitchFamily="34" charset="-120"/>
              </a:rPr>
              <a:t>على الرغم من الدور الحيوي الذي تلعبه هيئات التمويل المقاولاتي في الجزائر، إلا أنها تواجه تحديات وصعوبات عديدة تعيق قدرتها على تقديم الدعم الكافي للمشاريع الصغيرة والمتوسطة. </a:t>
            </a:r>
            <a:r>
              <a:rPr lang="en-US" sz="1750" b="1" dirty="0">
                <a:solidFill>
                  <a:srgbClr val="404155"/>
                </a:solidFill>
                <a:latin typeface="Nobile" pitchFamily="34" charset="0"/>
                <a:ea typeface="Nobile" pitchFamily="34" charset="-122"/>
                <a:cs typeface="Nobile" pitchFamily="34" charset="-120"/>
              </a:rPr>
              <a:t>هذه التحديات تشمل محدودية الموارد المالية والبشرية</a:t>
            </a:r>
            <a:r>
              <a:rPr lang="en-US" sz="1750" dirty="0">
                <a:solidFill>
                  <a:srgbClr val="404155"/>
                </a:solidFill>
                <a:latin typeface="Nobile" pitchFamily="34" charset="0"/>
                <a:ea typeface="Nobile" pitchFamily="34" charset="-122"/>
                <a:cs typeface="Nobile" pitchFamily="34" charset="-120"/>
              </a:rPr>
              <a:t>، وصعوبة تقييم مخاطر </a:t>
            </a:r>
            <a:r>
              <a:rPr lang="en-US" sz="1750" i="1" dirty="0">
                <a:solidFill>
                  <a:srgbClr val="404155"/>
                </a:solidFill>
                <a:latin typeface="Nobile" pitchFamily="34" charset="0"/>
                <a:ea typeface="Nobile" pitchFamily="34" charset="-122"/>
                <a:cs typeface="Nobile" pitchFamily="34" charset="-120"/>
              </a:rPr>
              <a:t>المشاريع الناشئة</a:t>
            </a:r>
            <a:r>
              <a:rPr lang="en-US" sz="1750" dirty="0">
                <a:solidFill>
                  <a:srgbClr val="404155"/>
                </a:solidFill>
                <a:latin typeface="Nobile" pitchFamily="34" charset="0"/>
                <a:ea typeface="Nobile" pitchFamily="34" charset="-122"/>
                <a:cs typeface="Nobile" pitchFamily="34" charset="-120"/>
              </a:rPr>
              <a:t>، إضافة إلى التعقيدات </a:t>
            </a:r>
            <a:r>
              <a:rPr lang="en-US" sz="1750" u="sng" dirty="0">
                <a:solidFill>
                  <a:srgbClr val="1B54DA"/>
                </a:solidFill>
                <a:latin typeface="Nobile" pitchFamily="34" charset="0"/>
                <a:ea typeface="Nobile" pitchFamily="34" charset="-122"/>
                <a:cs typeface="Nobile" pitchFamily="34" charset="-120"/>
                <a:hlinkClick r:id="rId3">
                  <a:extLst>
                    <a:ext uri="{A12FA001-AC4F-418D-AE19-62706E023703}">
                      <ahyp:hlinkClr xmlns:ahyp="http://schemas.microsoft.com/office/drawing/2018/hyperlinkcolor" xmlns="" val="tx"/>
                    </a:ext>
                  </a:extLst>
                </a:hlinkClick>
              </a:rPr>
              <a:t>الإدارية والبيروقراطية</a:t>
            </a:r>
            <a:r>
              <a:rPr lang="en-US" sz="1750" dirty="0">
                <a:solidFill>
                  <a:srgbClr val="404155"/>
                </a:solidFill>
                <a:latin typeface="Nobile" pitchFamily="34" charset="0"/>
                <a:ea typeface="Nobile" pitchFamily="34" charset="-122"/>
                <a:cs typeface="Nobile" pitchFamily="34" charset="-120"/>
              </a:rPr>
              <a:t> التي تؤخر إجراءات الحصول على التمويل.</a:t>
            </a:r>
            <a:endParaRPr lang="en-US" sz="17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9186743"/>
          </a:xfrm>
          <a:prstGeom prst="rect">
            <a:avLst/>
          </a:prstGeom>
          <a:solidFill>
            <a:srgbClr val="F9F9FF"/>
          </a:solidFill>
          <a:ln/>
        </p:spPr>
      </p:sp>
      <p:sp>
        <p:nvSpPr>
          <p:cNvPr id="4" name="Text 2"/>
          <p:cNvSpPr/>
          <p:nvPr/>
        </p:nvSpPr>
        <p:spPr>
          <a:xfrm>
            <a:off x="3621167" y="427673"/>
            <a:ext cx="7388066" cy="972026"/>
          </a:xfrm>
          <a:prstGeom prst="rect">
            <a:avLst/>
          </a:prstGeom>
          <a:noFill/>
          <a:ln/>
        </p:spPr>
        <p:txBody>
          <a:bodyPr wrap="square" rtlCol="0" anchor="t"/>
          <a:lstStyle/>
          <a:p>
            <a:pPr marL="0" indent="0">
              <a:lnSpc>
                <a:spcPts val="3827"/>
              </a:lnSpc>
              <a:buNone/>
            </a:pPr>
            <a:r>
              <a:rPr lang="en-US" sz="3062" dirty="0">
                <a:solidFill>
                  <a:srgbClr val="1B1B27"/>
                </a:solidFill>
                <a:latin typeface="Alexandria" pitchFamily="34" charset="0"/>
                <a:ea typeface="Alexandria" pitchFamily="34" charset="-122"/>
                <a:cs typeface="Alexandria" pitchFamily="34" charset="-120"/>
              </a:rPr>
              <a:t>آليات تطوير وتحسين أداء هيئات التمويل المقاولاتي</a:t>
            </a:r>
            <a:endParaRPr lang="en-US" sz="3062" dirty="0"/>
          </a:p>
        </p:txBody>
      </p:sp>
      <p:pic>
        <p:nvPicPr>
          <p:cNvPr id="5" name="Image 0" descr="preencoded.png"/>
          <p:cNvPicPr>
            <a:picLocks noChangeAspect="1"/>
          </p:cNvPicPr>
          <p:nvPr/>
        </p:nvPicPr>
        <p:blipFill>
          <a:blip r:embed="rId3"/>
          <a:stretch>
            <a:fillRect/>
          </a:stretch>
        </p:blipFill>
        <p:spPr>
          <a:xfrm>
            <a:off x="5102423" y="1710690"/>
            <a:ext cx="731401" cy="1144667"/>
          </a:xfrm>
          <a:prstGeom prst="rect">
            <a:avLst/>
          </a:prstGeom>
        </p:spPr>
      </p:pic>
      <p:sp>
        <p:nvSpPr>
          <p:cNvPr id="6" name="Text 3"/>
          <p:cNvSpPr/>
          <p:nvPr/>
        </p:nvSpPr>
        <p:spPr>
          <a:xfrm>
            <a:off x="5431631" y="2275880"/>
            <a:ext cx="72985" cy="310991"/>
          </a:xfrm>
          <a:prstGeom prst="rect">
            <a:avLst/>
          </a:prstGeom>
          <a:noFill/>
          <a:ln/>
        </p:spPr>
        <p:txBody>
          <a:bodyPr wrap="none" rtlCol="0" anchor="t"/>
          <a:lstStyle/>
          <a:p>
            <a:pPr marL="0" indent="0" algn="ctr">
              <a:lnSpc>
                <a:spcPts val="2449"/>
              </a:lnSpc>
              <a:buNone/>
            </a:pPr>
            <a:r>
              <a:rPr lang="en-US" sz="1531" dirty="0">
                <a:solidFill>
                  <a:srgbClr val="404155"/>
                </a:solidFill>
                <a:latin typeface="Alexandria" pitchFamily="34" charset="0"/>
                <a:ea typeface="Alexandria" pitchFamily="34" charset="-122"/>
                <a:cs typeface="Alexandria" pitchFamily="34" charset="-120"/>
              </a:rPr>
              <a:t>1</a:t>
            </a:r>
            <a:endParaRPr lang="en-US" sz="1531" dirty="0"/>
          </a:p>
        </p:txBody>
      </p:sp>
      <p:sp>
        <p:nvSpPr>
          <p:cNvPr id="7" name="Text 4"/>
          <p:cNvSpPr/>
          <p:nvPr/>
        </p:nvSpPr>
        <p:spPr>
          <a:xfrm>
            <a:off x="5989320" y="1866186"/>
            <a:ext cx="1944172" cy="243007"/>
          </a:xfrm>
          <a:prstGeom prst="rect">
            <a:avLst/>
          </a:prstGeom>
          <a:noFill/>
          <a:ln/>
        </p:spPr>
        <p:txBody>
          <a:bodyPr wrap="none" rtlCol="0" anchor="t"/>
          <a:lstStyle/>
          <a:p>
            <a:pPr marL="0" indent="0" algn="l">
              <a:lnSpc>
                <a:spcPts val="1914"/>
              </a:lnSpc>
              <a:buNone/>
            </a:pPr>
            <a:r>
              <a:rPr lang="en-US" sz="1531" dirty="0">
                <a:solidFill>
                  <a:srgbClr val="404155"/>
                </a:solidFill>
                <a:latin typeface="Alexandria" pitchFamily="34" charset="0"/>
                <a:ea typeface="Alexandria" pitchFamily="34" charset="-122"/>
                <a:cs typeface="Alexandria" pitchFamily="34" charset="-120"/>
              </a:rPr>
              <a:t>تطوير الموارد البشرية</a:t>
            </a:r>
            <a:endParaRPr lang="en-US" sz="1531" dirty="0"/>
          </a:p>
        </p:txBody>
      </p:sp>
      <p:sp>
        <p:nvSpPr>
          <p:cNvPr id="8" name="Text 5"/>
          <p:cNvSpPr/>
          <p:nvPr/>
        </p:nvSpPr>
        <p:spPr>
          <a:xfrm>
            <a:off x="5989320" y="2202418"/>
            <a:ext cx="4864418" cy="497443"/>
          </a:xfrm>
          <a:prstGeom prst="rect">
            <a:avLst/>
          </a:prstGeom>
          <a:noFill/>
          <a:ln/>
        </p:spPr>
        <p:txBody>
          <a:bodyPr wrap="square" rtlCol="0" anchor="t"/>
          <a:lstStyle/>
          <a:p>
            <a:pPr marL="0" indent="0" algn="l">
              <a:lnSpc>
                <a:spcPts val="1960"/>
              </a:lnSpc>
              <a:buNone/>
            </a:pPr>
            <a:r>
              <a:rPr lang="en-US" sz="1225" dirty="0">
                <a:solidFill>
                  <a:srgbClr val="404155"/>
                </a:solidFill>
                <a:latin typeface="Nobile" pitchFamily="34" charset="0"/>
                <a:ea typeface="Nobile" pitchFamily="34" charset="-122"/>
                <a:cs typeface="Nobile" pitchFamily="34" charset="-120"/>
              </a:rPr>
              <a:t>تدريب وتأهيل الكوادر العاملة في هيئات التمويل لتحسين كفاءتهم وإلمامهم بأفضل الممارسات.</a:t>
            </a:r>
            <a:endParaRPr lang="en-US" sz="1225" dirty="0"/>
          </a:p>
        </p:txBody>
      </p:sp>
      <p:sp>
        <p:nvSpPr>
          <p:cNvPr id="9" name="Shape 6"/>
          <p:cNvSpPr/>
          <p:nvPr/>
        </p:nvSpPr>
        <p:spPr>
          <a:xfrm>
            <a:off x="5872639" y="2859078"/>
            <a:ext cx="5097780" cy="15538"/>
          </a:xfrm>
          <a:prstGeom prst="roundRect">
            <a:avLst>
              <a:gd name="adj" fmla="val 450462"/>
            </a:avLst>
          </a:prstGeom>
          <a:solidFill>
            <a:srgbClr val="B8C3DF"/>
          </a:solidFill>
          <a:ln/>
        </p:spPr>
      </p:sp>
      <p:pic>
        <p:nvPicPr>
          <p:cNvPr id="10" name="Image 1" descr="preencoded.png"/>
          <p:cNvPicPr>
            <a:picLocks noChangeAspect="1"/>
          </p:cNvPicPr>
          <p:nvPr/>
        </p:nvPicPr>
        <p:blipFill>
          <a:blip r:embed="rId4"/>
          <a:stretch>
            <a:fillRect/>
          </a:stretch>
        </p:blipFill>
        <p:spPr>
          <a:xfrm>
            <a:off x="4736663" y="2894171"/>
            <a:ext cx="1462802" cy="1144667"/>
          </a:xfrm>
          <a:prstGeom prst="rect">
            <a:avLst/>
          </a:prstGeom>
        </p:spPr>
      </p:pic>
      <p:sp>
        <p:nvSpPr>
          <p:cNvPr id="11" name="Text 7"/>
          <p:cNvSpPr/>
          <p:nvPr/>
        </p:nvSpPr>
        <p:spPr>
          <a:xfrm>
            <a:off x="5411153" y="3311009"/>
            <a:ext cx="113705" cy="310991"/>
          </a:xfrm>
          <a:prstGeom prst="rect">
            <a:avLst/>
          </a:prstGeom>
          <a:noFill/>
          <a:ln/>
        </p:spPr>
        <p:txBody>
          <a:bodyPr wrap="none" rtlCol="0" anchor="t"/>
          <a:lstStyle/>
          <a:p>
            <a:pPr marL="0" indent="0" algn="ctr">
              <a:lnSpc>
                <a:spcPts val="2449"/>
              </a:lnSpc>
              <a:buNone/>
            </a:pPr>
            <a:r>
              <a:rPr lang="en-US" sz="1531" dirty="0">
                <a:solidFill>
                  <a:srgbClr val="404155"/>
                </a:solidFill>
                <a:latin typeface="Alexandria" pitchFamily="34" charset="0"/>
                <a:ea typeface="Alexandria" pitchFamily="34" charset="-122"/>
                <a:cs typeface="Alexandria" pitchFamily="34" charset="-120"/>
              </a:rPr>
              <a:t>2</a:t>
            </a:r>
            <a:endParaRPr lang="en-US" sz="1531" dirty="0"/>
          </a:p>
        </p:txBody>
      </p:sp>
      <p:sp>
        <p:nvSpPr>
          <p:cNvPr id="12" name="Text 8"/>
          <p:cNvSpPr/>
          <p:nvPr/>
        </p:nvSpPr>
        <p:spPr>
          <a:xfrm>
            <a:off x="6354961" y="3049667"/>
            <a:ext cx="2759988" cy="243007"/>
          </a:xfrm>
          <a:prstGeom prst="rect">
            <a:avLst/>
          </a:prstGeom>
          <a:noFill/>
          <a:ln/>
        </p:spPr>
        <p:txBody>
          <a:bodyPr wrap="none" rtlCol="0" anchor="t"/>
          <a:lstStyle/>
          <a:p>
            <a:pPr marL="0" indent="0" algn="l">
              <a:lnSpc>
                <a:spcPts val="1914"/>
              </a:lnSpc>
              <a:buNone/>
            </a:pPr>
            <a:r>
              <a:rPr lang="en-US" sz="1531" dirty="0">
                <a:solidFill>
                  <a:srgbClr val="404155"/>
                </a:solidFill>
                <a:latin typeface="Alexandria" pitchFamily="34" charset="0"/>
                <a:ea typeface="Alexandria" pitchFamily="34" charset="-122"/>
                <a:cs typeface="Alexandria" pitchFamily="34" charset="-120"/>
              </a:rPr>
              <a:t>تنويع وتطوير المنتجات التمويلية</a:t>
            </a:r>
            <a:endParaRPr lang="en-US" sz="1531" dirty="0"/>
          </a:p>
        </p:txBody>
      </p:sp>
      <p:sp>
        <p:nvSpPr>
          <p:cNvPr id="13" name="Text 9"/>
          <p:cNvSpPr/>
          <p:nvPr/>
        </p:nvSpPr>
        <p:spPr>
          <a:xfrm>
            <a:off x="6354961" y="3385899"/>
            <a:ext cx="4498777" cy="497443"/>
          </a:xfrm>
          <a:prstGeom prst="rect">
            <a:avLst/>
          </a:prstGeom>
          <a:noFill/>
          <a:ln/>
        </p:spPr>
        <p:txBody>
          <a:bodyPr wrap="square" rtlCol="0" anchor="t"/>
          <a:lstStyle/>
          <a:p>
            <a:pPr marL="0" indent="0" algn="l">
              <a:lnSpc>
                <a:spcPts val="1960"/>
              </a:lnSpc>
              <a:buNone/>
            </a:pPr>
            <a:r>
              <a:rPr lang="en-US" sz="1225" dirty="0">
                <a:solidFill>
                  <a:srgbClr val="404155"/>
                </a:solidFill>
                <a:latin typeface="Nobile" pitchFamily="34" charset="0"/>
                <a:ea typeface="Nobile" pitchFamily="34" charset="-122"/>
                <a:cs typeface="Nobile" pitchFamily="34" charset="-120"/>
              </a:rPr>
              <a:t>ابتكار حلول تمويلية متنوعة تلبي احتياجات المقاولين في مختلف المراحل والقطاعات.</a:t>
            </a:r>
            <a:endParaRPr lang="en-US" sz="1225" dirty="0"/>
          </a:p>
        </p:txBody>
      </p:sp>
      <p:sp>
        <p:nvSpPr>
          <p:cNvPr id="14" name="Shape 10"/>
          <p:cNvSpPr/>
          <p:nvPr/>
        </p:nvSpPr>
        <p:spPr>
          <a:xfrm>
            <a:off x="6238280" y="4042559"/>
            <a:ext cx="4732139" cy="15538"/>
          </a:xfrm>
          <a:prstGeom prst="roundRect">
            <a:avLst>
              <a:gd name="adj" fmla="val 450462"/>
            </a:avLst>
          </a:prstGeom>
          <a:solidFill>
            <a:srgbClr val="B8C3DF"/>
          </a:solidFill>
          <a:ln/>
        </p:spPr>
      </p:sp>
      <p:pic>
        <p:nvPicPr>
          <p:cNvPr id="15" name="Image 2" descr="preencoded.png"/>
          <p:cNvPicPr>
            <a:picLocks noChangeAspect="1"/>
          </p:cNvPicPr>
          <p:nvPr/>
        </p:nvPicPr>
        <p:blipFill>
          <a:blip r:embed="rId5"/>
          <a:stretch>
            <a:fillRect/>
          </a:stretch>
        </p:blipFill>
        <p:spPr>
          <a:xfrm>
            <a:off x="4371023" y="4077653"/>
            <a:ext cx="2194203" cy="1144667"/>
          </a:xfrm>
          <a:prstGeom prst="rect">
            <a:avLst/>
          </a:prstGeom>
        </p:spPr>
      </p:pic>
      <p:sp>
        <p:nvSpPr>
          <p:cNvPr id="16" name="Text 11"/>
          <p:cNvSpPr/>
          <p:nvPr/>
        </p:nvSpPr>
        <p:spPr>
          <a:xfrm>
            <a:off x="5410795" y="4494490"/>
            <a:ext cx="114538" cy="310991"/>
          </a:xfrm>
          <a:prstGeom prst="rect">
            <a:avLst/>
          </a:prstGeom>
          <a:noFill/>
          <a:ln/>
        </p:spPr>
        <p:txBody>
          <a:bodyPr wrap="none" rtlCol="0" anchor="t"/>
          <a:lstStyle/>
          <a:p>
            <a:pPr marL="0" indent="0" algn="ctr">
              <a:lnSpc>
                <a:spcPts val="2449"/>
              </a:lnSpc>
              <a:buNone/>
            </a:pPr>
            <a:r>
              <a:rPr lang="en-US" sz="1531" dirty="0">
                <a:solidFill>
                  <a:srgbClr val="404155"/>
                </a:solidFill>
                <a:latin typeface="Alexandria" pitchFamily="34" charset="0"/>
                <a:ea typeface="Alexandria" pitchFamily="34" charset="-122"/>
                <a:cs typeface="Alexandria" pitchFamily="34" charset="-120"/>
              </a:rPr>
              <a:t>3</a:t>
            </a:r>
            <a:endParaRPr lang="en-US" sz="1531" dirty="0"/>
          </a:p>
        </p:txBody>
      </p:sp>
      <p:sp>
        <p:nvSpPr>
          <p:cNvPr id="17" name="Text 12"/>
          <p:cNvSpPr/>
          <p:nvPr/>
        </p:nvSpPr>
        <p:spPr>
          <a:xfrm>
            <a:off x="6720721" y="4233148"/>
            <a:ext cx="1944172" cy="243007"/>
          </a:xfrm>
          <a:prstGeom prst="rect">
            <a:avLst/>
          </a:prstGeom>
          <a:noFill/>
          <a:ln/>
        </p:spPr>
        <p:txBody>
          <a:bodyPr wrap="none" rtlCol="0" anchor="t"/>
          <a:lstStyle/>
          <a:p>
            <a:pPr marL="0" indent="0" algn="l">
              <a:lnSpc>
                <a:spcPts val="1914"/>
              </a:lnSpc>
              <a:buNone/>
            </a:pPr>
            <a:r>
              <a:rPr lang="en-US" sz="1531" dirty="0">
                <a:solidFill>
                  <a:srgbClr val="404155"/>
                </a:solidFill>
                <a:latin typeface="Alexandria" pitchFamily="34" charset="0"/>
                <a:ea typeface="Alexandria" pitchFamily="34" charset="-122"/>
                <a:cs typeface="Alexandria" pitchFamily="34" charset="-120"/>
              </a:rPr>
              <a:t>تعزيز التحول الرقمي</a:t>
            </a:r>
            <a:endParaRPr lang="en-US" sz="1531" dirty="0"/>
          </a:p>
        </p:txBody>
      </p:sp>
      <p:sp>
        <p:nvSpPr>
          <p:cNvPr id="18" name="Text 13"/>
          <p:cNvSpPr/>
          <p:nvPr/>
        </p:nvSpPr>
        <p:spPr>
          <a:xfrm>
            <a:off x="6720721" y="4569381"/>
            <a:ext cx="4133017" cy="497443"/>
          </a:xfrm>
          <a:prstGeom prst="rect">
            <a:avLst/>
          </a:prstGeom>
          <a:noFill/>
          <a:ln/>
        </p:spPr>
        <p:txBody>
          <a:bodyPr wrap="square" rtlCol="0" anchor="t"/>
          <a:lstStyle/>
          <a:p>
            <a:pPr marL="0" indent="0" algn="l">
              <a:lnSpc>
                <a:spcPts val="1960"/>
              </a:lnSpc>
              <a:buNone/>
            </a:pPr>
            <a:r>
              <a:rPr lang="en-US" sz="1225" dirty="0">
                <a:solidFill>
                  <a:srgbClr val="404155"/>
                </a:solidFill>
                <a:latin typeface="Nobile" pitchFamily="34" charset="0"/>
                <a:ea typeface="Nobile" pitchFamily="34" charset="-122"/>
                <a:cs typeface="Nobile" pitchFamily="34" charset="-120"/>
              </a:rPr>
              <a:t>تبني تكنولوجيات حديثة لتسهيل إجراءات التمويل وتحسين جودة الخدمات المقدمة.</a:t>
            </a:r>
            <a:endParaRPr lang="en-US" sz="1225" dirty="0"/>
          </a:p>
        </p:txBody>
      </p:sp>
      <p:sp>
        <p:nvSpPr>
          <p:cNvPr id="19" name="Shape 14"/>
          <p:cNvSpPr/>
          <p:nvPr/>
        </p:nvSpPr>
        <p:spPr>
          <a:xfrm>
            <a:off x="6604040" y="5226040"/>
            <a:ext cx="4366379" cy="15538"/>
          </a:xfrm>
          <a:prstGeom prst="roundRect">
            <a:avLst>
              <a:gd name="adj" fmla="val 450462"/>
            </a:avLst>
          </a:prstGeom>
          <a:solidFill>
            <a:srgbClr val="B8C3DF"/>
          </a:solidFill>
          <a:ln/>
        </p:spPr>
      </p:sp>
      <p:pic>
        <p:nvPicPr>
          <p:cNvPr id="20" name="Image 3" descr="preencoded.png"/>
          <p:cNvPicPr>
            <a:picLocks noChangeAspect="1"/>
          </p:cNvPicPr>
          <p:nvPr/>
        </p:nvPicPr>
        <p:blipFill>
          <a:blip r:embed="rId6"/>
          <a:stretch>
            <a:fillRect/>
          </a:stretch>
        </p:blipFill>
        <p:spPr>
          <a:xfrm>
            <a:off x="4005262" y="5261134"/>
            <a:ext cx="2925604" cy="1144667"/>
          </a:xfrm>
          <a:prstGeom prst="rect">
            <a:avLst/>
          </a:prstGeom>
        </p:spPr>
      </p:pic>
      <p:sp>
        <p:nvSpPr>
          <p:cNvPr id="21" name="Text 15"/>
          <p:cNvSpPr/>
          <p:nvPr/>
        </p:nvSpPr>
        <p:spPr>
          <a:xfrm>
            <a:off x="5409962" y="5677972"/>
            <a:ext cx="116086" cy="310991"/>
          </a:xfrm>
          <a:prstGeom prst="rect">
            <a:avLst/>
          </a:prstGeom>
          <a:noFill/>
          <a:ln/>
        </p:spPr>
        <p:txBody>
          <a:bodyPr wrap="none" rtlCol="0" anchor="t"/>
          <a:lstStyle/>
          <a:p>
            <a:pPr marL="0" indent="0" algn="ctr">
              <a:lnSpc>
                <a:spcPts val="2449"/>
              </a:lnSpc>
              <a:buNone/>
            </a:pPr>
            <a:r>
              <a:rPr lang="en-US" sz="1531" dirty="0">
                <a:solidFill>
                  <a:srgbClr val="404155"/>
                </a:solidFill>
                <a:latin typeface="Alexandria" pitchFamily="34" charset="0"/>
                <a:ea typeface="Alexandria" pitchFamily="34" charset="-122"/>
                <a:cs typeface="Alexandria" pitchFamily="34" charset="-120"/>
              </a:rPr>
              <a:t>4</a:t>
            </a:r>
            <a:endParaRPr lang="en-US" sz="1531" dirty="0"/>
          </a:p>
        </p:txBody>
      </p:sp>
      <p:sp>
        <p:nvSpPr>
          <p:cNvPr id="22" name="Text 16"/>
          <p:cNvSpPr/>
          <p:nvPr/>
        </p:nvSpPr>
        <p:spPr>
          <a:xfrm>
            <a:off x="7086362" y="5416629"/>
            <a:ext cx="2058591" cy="243007"/>
          </a:xfrm>
          <a:prstGeom prst="rect">
            <a:avLst/>
          </a:prstGeom>
          <a:noFill/>
          <a:ln/>
        </p:spPr>
        <p:txBody>
          <a:bodyPr wrap="none" rtlCol="0" anchor="t"/>
          <a:lstStyle/>
          <a:p>
            <a:pPr marL="0" indent="0" algn="l">
              <a:lnSpc>
                <a:spcPts val="1914"/>
              </a:lnSpc>
              <a:buNone/>
            </a:pPr>
            <a:r>
              <a:rPr lang="en-US" sz="1531" dirty="0">
                <a:solidFill>
                  <a:srgbClr val="404155"/>
                </a:solidFill>
                <a:latin typeface="Alexandria" pitchFamily="34" charset="0"/>
                <a:ea typeface="Alexandria" pitchFamily="34" charset="-122"/>
                <a:cs typeface="Alexandria" pitchFamily="34" charset="-120"/>
              </a:rPr>
              <a:t>تعزيز التواصل والشراكات</a:t>
            </a:r>
            <a:endParaRPr lang="en-US" sz="1531" dirty="0"/>
          </a:p>
        </p:txBody>
      </p:sp>
      <p:sp>
        <p:nvSpPr>
          <p:cNvPr id="23" name="Text 17"/>
          <p:cNvSpPr/>
          <p:nvPr/>
        </p:nvSpPr>
        <p:spPr>
          <a:xfrm>
            <a:off x="7086362" y="5752862"/>
            <a:ext cx="3767376" cy="497443"/>
          </a:xfrm>
          <a:prstGeom prst="rect">
            <a:avLst/>
          </a:prstGeom>
          <a:noFill/>
          <a:ln/>
        </p:spPr>
        <p:txBody>
          <a:bodyPr wrap="square" rtlCol="0" anchor="t"/>
          <a:lstStyle/>
          <a:p>
            <a:pPr marL="0" indent="0" algn="l">
              <a:lnSpc>
                <a:spcPts val="1960"/>
              </a:lnSpc>
              <a:buNone/>
            </a:pPr>
            <a:r>
              <a:rPr lang="en-US" sz="1225" dirty="0">
                <a:solidFill>
                  <a:srgbClr val="404155"/>
                </a:solidFill>
                <a:latin typeface="Nobile" pitchFamily="34" charset="0"/>
                <a:ea typeface="Nobile" pitchFamily="34" charset="-122"/>
                <a:cs typeface="Nobile" pitchFamily="34" charset="-120"/>
              </a:rPr>
              <a:t>بناء علاقات وشراكات مع مختلف الجهات المعنية لتوسيع نطاق الدعم والخدمات.</a:t>
            </a:r>
            <a:endParaRPr lang="en-US" sz="1225" dirty="0"/>
          </a:p>
        </p:txBody>
      </p:sp>
      <p:sp>
        <p:nvSpPr>
          <p:cNvPr id="24" name="Shape 18"/>
          <p:cNvSpPr/>
          <p:nvPr/>
        </p:nvSpPr>
        <p:spPr>
          <a:xfrm>
            <a:off x="6969681" y="6409521"/>
            <a:ext cx="4000738" cy="15538"/>
          </a:xfrm>
          <a:prstGeom prst="roundRect">
            <a:avLst>
              <a:gd name="adj" fmla="val 450462"/>
            </a:avLst>
          </a:prstGeom>
          <a:solidFill>
            <a:srgbClr val="B8C3DF"/>
          </a:solidFill>
          <a:ln/>
        </p:spPr>
      </p:sp>
      <p:pic>
        <p:nvPicPr>
          <p:cNvPr id="25" name="Image 4" descr="preencoded.png"/>
          <p:cNvPicPr>
            <a:picLocks noChangeAspect="1"/>
          </p:cNvPicPr>
          <p:nvPr/>
        </p:nvPicPr>
        <p:blipFill>
          <a:blip r:embed="rId7"/>
          <a:stretch>
            <a:fillRect/>
          </a:stretch>
        </p:blipFill>
        <p:spPr>
          <a:xfrm>
            <a:off x="3639622" y="6444615"/>
            <a:ext cx="3657005" cy="1144667"/>
          </a:xfrm>
          <a:prstGeom prst="rect">
            <a:avLst/>
          </a:prstGeom>
        </p:spPr>
      </p:pic>
      <p:sp>
        <p:nvSpPr>
          <p:cNvPr id="26" name="Text 19"/>
          <p:cNvSpPr/>
          <p:nvPr/>
        </p:nvSpPr>
        <p:spPr>
          <a:xfrm>
            <a:off x="5408057" y="6861453"/>
            <a:ext cx="120134" cy="310991"/>
          </a:xfrm>
          <a:prstGeom prst="rect">
            <a:avLst/>
          </a:prstGeom>
          <a:noFill/>
          <a:ln/>
        </p:spPr>
        <p:txBody>
          <a:bodyPr wrap="none" rtlCol="0" anchor="t"/>
          <a:lstStyle/>
          <a:p>
            <a:pPr marL="0" indent="0" algn="ctr">
              <a:lnSpc>
                <a:spcPts val="2449"/>
              </a:lnSpc>
              <a:buNone/>
            </a:pPr>
            <a:r>
              <a:rPr lang="en-US" sz="1531" dirty="0">
                <a:solidFill>
                  <a:srgbClr val="404155"/>
                </a:solidFill>
                <a:latin typeface="Alexandria" pitchFamily="34" charset="0"/>
                <a:ea typeface="Alexandria" pitchFamily="34" charset="-122"/>
                <a:cs typeface="Alexandria" pitchFamily="34" charset="-120"/>
              </a:rPr>
              <a:t>5</a:t>
            </a:r>
            <a:endParaRPr lang="en-US" sz="1531" dirty="0"/>
          </a:p>
        </p:txBody>
      </p:sp>
      <p:sp>
        <p:nvSpPr>
          <p:cNvPr id="27" name="Text 20"/>
          <p:cNvSpPr/>
          <p:nvPr/>
        </p:nvSpPr>
        <p:spPr>
          <a:xfrm>
            <a:off x="7452122" y="6600111"/>
            <a:ext cx="2366129" cy="243007"/>
          </a:xfrm>
          <a:prstGeom prst="rect">
            <a:avLst/>
          </a:prstGeom>
          <a:noFill/>
          <a:ln/>
        </p:spPr>
        <p:txBody>
          <a:bodyPr wrap="none" rtlCol="0" anchor="t"/>
          <a:lstStyle/>
          <a:p>
            <a:pPr marL="0" indent="0" algn="l">
              <a:lnSpc>
                <a:spcPts val="1914"/>
              </a:lnSpc>
              <a:buNone/>
            </a:pPr>
            <a:r>
              <a:rPr lang="en-US" sz="1531" dirty="0">
                <a:solidFill>
                  <a:srgbClr val="404155"/>
                </a:solidFill>
                <a:latin typeface="Alexandria" pitchFamily="34" charset="0"/>
                <a:ea typeface="Alexandria" pitchFamily="34" charset="-122"/>
                <a:cs typeface="Alexandria" pitchFamily="34" charset="-120"/>
              </a:rPr>
              <a:t>تفعيل دور الرقابة والمتابعة</a:t>
            </a:r>
            <a:endParaRPr lang="en-US" sz="1531" dirty="0"/>
          </a:p>
        </p:txBody>
      </p:sp>
      <p:sp>
        <p:nvSpPr>
          <p:cNvPr id="28" name="Text 21"/>
          <p:cNvSpPr/>
          <p:nvPr/>
        </p:nvSpPr>
        <p:spPr>
          <a:xfrm>
            <a:off x="7452122" y="6936343"/>
            <a:ext cx="3401616" cy="497443"/>
          </a:xfrm>
          <a:prstGeom prst="rect">
            <a:avLst/>
          </a:prstGeom>
          <a:noFill/>
          <a:ln/>
        </p:spPr>
        <p:txBody>
          <a:bodyPr wrap="square" rtlCol="0" anchor="t"/>
          <a:lstStyle/>
          <a:p>
            <a:pPr marL="0" indent="0" algn="l">
              <a:lnSpc>
                <a:spcPts val="1960"/>
              </a:lnSpc>
              <a:buNone/>
            </a:pPr>
            <a:r>
              <a:rPr lang="en-US" sz="1225" dirty="0">
                <a:solidFill>
                  <a:srgbClr val="404155"/>
                </a:solidFill>
                <a:latin typeface="Nobile" pitchFamily="34" charset="0"/>
                <a:ea typeface="Nobile" pitchFamily="34" charset="-122"/>
                <a:cs typeface="Nobile" pitchFamily="34" charset="-120"/>
              </a:rPr>
              <a:t>تطوير آليات الرقابة والتقييم لضمان كفاءة وفعالية الخدمات التمويلية المقدمة.</a:t>
            </a:r>
            <a:endParaRPr lang="en-US" sz="1225" dirty="0"/>
          </a:p>
        </p:txBody>
      </p:sp>
      <p:sp>
        <p:nvSpPr>
          <p:cNvPr id="29" name="Text 22"/>
          <p:cNvSpPr/>
          <p:nvPr/>
        </p:nvSpPr>
        <p:spPr>
          <a:xfrm>
            <a:off x="3621167" y="7764185"/>
            <a:ext cx="7388066" cy="994886"/>
          </a:xfrm>
          <a:prstGeom prst="rect">
            <a:avLst/>
          </a:prstGeom>
          <a:noFill/>
          <a:ln/>
        </p:spPr>
        <p:txBody>
          <a:bodyPr wrap="square" rtlCol="0" anchor="t"/>
          <a:lstStyle/>
          <a:p>
            <a:pPr marL="0" indent="0">
              <a:lnSpc>
                <a:spcPts val="1960"/>
              </a:lnSpc>
              <a:buNone/>
            </a:pPr>
            <a:r>
              <a:rPr lang="en-US" sz="1225" dirty="0">
                <a:solidFill>
                  <a:srgbClr val="404155"/>
                </a:solidFill>
                <a:latin typeface="Nobile" pitchFamily="34" charset="0"/>
                <a:ea typeface="Nobile" pitchFamily="34" charset="-122"/>
                <a:cs typeface="Nobile" pitchFamily="34" charset="-120"/>
              </a:rPr>
              <a:t>لتطوير وتحسين أداء هيئات التمويل المقاولاتي في الجزائر، هناك العديد من الآليات الرئيسية التي يجب العمل عليها. هذه الآليات تشمل تطوير الموارد البشرية، تنويع المنتجات التمويلية، تعزيز التحول الرقمي، تطوير الشراكات والتواصل، وتفعيل دور الرقابة والمتابعة. من خلال تنفيذ هذه الآليات، سيتم تعزيز قدرة هذه الهيئات على تقديم الخدمات المتميزة وتلبية احتياجات المقاولين بشكل أفضل.</a:t>
            </a:r>
            <a:endParaRPr lang="en-US" sz="122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5C73E6"/>
          </a:solidFill>
          <a:ln/>
        </p:spPr>
      </p:sp>
      <p:sp>
        <p:nvSpPr>
          <p:cNvPr id="3" name="Shape 1"/>
          <p:cNvSpPr/>
          <p:nvPr/>
        </p:nvSpPr>
        <p:spPr>
          <a:xfrm>
            <a:off x="0" y="0"/>
            <a:ext cx="14630400" cy="8229600"/>
          </a:xfrm>
          <a:prstGeom prst="rect">
            <a:avLst/>
          </a:prstGeom>
          <a:solidFill>
            <a:srgbClr val="F9F9FF"/>
          </a:solidFill>
          <a:ln/>
        </p:spPr>
      </p:sp>
      <p:sp>
        <p:nvSpPr>
          <p:cNvPr id="4" name="Text 2"/>
          <p:cNvSpPr/>
          <p:nvPr/>
        </p:nvSpPr>
        <p:spPr>
          <a:xfrm>
            <a:off x="2037993" y="1680686"/>
            <a:ext cx="10554414" cy="1388745"/>
          </a:xfrm>
          <a:prstGeom prst="rect">
            <a:avLst/>
          </a:prstGeom>
          <a:noFill/>
          <a:ln/>
        </p:spPr>
        <p:txBody>
          <a:bodyPr wrap="square" rtlCol="0" anchor="t"/>
          <a:lstStyle/>
          <a:p>
            <a:pPr marL="0" indent="0">
              <a:lnSpc>
                <a:spcPts val="5468"/>
              </a:lnSpc>
              <a:buNone/>
            </a:pPr>
            <a:r>
              <a:rPr lang="en-US" sz="4374" dirty="0">
                <a:solidFill>
                  <a:srgbClr val="1B1B27"/>
                </a:solidFill>
                <a:latin typeface="Alexandria" pitchFamily="34" charset="0"/>
                <a:ea typeface="Alexandria" pitchFamily="34" charset="-122"/>
                <a:cs typeface="Alexandria" pitchFamily="34" charset="-120"/>
              </a:rPr>
              <a:t>دور الحكومة في دعم وتعزيز هيئات التمويل المقاولاتي</a:t>
            </a:r>
            <a:endParaRPr lang="en-US" sz="4374" dirty="0"/>
          </a:p>
        </p:txBody>
      </p:sp>
      <p:pic>
        <p:nvPicPr>
          <p:cNvPr id="5" name="Image 0" descr="preencoded.png"/>
          <p:cNvPicPr>
            <a:picLocks noChangeAspect="1"/>
          </p:cNvPicPr>
          <p:nvPr/>
        </p:nvPicPr>
        <p:blipFill>
          <a:blip r:embed="rId3"/>
          <a:stretch>
            <a:fillRect/>
          </a:stretch>
        </p:blipFill>
        <p:spPr>
          <a:xfrm>
            <a:off x="2037993" y="3513773"/>
            <a:ext cx="555427" cy="555427"/>
          </a:xfrm>
          <a:prstGeom prst="rect">
            <a:avLst/>
          </a:prstGeom>
        </p:spPr>
      </p:pic>
      <p:sp>
        <p:nvSpPr>
          <p:cNvPr id="6" name="Text 3"/>
          <p:cNvSpPr/>
          <p:nvPr/>
        </p:nvSpPr>
        <p:spPr>
          <a:xfrm>
            <a:off x="2037993" y="4291370"/>
            <a:ext cx="2388632"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تنظيم التشريعات</a:t>
            </a:r>
            <a:endParaRPr lang="en-US" sz="2187" dirty="0"/>
          </a:p>
        </p:txBody>
      </p:sp>
      <p:sp>
        <p:nvSpPr>
          <p:cNvPr id="7" name="Text 4"/>
          <p:cNvSpPr/>
          <p:nvPr/>
        </p:nvSpPr>
        <p:spPr>
          <a:xfrm>
            <a:off x="2037993" y="4771787"/>
            <a:ext cx="2388632" cy="1777008"/>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تعمل الحكومة على إصدار القوانين والتشريعات التي تنظم عمل هيئات التمويل المقاولاتي وتحفز نمو القطاع المقاولاتي.</a:t>
            </a:r>
            <a:endParaRPr lang="en-US" sz="1750" dirty="0"/>
          </a:p>
        </p:txBody>
      </p:sp>
      <p:pic>
        <p:nvPicPr>
          <p:cNvPr id="8" name="Image 1" descr="preencoded.png"/>
          <p:cNvPicPr>
            <a:picLocks noChangeAspect="1"/>
          </p:cNvPicPr>
          <p:nvPr/>
        </p:nvPicPr>
        <p:blipFill>
          <a:blip r:embed="rId4"/>
          <a:stretch>
            <a:fillRect/>
          </a:stretch>
        </p:blipFill>
        <p:spPr>
          <a:xfrm>
            <a:off x="4759881" y="3513773"/>
            <a:ext cx="555427" cy="555427"/>
          </a:xfrm>
          <a:prstGeom prst="rect">
            <a:avLst/>
          </a:prstGeom>
        </p:spPr>
      </p:pic>
      <p:sp>
        <p:nvSpPr>
          <p:cNvPr id="9" name="Text 5"/>
          <p:cNvSpPr/>
          <p:nvPr/>
        </p:nvSpPr>
        <p:spPr>
          <a:xfrm>
            <a:off x="4759881" y="4291370"/>
            <a:ext cx="2388632"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التمويل الحكومي</a:t>
            </a:r>
            <a:endParaRPr lang="en-US" sz="2187" dirty="0"/>
          </a:p>
        </p:txBody>
      </p:sp>
      <p:sp>
        <p:nvSpPr>
          <p:cNvPr id="10" name="Text 6"/>
          <p:cNvSpPr/>
          <p:nvPr/>
        </p:nvSpPr>
        <p:spPr>
          <a:xfrm>
            <a:off x="4759881" y="4771787"/>
            <a:ext cx="2388632" cy="1777008"/>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تخصص الحكومة موازنات مالية لتعزيز رأس المال والموارد المتاحة لهيئات التمويل لتوسيع نطاق خدماتها.</a:t>
            </a:r>
            <a:endParaRPr lang="en-US" sz="1750" dirty="0"/>
          </a:p>
        </p:txBody>
      </p:sp>
      <p:pic>
        <p:nvPicPr>
          <p:cNvPr id="11" name="Image 2" descr="preencoded.png"/>
          <p:cNvPicPr>
            <a:picLocks noChangeAspect="1"/>
          </p:cNvPicPr>
          <p:nvPr/>
        </p:nvPicPr>
        <p:blipFill>
          <a:blip r:embed="rId5"/>
          <a:stretch>
            <a:fillRect/>
          </a:stretch>
        </p:blipFill>
        <p:spPr>
          <a:xfrm>
            <a:off x="7481768" y="3513773"/>
            <a:ext cx="555427" cy="555427"/>
          </a:xfrm>
          <a:prstGeom prst="rect">
            <a:avLst/>
          </a:prstGeom>
        </p:spPr>
      </p:pic>
      <p:sp>
        <p:nvSpPr>
          <p:cNvPr id="12" name="Text 7"/>
          <p:cNvSpPr/>
          <p:nvPr/>
        </p:nvSpPr>
        <p:spPr>
          <a:xfrm>
            <a:off x="7481768" y="4291370"/>
            <a:ext cx="2388632"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الشراكات القوية</a:t>
            </a:r>
            <a:endParaRPr lang="en-US" sz="2187" dirty="0"/>
          </a:p>
        </p:txBody>
      </p:sp>
      <p:sp>
        <p:nvSpPr>
          <p:cNvPr id="13" name="Text 8"/>
          <p:cNvSpPr/>
          <p:nvPr/>
        </p:nvSpPr>
        <p:spPr>
          <a:xfrm>
            <a:off x="7481768" y="4771787"/>
            <a:ext cx="2388632" cy="1421606"/>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تبني الحكومة شراكات استراتيجية بين هيئات التمويل والجامعات ومراكز البحث لتطوير حلول مبتكرة.</a:t>
            </a:r>
            <a:endParaRPr lang="en-US" sz="1750" dirty="0"/>
          </a:p>
        </p:txBody>
      </p:sp>
      <p:pic>
        <p:nvPicPr>
          <p:cNvPr id="14" name="Image 3" descr="preencoded.png"/>
          <p:cNvPicPr>
            <a:picLocks noChangeAspect="1"/>
          </p:cNvPicPr>
          <p:nvPr/>
        </p:nvPicPr>
        <p:blipFill>
          <a:blip r:embed="rId6"/>
          <a:stretch>
            <a:fillRect/>
          </a:stretch>
        </p:blipFill>
        <p:spPr>
          <a:xfrm>
            <a:off x="10203656" y="3513773"/>
            <a:ext cx="555427" cy="555427"/>
          </a:xfrm>
          <a:prstGeom prst="rect">
            <a:avLst/>
          </a:prstGeom>
        </p:spPr>
      </p:pic>
      <p:sp>
        <p:nvSpPr>
          <p:cNvPr id="15" name="Text 9"/>
          <p:cNvSpPr/>
          <p:nvPr/>
        </p:nvSpPr>
        <p:spPr>
          <a:xfrm>
            <a:off x="10203656" y="4291370"/>
            <a:ext cx="2388751" cy="347186"/>
          </a:xfrm>
          <a:prstGeom prst="rect">
            <a:avLst/>
          </a:prstGeom>
          <a:noFill/>
          <a:ln/>
        </p:spPr>
        <p:txBody>
          <a:bodyPr wrap="none" rtlCol="0" anchor="t"/>
          <a:lstStyle/>
          <a:p>
            <a:pPr marL="0" indent="0" algn="l">
              <a:lnSpc>
                <a:spcPts val="2734"/>
              </a:lnSpc>
              <a:buNone/>
            </a:pPr>
            <a:r>
              <a:rPr lang="en-US" sz="2187" dirty="0">
                <a:solidFill>
                  <a:srgbClr val="404155"/>
                </a:solidFill>
                <a:latin typeface="Alexandria" pitchFamily="34" charset="0"/>
                <a:ea typeface="Alexandria" pitchFamily="34" charset="-122"/>
                <a:cs typeface="Alexandria" pitchFamily="34" charset="-120"/>
              </a:rPr>
              <a:t>الحوافز والتسهيلات</a:t>
            </a:r>
            <a:endParaRPr lang="en-US" sz="2187" dirty="0"/>
          </a:p>
        </p:txBody>
      </p:sp>
      <p:sp>
        <p:nvSpPr>
          <p:cNvPr id="16" name="Text 10"/>
          <p:cNvSpPr/>
          <p:nvPr/>
        </p:nvSpPr>
        <p:spPr>
          <a:xfrm>
            <a:off x="10203656" y="4771787"/>
            <a:ext cx="2388751" cy="1777008"/>
          </a:xfrm>
          <a:prstGeom prst="rect">
            <a:avLst/>
          </a:prstGeom>
          <a:noFill/>
          <a:ln/>
        </p:spPr>
        <p:txBody>
          <a:bodyPr wrap="square" rtlCol="0" anchor="t"/>
          <a:lstStyle/>
          <a:p>
            <a:pPr marL="0" indent="0" algn="l">
              <a:lnSpc>
                <a:spcPts val="2799"/>
              </a:lnSpc>
              <a:buNone/>
            </a:pPr>
            <a:r>
              <a:rPr lang="en-US" sz="1750" dirty="0">
                <a:solidFill>
                  <a:srgbClr val="404155"/>
                </a:solidFill>
                <a:latin typeface="Nobile" pitchFamily="34" charset="0"/>
                <a:ea typeface="Nobile" pitchFamily="34" charset="-122"/>
                <a:cs typeface="Nobile" pitchFamily="34" charset="-120"/>
              </a:rPr>
              <a:t>توفر الحكومة حزمة من الحوافز والتسهيلات الضريبية والإدارية لتشجيع هيئات التمويل على دعم المقاولين.</a:t>
            </a:r>
            <a:endParaRPr lang="en-US" sz="17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843</Words>
  <Application>Microsoft Office PowerPoint</Application>
  <PresentationFormat>Personnalisé</PresentationFormat>
  <Paragraphs>89</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PptxGenJS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Amira Informatique</cp:lastModifiedBy>
  <cp:revision>2</cp:revision>
  <dcterms:created xsi:type="dcterms:W3CDTF">2024-05-05T10:02:19Z</dcterms:created>
  <dcterms:modified xsi:type="dcterms:W3CDTF">2024-05-05T10:07:36Z</dcterms:modified>
</cp:coreProperties>
</file>