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9" r:id="rId2"/>
    <p:sldId id="303" r:id="rId3"/>
    <p:sldId id="282" r:id="rId4"/>
    <p:sldId id="290" r:id="rId5"/>
    <p:sldId id="283" r:id="rId6"/>
    <p:sldId id="324" r:id="rId7"/>
    <p:sldId id="305" r:id="rId8"/>
    <p:sldId id="304" r:id="rId9"/>
    <p:sldId id="306" r:id="rId10"/>
    <p:sldId id="307" r:id="rId11"/>
    <p:sldId id="308" r:id="rId12"/>
    <p:sldId id="309" r:id="rId13"/>
    <p:sldId id="260" r:id="rId14"/>
    <p:sldId id="291" r:id="rId15"/>
    <p:sldId id="310" r:id="rId16"/>
    <p:sldId id="311" r:id="rId17"/>
    <p:sldId id="312" r:id="rId18"/>
    <p:sldId id="313" r:id="rId19"/>
    <p:sldId id="314" r:id="rId20"/>
    <p:sldId id="316" r:id="rId21"/>
    <p:sldId id="317" r:id="rId22"/>
    <p:sldId id="318" r:id="rId23"/>
    <p:sldId id="319" r:id="rId24"/>
    <p:sldId id="320" r:id="rId25"/>
    <p:sldId id="321" r:id="rId26"/>
    <p:sldId id="322" r:id="rId27"/>
    <p:sldId id="280"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7D86"/>
    <a:srgbClr val="FFA5AB"/>
    <a:srgbClr val="343145"/>
    <a:srgbClr val="445467"/>
    <a:srgbClr val="33CCCC"/>
    <a:srgbClr val="FFFF66"/>
    <a:srgbClr val="3E6798"/>
    <a:srgbClr val="EA0011"/>
    <a:srgbClr val="27405F"/>
    <a:srgbClr val="B0D5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07" autoAdjust="0"/>
  </p:normalViewPr>
  <p:slideViewPr>
    <p:cSldViewPr snapToGrid="0">
      <p:cViewPr varScale="1">
        <p:scale>
          <a:sx n="69" d="100"/>
          <a:sy n="69" d="100"/>
        </p:scale>
        <p:origin x="-768" y="-90"/>
      </p:cViewPr>
      <p:guideLst>
        <p:guide orient="horz" pos="2160"/>
        <p:guide pos="3840"/>
      </p:guideLst>
    </p:cSldViewPr>
  </p:slideViewPr>
  <p:notesTextViewPr>
    <p:cViewPr>
      <p:scale>
        <a:sx n="1" d="1"/>
        <a:sy n="1" d="1"/>
      </p:scale>
      <p:origin x="0" y="0"/>
    </p:cViewPr>
  </p:notesTextViewPr>
  <p:sorterViewPr>
    <p:cViewPr>
      <p:scale>
        <a:sx n="68" d="100"/>
        <a:sy n="68" d="100"/>
      </p:scale>
      <p:origin x="0" y="-1032"/>
    </p:cViewPr>
  </p:sorterViewPr>
  <p:notesViewPr>
    <p:cSldViewPr snapToGrid="0">
      <p:cViewPr varScale="1">
        <p:scale>
          <a:sx n="53" d="100"/>
          <a:sy n="53" d="100"/>
        </p:scale>
        <p:origin x="284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8318B49-4960-4A6F-AE06-70359FDF70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 xmlns:a16="http://schemas.microsoft.com/office/drawing/2014/main" id="{8203E57C-1544-4EA7-B36A-2EFB54CEF5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773A07-98A1-4A6A-B21B-B6A892FF86E9}" type="datetimeFigureOut">
              <a:rPr lang="fr-FR" smtClean="0"/>
              <a:pPr/>
              <a:t>29/11/2023</a:t>
            </a:fld>
            <a:endParaRPr lang="fr-FR"/>
          </a:p>
        </p:txBody>
      </p:sp>
      <p:sp>
        <p:nvSpPr>
          <p:cNvPr id="4" name="Footer Placeholder 3">
            <a:extLst>
              <a:ext uri="{FF2B5EF4-FFF2-40B4-BE49-F238E27FC236}">
                <a16:creationId xmlns="" xmlns:a16="http://schemas.microsoft.com/office/drawing/2014/main" id="{D682F6D0-9DB3-433E-A1E9-89C6BB6258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 xmlns:a16="http://schemas.microsoft.com/office/drawing/2014/main" id="{ABE8C6BF-F953-4BE7-A74E-1582071705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7B4315-0798-4787-8277-7B5AB1C19B70}" type="slidenum">
              <a:rPr lang="fr-FR" smtClean="0"/>
              <a:pPr/>
              <a:t>‹N°›</a:t>
            </a:fld>
            <a:endParaRPr lang="fr-FR"/>
          </a:p>
        </p:txBody>
      </p:sp>
    </p:spTree>
    <p:extLst>
      <p:ext uri="{BB962C8B-B14F-4D97-AF65-F5344CB8AC3E}">
        <p14:creationId xmlns="" xmlns:p14="http://schemas.microsoft.com/office/powerpoint/2010/main" val="362427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pPr/>
              <a:t>29/11/2023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pPr/>
              <a:t>‹N°›</a:t>
            </a:fld>
            <a:endParaRPr lang="fr-FR"/>
          </a:p>
        </p:txBody>
      </p:sp>
    </p:spTree>
    <p:extLst>
      <p:ext uri="{BB962C8B-B14F-4D97-AF65-F5344CB8AC3E}">
        <p14:creationId xmlns=""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dreamstale.com/freebie-74-thin-social-media-ic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11</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12</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13</a:t>
            </a:fld>
            <a:endParaRPr lang="fr-FR"/>
          </a:p>
        </p:txBody>
      </p:sp>
    </p:spTree>
    <p:extLst>
      <p:ext uri="{BB962C8B-B14F-4D97-AF65-F5344CB8AC3E}">
        <p14:creationId xmlns="" xmlns:p14="http://schemas.microsoft.com/office/powerpoint/2010/main" val="231223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14</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15</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16</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17</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18</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19</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20</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3</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21</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22</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23</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24</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25</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26</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8ffdd5aa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8ffdd5aa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http://www.dreamstale.com/freebie-74-thin-social-media-icons/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4</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5</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6</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7</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8</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9</a:t>
            </a:fld>
            <a:endParaRPr lang="fr-FR"/>
          </a:p>
        </p:txBody>
      </p:sp>
    </p:spTree>
    <p:extLst>
      <p:ext uri="{BB962C8B-B14F-4D97-AF65-F5344CB8AC3E}">
        <p14:creationId xmlns="" xmlns:p14="http://schemas.microsoft.com/office/powerpoint/2010/main" val="299710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10</a:t>
            </a:fld>
            <a:endParaRPr lang="fr-FR"/>
          </a:p>
        </p:txBody>
      </p:sp>
    </p:spTree>
    <p:extLst>
      <p:ext uri="{BB962C8B-B14F-4D97-AF65-F5344CB8AC3E}">
        <p14:creationId xmlns="" xmlns:p14="http://schemas.microsoft.com/office/powerpoint/2010/main" val="299710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pPr/>
              <a:t>29/11/2023</a:t>
            </a:fld>
            <a:endParaRPr lang="fr-FR"/>
          </a:p>
        </p:txBody>
      </p:sp>
      <p:sp>
        <p:nvSpPr>
          <p:cNvPr id="5" name="Footer Placeholder 4">
            <a:extLst>
              <a:ext uri="{FF2B5EF4-FFF2-40B4-BE49-F238E27FC236}">
                <a16:creationId xmlns=""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pPr/>
              <a:t>29/11/2023</a:t>
            </a:fld>
            <a:endParaRPr lang="fr-FR"/>
          </a:p>
        </p:txBody>
      </p:sp>
      <p:sp>
        <p:nvSpPr>
          <p:cNvPr id="5" name="Footer Placeholder 4">
            <a:extLst>
              <a:ext uri="{FF2B5EF4-FFF2-40B4-BE49-F238E27FC236}">
                <a16:creationId xmlns=""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pPr/>
              <a:t>29/11/2023</a:t>
            </a:fld>
            <a:endParaRPr lang="fr-FR"/>
          </a:p>
        </p:txBody>
      </p:sp>
      <p:sp>
        <p:nvSpPr>
          <p:cNvPr id="5" name="Footer Placeholder 4">
            <a:extLst>
              <a:ext uri="{FF2B5EF4-FFF2-40B4-BE49-F238E27FC236}">
                <a16:creationId xmlns=""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pic>
        <p:nvPicPr>
          <p:cNvPr id="25" name="Google Shape;25;p4" descr="FGST0005-Background.jpg"/>
          <p:cNvPicPr preferRelativeResize="0"/>
          <p:nvPr/>
        </p:nvPicPr>
        <p:blipFill rotWithShape="1">
          <a:blip r:embed="rId2" cstate="print">
            <a:alphaModFix/>
          </a:blip>
          <a:srcRect t="85202"/>
          <a:stretch/>
        </p:blipFill>
        <p:spPr>
          <a:xfrm>
            <a:off x="0" y="5843201"/>
            <a:ext cx="12192000" cy="1014799"/>
          </a:xfrm>
          <a:prstGeom prst="rect">
            <a:avLst/>
          </a:prstGeom>
          <a:noFill/>
          <a:ln>
            <a:noFill/>
          </a:ln>
        </p:spPr>
      </p:pic>
      <p:sp>
        <p:nvSpPr>
          <p:cNvPr id="26" name="Google Shape;26;p4"/>
          <p:cNvSpPr/>
          <p:nvPr/>
        </p:nvSpPr>
        <p:spPr>
          <a:xfrm>
            <a:off x="0" y="0"/>
            <a:ext cx="12192000" cy="186800"/>
          </a:xfrm>
          <a:prstGeom prst="rect">
            <a:avLst/>
          </a:prstGeom>
          <a:solidFill>
            <a:srgbClr val="F3390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dirty="0"/>
          </a:p>
        </p:txBody>
      </p:sp>
      <p:sp>
        <p:nvSpPr>
          <p:cNvPr id="27" name="Google Shape;27;p4"/>
          <p:cNvSpPr txBox="1">
            <a:spLocks noGrp="1"/>
          </p:cNvSpPr>
          <p:nvPr>
            <p:ph type="body" idx="1"/>
          </p:nvPr>
        </p:nvSpPr>
        <p:spPr>
          <a:xfrm>
            <a:off x="415600" y="1225600"/>
            <a:ext cx="11360800" cy="3899200"/>
          </a:xfrm>
          <a:prstGeom prst="rect">
            <a:avLst/>
          </a:prstGeom>
        </p:spPr>
        <p:txBody>
          <a:bodyPr spcFirstLastPara="1" wrap="square" lIns="121897" tIns="121897" rIns="121897" bIns="121897" anchor="t" anchorCtr="0">
            <a:noAutofit/>
          </a:bodyPr>
          <a:lstStyle>
            <a:lvl1pPr marL="609585" lvl="0" indent="-457189">
              <a:spcBef>
                <a:spcPts val="0"/>
              </a:spcBef>
              <a:spcAft>
                <a:spcPts val="0"/>
              </a:spcAft>
              <a:buClr>
                <a:srgbClr val="434343"/>
              </a:buClr>
              <a:buSzPts val="1800"/>
              <a:buFont typeface="Open Sans"/>
              <a:buChar char="●"/>
              <a:defRPr>
                <a:solidFill>
                  <a:srgbClr val="434343"/>
                </a:solidFill>
                <a:latin typeface="Open Sans"/>
                <a:ea typeface="Open Sans"/>
                <a:cs typeface="Open Sans"/>
                <a:sym typeface="Open Sans"/>
              </a:defRPr>
            </a:lvl1pPr>
            <a:lvl2pPr marL="1219170" lvl="1"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2pPr>
            <a:lvl3pPr marL="1828754" lvl="2"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2438339" lvl="3"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3047924" lvl="4"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3657509" lvl="5"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4267093" lvl="6"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4876678" lvl="7" indent="-423323">
              <a:spcBef>
                <a:spcPts val="2133"/>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5486263" lvl="8" indent="-423323">
              <a:spcBef>
                <a:spcPts val="2133"/>
              </a:spcBef>
              <a:spcAft>
                <a:spcPts val="2133"/>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28" name="Google Shape;28;p4"/>
          <p:cNvSpPr txBox="1">
            <a:spLocks noGrp="1"/>
          </p:cNvSpPr>
          <p:nvPr>
            <p:ph type="title"/>
          </p:nvPr>
        </p:nvSpPr>
        <p:spPr>
          <a:xfrm>
            <a:off x="415600" y="243567"/>
            <a:ext cx="113608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F63D27"/>
              </a:buClr>
              <a:buSzPts val="3600"/>
              <a:buFont typeface="Arvo"/>
              <a:buNone/>
              <a:defRPr sz="4800">
                <a:solidFill>
                  <a:srgbClr val="F63D27"/>
                </a:solidFill>
                <a:latin typeface="Arvo"/>
                <a:ea typeface="Arvo"/>
                <a:cs typeface="Arvo"/>
                <a:sym typeface="Arvo"/>
              </a:defRPr>
            </a:lvl1pPr>
            <a:lvl2pPr lvl="1" rtl="0">
              <a:spcBef>
                <a:spcPts val="0"/>
              </a:spcBef>
              <a:spcAft>
                <a:spcPts val="0"/>
              </a:spcAft>
              <a:buClr>
                <a:srgbClr val="F63D27"/>
              </a:buClr>
              <a:buSzPts val="2800"/>
              <a:buFont typeface="Arvo"/>
              <a:buNone/>
              <a:defRPr>
                <a:solidFill>
                  <a:srgbClr val="F63D27"/>
                </a:solidFill>
                <a:latin typeface="Arvo"/>
                <a:ea typeface="Arvo"/>
                <a:cs typeface="Arvo"/>
                <a:sym typeface="Arvo"/>
              </a:defRPr>
            </a:lvl2pPr>
            <a:lvl3pPr lvl="2" rtl="0">
              <a:spcBef>
                <a:spcPts val="0"/>
              </a:spcBef>
              <a:spcAft>
                <a:spcPts val="0"/>
              </a:spcAft>
              <a:buClr>
                <a:srgbClr val="F63D27"/>
              </a:buClr>
              <a:buSzPts val="2800"/>
              <a:buFont typeface="Arvo"/>
              <a:buNone/>
              <a:defRPr>
                <a:solidFill>
                  <a:srgbClr val="F63D27"/>
                </a:solidFill>
                <a:latin typeface="Arvo"/>
                <a:ea typeface="Arvo"/>
                <a:cs typeface="Arvo"/>
                <a:sym typeface="Arvo"/>
              </a:defRPr>
            </a:lvl3pPr>
            <a:lvl4pPr lvl="3" rtl="0">
              <a:spcBef>
                <a:spcPts val="0"/>
              </a:spcBef>
              <a:spcAft>
                <a:spcPts val="0"/>
              </a:spcAft>
              <a:buClr>
                <a:srgbClr val="F63D27"/>
              </a:buClr>
              <a:buSzPts val="2800"/>
              <a:buFont typeface="Arvo"/>
              <a:buNone/>
              <a:defRPr>
                <a:solidFill>
                  <a:srgbClr val="F63D27"/>
                </a:solidFill>
                <a:latin typeface="Arvo"/>
                <a:ea typeface="Arvo"/>
                <a:cs typeface="Arvo"/>
                <a:sym typeface="Arvo"/>
              </a:defRPr>
            </a:lvl4pPr>
            <a:lvl5pPr lvl="4" rtl="0">
              <a:spcBef>
                <a:spcPts val="0"/>
              </a:spcBef>
              <a:spcAft>
                <a:spcPts val="0"/>
              </a:spcAft>
              <a:buClr>
                <a:srgbClr val="F63D27"/>
              </a:buClr>
              <a:buSzPts val="2800"/>
              <a:buFont typeface="Arvo"/>
              <a:buNone/>
              <a:defRPr>
                <a:solidFill>
                  <a:srgbClr val="F63D27"/>
                </a:solidFill>
                <a:latin typeface="Arvo"/>
                <a:ea typeface="Arvo"/>
                <a:cs typeface="Arvo"/>
                <a:sym typeface="Arvo"/>
              </a:defRPr>
            </a:lvl5pPr>
            <a:lvl6pPr lvl="5" rtl="0">
              <a:spcBef>
                <a:spcPts val="0"/>
              </a:spcBef>
              <a:spcAft>
                <a:spcPts val="0"/>
              </a:spcAft>
              <a:buClr>
                <a:srgbClr val="F63D27"/>
              </a:buClr>
              <a:buSzPts val="2800"/>
              <a:buFont typeface="Arvo"/>
              <a:buNone/>
              <a:defRPr>
                <a:solidFill>
                  <a:srgbClr val="F63D27"/>
                </a:solidFill>
                <a:latin typeface="Arvo"/>
                <a:ea typeface="Arvo"/>
                <a:cs typeface="Arvo"/>
                <a:sym typeface="Arvo"/>
              </a:defRPr>
            </a:lvl6pPr>
            <a:lvl7pPr lvl="6" rtl="0">
              <a:spcBef>
                <a:spcPts val="0"/>
              </a:spcBef>
              <a:spcAft>
                <a:spcPts val="0"/>
              </a:spcAft>
              <a:buClr>
                <a:srgbClr val="F63D27"/>
              </a:buClr>
              <a:buSzPts val="2800"/>
              <a:buFont typeface="Arvo"/>
              <a:buNone/>
              <a:defRPr>
                <a:solidFill>
                  <a:srgbClr val="F63D27"/>
                </a:solidFill>
                <a:latin typeface="Arvo"/>
                <a:ea typeface="Arvo"/>
                <a:cs typeface="Arvo"/>
                <a:sym typeface="Arvo"/>
              </a:defRPr>
            </a:lvl7pPr>
            <a:lvl8pPr lvl="7" rtl="0">
              <a:spcBef>
                <a:spcPts val="0"/>
              </a:spcBef>
              <a:spcAft>
                <a:spcPts val="0"/>
              </a:spcAft>
              <a:buClr>
                <a:srgbClr val="F63D27"/>
              </a:buClr>
              <a:buSzPts val="2800"/>
              <a:buFont typeface="Arvo"/>
              <a:buNone/>
              <a:defRPr>
                <a:solidFill>
                  <a:srgbClr val="F63D27"/>
                </a:solidFill>
                <a:latin typeface="Arvo"/>
                <a:ea typeface="Arvo"/>
                <a:cs typeface="Arvo"/>
                <a:sym typeface="Arvo"/>
              </a:defRPr>
            </a:lvl8pPr>
            <a:lvl9pPr lvl="8" rtl="0">
              <a:spcBef>
                <a:spcPts val="0"/>
              </a:spcBef>
              <a:spcAft>
                <a:spcPts val="0"/>
              </a:spcAft>
              <a:buClr>
                <a:srgbClr val="F63D27"/>
              </a:buClr>
              <a:buSzPts val="2800"/>
              <a:buFont typeface="Arvo"/>
              <a:buNone/>
              <a:defRPr>
                <a:solidFill>
                  <a:srgbClr val="F63D27"/>
                </a:solidFill>
                <a:latin typeface="Arvo"/>
                <a:ea typeface="Arvo"/>
                <a:cs typeface="Arvo"/>
                <a:sym typeface="Arvo"/>
              </a:defRPr>
            </a:lvl9pPr>
          </a:lstStyle>
          <a:p>
            <a:endParaRPr/>
          </a:p>
        </p:txBody>
      </p:sp>
      <p:sp>
        <p:nvSpPr>
          <p:cNvPr id="29" name="Google Shape;29;p4"/>
          <p:cNvSpPr txBox="1">
            <a:spLocks noGrp="1"/>
          </p:cNvSpPr>
          <p:nvPr>
            <p:ph type="sldNum" idx="12"/>
          </p:nvPr>
        </p:nvSpPr>
        <p:spPr>
          <a:xfrm>
            <a:off x="11409100" y="6286531"/>
            <a:ext cx="731600" cy="404000"/>
          </a:xfrm>
          <a:prstGeom prst="rect">
            <a:avLst/>
          </a:prstGeom>
        </p:spPr>
        <p:txBody>
          <a:bodyPr spcFirstLastPara="1" wrap="square" lIns="121897" tIns="121897" rIns="121897" bIns="121897" anchor="ctr" anchorCtr="0">
            <a:noAutofit/>
          </a:bodyPr>
          <a:lstStyle>
            <a:lvl1pPr lvl="0" rtl="0">
              <a:buNone/>
              <a:defRPr>
                <a:solidFill>
                  <a:srgbClr val="FF5301"/>
                </a:solidFill>
              </a:defRPr>
            </a:lvl1pPr>
            <a:lvl2pPr lvl="1" rtl="0">
              <a:buNone/>
              <a:defRPr>
                <a:solidFill>
                  <a:srgbClr val="FF5301"/>
                </a:solidFill>
              </a:defRPr>
            </a:lvl2pPr>
            <a:lvl3pPr lvl="2" rtl="0">
              <a:buNone/>
              <a:defRPr>
                <a:solidFill>
                  <a:srgbClr val="FF5301"/>
                </a:solidFill>
              </a:defRPr>
            </a:lvl3pPr>
            <a:lvl4pPr lvl="3" rtl="0">
              <a:buNone/>
              <a:defRPr>
                <a:solidFill>
                  <a:srgbClr val="FF5301"/>
                </a:solidFill>
              </a:defRPr>
            </a:lvl4pPr>
            <a:lvl5pPr lvl="4" rtl="0">
              <a:buNone/>
              <a:defRPr>
                <a:solidFill>
                  <a:srgbClr val="FF5301"/>
                </a:solidFill>
              </a:defRPr>
            </a:lvl5pPr>
            <a:lvl6pPr lvl="5" rtl="0">
              <a:buNone/>
              <a:defRPr>
                <a:solidFill>
                  <a:srgbClr val="FF5301"/>
                </a:solidFill>
              </a:defRPr>
            </a:lvl6pPr>
            <a:lvl7pPr lvl="6" rtl="0">
              <a:buNone/>
              <a:defRPr>
                <a:solidFill>
                  <a:srgbClr val="FF5301"/>
                </a:solidFill>
              </a:defRPr>
            </a:lvl7pPr>
            <a:lvl8pPr lvl="7" rtl="0">
              <a:buNone/>
              <a:defRPr>
                <a:solidFill>
                  <a:srgbClr val="FF5301"/>
                </a:solidFill>
              </a:defRPr>
            </a:lvl8pPr>
            <a:lvl9pPr lvl="8" rtl="0">
              <a:buNone/>
              <a:defRPr>
                <a:solidFill>
                  <a:srgbClr val="FF5301"/>
                </a:solidFill>
              </a:defRPr>
            </a:lvl9pPr>
          </a:lstStyle>
          <a:p>
            <a:fld id="{00000000-1234-1234-1234-123412341234}" type="slidenum">
              <a:rPr lang="fr-FR" smtClean="0"/>
              <a:pPr/>
              <a:t>‹N°›</a:t>
            </a:fld>
            <a:endParaRPr lang="fr-FR" dirty="0"/>
          </a:p>
        </p:txBody>
      </p:sp>
      <p:pic>
        <p:nvPicPr>
          <p:cNvPr id="30" name="Google Shape;30;p4" descr="logo-185x90.png"/>
          <p:cNvPicPr preferRelativeResize="0"/>
          <p:nvPr/>
        </p:nvPicPr>
        <p:blipFill>
          <a:blip r:embed="rId3" cstate="print">
            <a:alphaModFix/>
          </a:blip>
          <a:stretch>
            <a:fillRect/>
          </a:stretch>
        </p:blipFill>
        <p:spPr>
          <a:xfrm>
            <a:off x="415600" y="5939033"/>
            <a:ext cx="1694625" cy="824400"/>
          </a:xfrm>
          <a:prstGeom prst="rect">
            <a:avLst/>
          </a:prstGeom>
          <a:noFill/>
          <a:ln>
            <a:noFill/>
          </a:ln>
        </p:spPr>
      </p:pic>
      <p:sp>
        <p:nvSpPr>
          <p:cNvPr id="31" name="Google Shape;31;p4"/>
          <p:cNvSpPr txBox="1"/>
          <p:nvPr/>
        </p:nvSpPr>
        <p:spPr>
          <a:xfrm>
            <a:off x="8175900" y="6286531"/>
            <a:ext cx="3233200" cy="404000"/>
          </a:xfrm>
          <a:prstGeom prst="rect">
            <a:avLst/>
          </a:prstGeom>
          <a:noFill/>
          <a:ln>
            <a:noFill/>
          </a:ln>
        </p:spPr>
        <p:txBody>
          <a:bodyPr spcFirstLastPara="1" wrap="square" lIns="121897" tIns="121897" rIns="121897" bIns="121897" anchor="t" anchorCtr="0">
            <a:noAutofit/>
          </a:bodyPr>
          <a:lstStyle/>
          <a:p>
            <a:pPr marL="0" lvl="0" indent="0" algn="l" rtl="0">
              <a:spcBef>
                <a:spcPts val="0"/>
              </a:spcBef>
              <a:spcAft>
                <a:spcPts val="0"/>
              </a:spcAft>
              <a:buNone/>
            </a:pPr>
            <a:r>
              <a:rPr lang="en" sz="1600" dirty="0">
                <a:solidFill>
                  <a:srgbClr val="FFFFFF"/>
                </a:solidFill>
                <a:latin typeface="Open Sans"/>
                <a:ea typeface="Open Sans"/>
                <a:cs typeface="Open Sans"/>
                <a:sym typeface="Open Sans"/>
              </a:rPr>
              <a:t>freegoogleslidestemplates.com</a:t>
            </a:r>
            <a:endParaRPr sz="1600" dirty="0">
              <a:solidFill>
                <a:srgbClr val="FFFFFF"/>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29/11/2023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pPr/>
              <a:t>29/11/2023</a:t>
            </a:fld>
            <a:endParaRPr lang="fr-FR"/>
          </a:p>
        </p:txBody>
      </p:sp>
      <p:sp>
        <p:nvSpPr>
          <p:cNvPr id="5" name="Footer Placeholder 4">
            <a:extLst>
              <a:ext uri="{FF2B5EF4-FFF2-40B4-BE49-F238E27FC236}">
                <a16:creationId xmlns=""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8EC0E404-6A6B-48DA-B010-4AD5000BFBFD}"/>
              </a:ext>
            </a:extLst>
          </p:cNvPr>
          <p:cNvSpPr>
            <a:spLocks noGrp="1"/>
          </p:cNvSpPr>
          <p:nvPr>
            <p:ph type="pic" sz="quarter" idx="10"/>
          </p:nvPr>
        </p:nvSpPr>
        <p:spPr>
          <a:xfrm>
            <a:off x="4153832" y="0"/>
            <a:ext cx="8038169" cy="6858000"/>
          </a:xfrm>
          <a:custGeom>
            <a:avLst/>
            <a:gdLst>
              <a:gd name="connsiteX0" fmla="*/ 0 w 8038169"/>
              <a:gd name="connsiteY0" fmla="*/ 0 h 6858000"/>
              <a:gd name="connsiteX1" fmla="*/ 8038169 w 8038169"/>
              <a:gd name="connsiteY1" fmla="*/ 0 h 6858000"/>
              <a:gd name="connsiteX2" fmla="*/ 8038169 w 8038169"/>
              <a:gd name="connsiteY2" fmla="*/ 6858000 h 6858000"/>
              <a:gd name="connsiteX3" fmla="*/ 2958235 w 80381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38169" h="6858000">
                <a:moveTo>
                  <a:pt x="0" y="0"/>
                </a:moveTo>
                <a:lnTo>
                  <a:pt x="8038169" y="0"/>
                </a:lnTo>
                <a:lnTo>
                  <a:pt x="8038169" y="6858000"/>
                </a:lnTo>
                <a:lnTo>
                  <a:pt x="2958235" y="6858000"/>
                </a:lnTo>
                <a:close/>
              </a:path>
            </a:pathLst>
          </a:custGeom>
        </p:spPr>
        <p:txBody>
          <a:bodyPr wrap="square">
            <a:noAutofit/>
          </a:bodyPr>
          <a:lstStyle/>
          <a:p>
            <a:endParaRPr lang="fr-FR"/>
          </a:p>
        </p:txBody>
      </p:sp>
    </p:spTree>
    <p:extLst>
      <p:ext uri="{BB962C8B-B14F-4D97-AF65-F5344CB8AC3E}">
        <p14:creationId xmlns=""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58C13AE7-0C83-43FE-9155-7C85A1088FD0}"/>
              </a:ext>
            </a:extLst>
          </p:cNvPr>
          <p:cNvSpPr>
            <a:spLocks noGrp="1"/>
          </p:cNvSpPr>
          <p:nvPr>
            <p:ph type="pic" sz="quarter" idx="10"/>
          </p:nvPr>
        </p:nvSpPr>
        <p:spPr>
          <a:xfrm>
            <a:off x="6096000" y="0"/>
            <a:ext cx="6096000" cy="6858000"/>
          </a:xfrm>
        </p:spPr>
        <p:txBody>
          <a:bodyPr/>
          <a:lstStyle/>
          <a:p>
            <a:endParaRPr lang="fr-FR"/>
          </a:p>
        </p:txBody>
      </p:sp>
    </p:spTree>
    <p:extLst>
      <p:ext uri="{BB962C8B-B14F-4D97-AF65-F5344CB8AC3E}">
        <p14:creationId xmlns=""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D1E6EFF-3218-4055-B3B1-9453A0199164}"/>
              </a:ext>
            </a:extLst>
          </p:cNvPr>
          <p:cNvSpPr>
            <a:spLocks noGrp="1"/>
          </p:cNvSpPr>
          <p:nvPr>
            <p:ph type="pic" sz="quarter" idx="10"/>
          </p:nvPr>
        </p:nvSpPr>
        <p:spPr>
          <a:xfrm>
            <a:off x="6809695" y="865187"/>
            <a:ext cx="1517650" cy="5127625"/>
          </a:xfrm>
        </p:spPr>
        <p:txBody>
          <a:bodyPr/>
          <a:lstStyle/>
          <a:p>
            <a:endParaRPr lang="fr-FR"/>
          </a:p>
        </p:txBody>
      </p:sp>
      <p:sp>
        <p:nvSpPr>
          <p:cNvPr id="12" name="Picture Placeholder 10">
            <a:extLst>
              <a:ext uri="{FF2B5EF4-FFF2-40B4-BE49-F238E27FC236}">
                <a16:creationId xmlns="" xmlns:a16="http://schemas.microsoft.com/office/drawing/2014/main" id="{4084F5BF-369F-4AF6-B225-CB838CB76633}"/>
              </a:ext>
            </a:extLst>
          </p:cNvPr>
          <p:cNvSpPr>
            <a:spLocks noGrp="1"/>
          </p:cNvSpPr>
          <p:nvPr>
            <p:ph type="pic" sz="quarter" idx="11"/>
          </p:nvPr>
        </p:nvSpPr>
        <p:spPr>
          <a:xfrm>
            <a:off x="8594952" y="865187"/>
            <a:ext cx="1517650" cy="5127625"/>
          </a:xfrm>
        </p:spPr>
        <p:txBody>
          <a:bodyPr/>
          <a:lstStyle/>
          <a:p>
            <a:endParaRPr lang="fr-FR"/>
          </a:p>
        </p:txBody>
      </p:sp>
      <p:sp>
        <p:nvSpPr>
          <p:cNvPr id="13" name="Picture Placeholder 10">
            <a:extLst>
              <a:ext uri="{FF2B5EF4-FFF2-40B4-BE49-F238E27FC236}">
                <a16:creationId xmlns="" xmlns:a16="http://schemas.microsoft.com/office/drawing/2014/main" id="{BFC5CD4A-0FD2-405E-A71E-85195193B83B}"/>
              </a:ext>
            </a:extLst>
          </p:cNvPr>
          <p:cNvSpPr>
            <a:spLocks noGrp="1"/>
          </p:cNvSpPr>
          <p:nvPr>
            <p:ph type="pic" sz="quarter" idx="12"/>
          </p:nvPr>
        </p:nvSpPr>
        <p:spPr>
          <a:xfrm>
            <a:off x="10380209" y="865187"/>
            <a:ext cx="1517650" cy="5127625"/>
          </a:xfrm>
        </p:spPr>
        <p:txBody>
          <a:bodyPr/>
          <a:lstStyle/>
          <a:p>
            <a:endParaRPr lang="fr-FR"/>
          </a:p>
        </p:txBody>
      </p:sp>
    </p:spTree>
    <p:extLst>
      <p:ext uri="{BB962C8B-B14F-4D97-AF65-F5344CB8AC3E}">
        <p14:creationId xmlns=""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 xmlns:a16="http://schemas.microsoft.com/office/drawing/2014/main" id="{FC9F1471-95CC-4B99-AC34-2F90FC6AD2BC}"/>
              </a:ext>
            </a:extLst>
          </p:cNvPr>
          <p:cNvSpPr>
            <a:spLocks noGrp="1"/>
          </p:cNvSpPr>
          <p:nvPr>
            <p:ph type="pic" sz="quarter" idx="10"/>
          </p:nvPr>
        </p:nvSpPr>
        <p:spPr>
          <a:xfrm>
            <a:off x="1859478" y="1310739"/>
            <a:ext cx="4236522" cy="4236522"/>
          </a:xfrm>
          <a:custGeom>
            <a:avLst/>
            <a:gdLst>
              <a:gd name="connsiteX0" fmla="*/ 2118262 w 4236522"/>
              <a:gd name="connsiteY0" fmla="*/ 0 h 4236522"/>
              <a:gd name="connsiteX1" fmla="*/ 4225588 w 4236522"/>
              <a:gd name="connsiteY1" fmla="*/ 1901682 h 4236522"/>
              <a:gd name="connsiteX2" fmla="*/ 4236522 w 4236522"/>
              <a:gd name="connsiteY2" fmla="*/ 2118222 h 4236522"/>
              <a:gd name="connsiteX3" fmla="*/ 4236522 w 4236522"/>
              <a:gd name="connsiteY3" fmla="*/ 2118302 h 4236522"/>
              <a:gd name="connsiteX4" fmla="*/ 4225588 w 4236522"/>
              <a:gd name="connsiteY4" fmla="*/ 2334842 h 4236522"/>
              <a:gd name="connsiteX5" fmla="*/ 2334842 w 4236522"/>
              <a:gd name="connsiteY5" fmla="*/ 4225588 h 4236522"/>
              <a:gd name="connsiteX6" fmla="*/ 2118302 w 4236522"/>
              <a:gd name="connsiteY6" fmla="*/ 4236522 h 4236522"/>
              <a:gd name="connsiteX7" fmla="*/ 2118222 w 4236522"/>
              <a:gd name="connsiteY7" fmla="*/ 4236522 h 4236522"/>
              <a:gd name="connsiteX8" fmla="*/ 1901682 w 4236522"/>
              <a:gd name="connsiteY8" fmla="*/ 4225588 h 4236522"/>
              <a:gd name="connsiteX9" fmla="*/ 0 w 4236522"/>
              <a:gd name="connsiteY9" fmla="*/ 2118262 h 4236522"/>
              <a:gd name="connsiteX10" fmla="*/ 2118262 w 4236522"/>
              <a:gd name="connsiteY10" fmla="*/ 0 h 42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522" h="4236522">
                <a:moveTo>
                  <a:pt x="2118262" y="0"/>
                </a:moveTo>
                <a:cubicBezTo>
                  <a:pt x="3215028" y="0"/>
                  <a:pt x="4117112" y="833536"/>
                  <a:pt x="4225588" y="1901682"/>
                </a:cubicBezTo>
                <a:lnTo>
                  <a:pt x="4236522" y="2118222"/>
                </a:lnTo>
                <a:lnTo>
                  <a:pt x="4236522" y="2118302"/>
                </a:lnTo>
                <a:lnTo>
                  <a:pt x="4225588" y="2334842"/>
                </a:lnTo>
                <a:cubicBezTo>
                  <a:pt x="4124343" y="3331779"/>
                  <a:pt x="3331779" y="4124344"/>
                  <a:pt x="2334842" y="4225588"/>
                </a:cubicBezTo>
                <a:lnTo>
                  <a:pt x="2118302" y="4236522"/>
                </a:lnTo>
                <a:lnTo>
                  <a:pt x="2118222" y="4236522"/>
                </a:lnTo>
                <a:lnTo>
                  <a:pt x="1901682" y="4225588"/>
                </a:lnTo>
                <a:cubicBezTo>
                  <a:pt x="833536" y="4117112"/>
                  <a:pt x="0" y="3215029"/>
                  <a:pt x="0" y="2118262"/>
                </a:cubicBezTo>
                <a:cubicBezTo>
                  <a:pt x="0" y="948378"/>
                  <a:pt x="948378" y="0"/>
                  <a:pt x="2118262" y="0"/>
                </a:cubicBezTo>
                <a:close/>
              </a:path>
            </a:pathLst>
          </a:custGeom>
        </p:spPr>
        <p:txBody>
          <a:bodyPr wrap="square">
            <a:noAutofit/>
          </a:bodyPr>
          <a:lstStyle/>
          <a:p>
            <a:endParaRPr lang="fr-FR" dirty="0"/>
          </a:p>
        </p:txBody>
      </p:sp>
    </p:spTree>
    <p:extLst>
      <p:ext uri="{BB962C8B-B14F-4D97-AF65-F5344CB8AC3E}">
        <p14:creationId xmlns=""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D6DE5B15-254D-49EA-BFAE-7A60DECFF5B4}"/>
              </a:ext>
            </a:extLst>
          </p:cNvPr>
          <p:cNvSpPr>
            <a:spLocks noGrp="1"/>
          </p:cNvSpPr>
          <p:nvPr>
            <p:ph type="pic" sz="quarter" idx="10"/>
          </p:nvPr>
        </p:nvSpPr>
        <p:spPr>
          <a:xfrm>
            <a:off x="8601083"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0" name="Picture Placeholder 9">
            <a:extLst>
              <a:ext uri="{FF2B5EF4-FFF2-40B4-BE49-F238E27FC236}">
                <a16:creationId xmlns="" xmlns:a16="http://schemas.microsoft.com/office/drawing/2014/main" id="{DA51FBA3-FE89-41BC-96F7-79EBDF081F36}"/>
              </a:ext>
            </a:extLst>
          </p:cNvPr>
          <p:cNvSpPr>
            <a:spLocks noGrp="1"/>
          </p:cNvSpPr>
          <p:nvPr>
            <p:ph type="pic" sz="quarter" idx="11"/>
          </p:nvPr>
        </p:nvSpPr>
        <p:spPr>
          <a:xfrm>
            <a:off x="4772326"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1" name="Picture Placeholder 10">
            <a:extLst>
              <a:ext uri="{FF2B5EF4-FFF2-40B4-BE49-F238E27FC236}">
                <a16:creationId xmlns="" xmlns:a16="http://schemas.microsoft.com/office/drawing/2014/main" id="{BB23E4D4-C689-4866-A592-3C832E8F72F1}"/>
              </a:ext>
            </a:extLst>
          </p:cNvPr>
          <p:cNvSpPr>
            <a:spLocks noGrp="1"/>
          </p:cNvSpPr>
          <p:nvPr>
            <p:ph type="pic" sz="quarter" idx="12"/>
          </p:nvPr>
        </p:nvSpPr>
        <p:spPr>
          <a:xfrm>
            <a:off x="943569"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Tree>
    <p:extLst>
      <p:ext uri="{BB962C8B-B14F-4D97-AF65-F5344CB8AC3E}">
        <p14:creationId xmlns=""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pPr/>
              <a:t>29/11/2023</a:t>
            </a:fld>
            <a:endParaRPr lang="fr-FR"/>
          </a:p>
        </p:txBody>
      </p:sp>
      <p:sp>
        <p:nvSpPr>
          <p:cNvPr id="6" name="Footer Placeholder 5">
            <a:extLst>
              <a:ext uri="{FF2B5EF4-FFF2-40B4-BE49-F238E27FC236}">
                <a16:creationId xmlns=""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pPr/>
              <a:t>29/11/2023</a:t>
            </a:fld>
            <a:endParaRPr lang="fr-FR"/>
          </a:p>
        </p:txBody>
      </p:sp>
      <p:sp>
        <p:nvSpPr>
          <p:cNvPr id="6" name="Footer Placeholder 5">
            <a:extLst>
              <a:ext uri="{FF2B5EF4-FFF2-40B4-BE49-F238E27FC236}">
                <a16:creationId xmlns=""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presentation-powerpoint.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pPr/>
              <a:t>29/11/2023</a:t>
            </a:fld>
            <a:endParaRPr lang="fr-FR"/>
          </a:p>
        </p:txBody>
      </p:sp>
      <p:sp>
        <p:nvSpPr>
          <p:cNvPr id="5" name="Footer Placeholder 4">
            <a:extLst>
              <a:ext uri="{FF2B5EF4-FFF2-40B4-BE49-F238E27FC236}">
                <a16:creationId xmlns=""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pPr/>
              <a:t>‹N°›</a:t>
            </a:fld>
            <a:endParaRPr lang="fr-FR"/>
          </a:p>
        </p:txBody>
      </p:sp>
      <p:sp>
        <p:nvSpPr>
          <p:cNvPr id="7" name="TextBox 6">
            <a:extLst>
              <a:ext uri="{FF2B5EF4-FFF2-40B4-BE49-F238E27FC236}">
                <a16:creationId xmlns="" xmlns:a16="http://schemas.microsoft.com/office/drawing/2014/main" id="{727577C4-EF18-4263-8E50-F315728DE8F4}"/>
              </a:ext>
            </a:extLst>
          </p:cNvPr>
          <p:cNvSpPr txBox="1"/>
          <p:nvPr userDrawn="1"/>
        </p:nvSpPr>
        <p:spPr>
          <a:xfrm>
            <a:off x="0" y="7042484"/>
            <a:ext cx="4038600" cy="369332"/>
          </a:xfrm>
          <a:prstGeom prst="rect">
            <a:avLst/>
          </a:prstGeom>
          <a:noFill/>
        </p:spPr>
        <p:txBody>
          <a:bodyPr wrap="square" rtlCol="0">
            <a:spAutoFit/>
          </a:bodyPr>
          <a:lstStyle/>
          <a:p>
            <a:r>
              <a:rPr lang="fr-FR" dirty="0">
                <a:hlinkClick r:id="rId15"/>
              </a:rPr>
              <a:t>www.presentation-powerpoint.com</a:t>
            </a:r>
            <a:endParaRPr lang="fr-FR" dirty="0"/>
          </a:p>
        </p:txBody>
      </p:sp>
    </p:spTree>
    <p:extLst>
      <p:ext uri="{BB962C8B-B14F-4D97-AF65-F5344CB8AC3E}">
        <p14:creationId xmlns=""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Me.biskra@univ-biskra.dz" TargetMode="External"/><Relationship Id="rId7"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45467"/>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ctrTitle"/>
          </p:nvPr>
        </p:nvSpPr>
        <p:spPr>
          <a:xfrm>
            <a:off x="2546260" y="2112560"/>
            <a:ext cx="5952661" cy="2222000"/>
          </a:xfrm>
          <a:prstGeom prst="rect">
            <a:avLst/>
          </a:prstGeom>
        </p:spPr>
        <p:txBody>
          <a:bodyPr spcFirstLastPara="1" wrap="square" lIns="121897" tIns="121897" rIns="121897" bIns="121897" anchor="b" anchorCtr="0">
            <a:noAutofit/>
          </a:bodyPr>
          <a:lstStyle/>
          <a:p>
            <a:pPr algn="r" rtl="1"/>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السنة الأولى </a:t>
            </a:r>
            <a:r>
              <a:rPr lang="ar-SA" sz="48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ماستر</a:t>
            </a: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تخصص ريادة الأعمال</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مقياس الاستراتيجية الدولية</a:t>
            </a:r>
            <a:endParaRPr lang="fr-FR" sz="48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0" name="Google Shape;120;p15"/>
          <p:cNvSpPr txBox="1">
            <a:spLocks noGrp="1"/>
          </p:cNvSpPr>
          <p:nvPr>
            <p:ph type="subTitle" idx="1"/>
          </p:nvPr>
        </p:nvSpPr>
        <p:spPr>
          <a:xfrm>
            <a:off x="2507636" y="4087220"/>
            <a:ext cx="9684364" cy="786259"/>
          </a:xfrm>
          <a:prstGeom prst="rect">
            <a:avLst/>
          </a:prstGeom>
        </p:spPr>
        <p:txBody>
          <a:bodyPr spcFirstLastPara="1" wrap="square" lIns="121897" tIns="121897" rIns="121897" bIns="121897" anchor="t" anchorCtr="0">
            <a:noAutofit/>
          </a:bodyPr>
          <a:lstStyle/>
          <a:p>
            <a:pPr algn="ctr" rtl="1"/>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الأستاذة: </a:t>
            </a:r>
            <a:r>
              <a:rPr lang="ar-SA" sz="4300" b="1" dirty="0" err="1"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سلاف</a:t>
            </a:r>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 رحال</a:t>
            </a:r>
            <a:endParaRPr lang="fr-FR" sz="4300" b="1" dirty="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Rectangle 3"/>
          <p:cNvSpPr/>
          <p:nvPr/>
        </p:nvSpPr>
        <p:spPr>
          <a:xfrm>
            <a:off x="4943872" y="452670"/>
            <a:ext cx="6096000" cy="1369602"/>
          </a:xfrm>
          <a:prstGeom prst="rect">
            <a:avLst/>
          </a:prstGeom>
        </p:spPr>
        <p:txBody>
          <a:bodyPr lIns="121917" tIns="60958" rIns="121917" bIns="60958">
            <a:spAutoFit/>
          </a:bodyPr>
          <a:lstStyle/>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جامعة محمد </a:t>
            </a:r>
            <a:r>
              <a:rPr lang="ar-SA" sz="2700" b="1" dirty="0" err="1"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خيضر</a:t>
            </a:r>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 بسكرة </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كلية العلوم الاقتصادية والتجارية وعلوم التسيير</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قسم علوم التسيير</a:t>
            </a:r>
            <a:endParaRPr lang="fr-FR" sz="2700" b="1" dirty="0">
              <a:solidFill>
                <a:srgbClr val="F9D80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ZoneTexte 5"/>
          <p:cNvSpPr txBox="1"/>
          <p:nvPr/>
        </p:nvSpPr>
        <p:spPr>
          <a:xfrm>
            <a:off x="8304245" y="6117300"/>
            <a:ext cx="2880320" cy="615553"/>
          </a:xfrm>
          <a:prstGeom prst="rect">
            <a:avLst/>
          </a:prstGeom>
          <a:solidFill>
            <a:srgbClr val="E6AF00"/>
          </a:solidFill>
        </p:spPr>
        <p:txBody>
          <a:bodyPr wrap="square" lIns="121917" tIns="60958" rIns="121917" bIns="60958" rtlCol="0">
            <a:spAutoFit/>
          </a:bodyPr>
          <a:lstStyle/>
          <a:p>
            <a:pPr algn="ct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2024/2023</a:t>
            </a:r>
            <a:endParaRPr lang="fr-FR"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 name="Image 9" descr="9782340033900-475x500-1.jpg"/>
          <p:cNvPicPr>
            <a:picLocks noChangeAspect="1"/>
          </p:cNvPicPr>
          <p:nvPr/>
        </p:nvPicPr>
        <p:blipFill>
          <a:blip r:embed="rId3" cstate="print"/>
          <a:stretch>
            <a:fillRect/>
          </a:stretch>
        </p:blipFill>
        <p:spPr>
          <a:xfrm>
            <a:off x="41543" y="0"/>
            <a:ext cx="2467840" cy="3283527"/>
          </a:xfrm>
          <a:prstGeom prst="rect">
            <a:avLst/>
          </a:prstGeom>
        </p:spPr>
      </p:pic>
      <p:sp>
        <p:nvSpPr>
          <p:cNvPr id="11" name="Rectangle 10"/>
          <p:cNvSpPr/>
          <p:nvPr/>
        </p:nvSpPr>
        <p:spPr>
          <a:xfrm>
            <a:off x="1" y="4904509"/>
            <a:ext cx="12191999" cy="623455"/>
          </a:xfrm>
          <a:prstGeom prst="rect">
            <a:avLst/>
          </a:prstGeom>
          <a:solidFill>
            <a:srgbClr val="B0D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10</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288473" y="0"/>
            <a:ext cx="10584873" cy="5268019"/>
            <a:chOff x="-2790731" y="-330223"/>
            <a:chExt cx="8997872" cy="5268019"/>
          </a:xfrm>
        </p:grpSpPr>
        <p:grpSp>
          <p:nvGrpSpPr>
            <p:cNvPr id="3" name="Group 7">
              <a:extLst>
                <a:ext uri="{FF2B5EF4-FFF2-40B4-BE49-F238E27FC236}">
                  <a16:creationId xmlns="" xmlns:a16="http://schemas.microsoft.com/office/drawing/2014/main" id="{90B3C299-F590-45F9-8C90-8EE9837A4A07}"/>
                </a:ext>
              </a:extLst>
            </p:cNvPr>
            <p:cNvGrpSpPr/>
            <p:nvPr/>
          </p:nvGrpSpPr>
          <p:grpSpPr>
            <a:xfrm>
              <a:off x="-2060536" y="-330223"/>
              <a:ext cx="7607515" cy="1938992"/>
              <a:chOff x="-1870800" y="2730058"/>
              <a:chExt cx="7607515"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1870800" y="2730058"/>
                <a:ext cx="7607515"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err="1" smtClean="0">
                    <a:solidFill>
                      <a:srgbClr val="3E6798"/>
                    </a:solidFill>
                  </a:rPr>
                  <a:t>أ.</a:t>
                </a:r>
                <a:r>
                  <a:rPr lang="ar-SA" sz="4000" b="1" dirty="0" smtClean="0">
                    <a:solidFill>
                      <a:srgbClr val="3E6798"/>
                    </a:solidFill>
                  </a:rPr>
                  <a:t> شؤون </a:t>
                </a:r>
                <a:r>
                  <a:rPr lang="ar-SA" sz="4000" b="1" dirty="0" err="1" smtClean="0">
                    <a:solidFill>
                      <a:srgbClr val="3E6798"/>
                    </a:solidFill>
                  </a:rPr>
                  <a:t>الموظفين:</a:t>
                </a:r>
                <a:endParaRPr lang="ar-SA" sz="4000" b="1" dirty="0" smtClean="0">
                  <a:solidFill>
                    <a:srgbClr val="3E6798"/>
                  </a:solidFill>
                </a:endParaRPr>
              </a:p>
              <a:p>
                <a:pPr algn="just" rtl="1"/>
                <a:endParaRPr lang="ar-SA" sz="4000" b="1" dirty="0" smtClean="0">
                  <a:solidFill>
                    <a:srgbClr val="3E6798"/>
                  </a:solidFill>
                  <a:latin typeface="Sakkal Majalla" pitchFamily="2" charset="-78"/>
                  <a:cs typeface="Sakkal Majalla" pitchFamily="2" charset="-78"/>
                </a:endParaRP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61750" y="355236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2790731" y="967478"/>
              <a:ext cx="8997872"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جودة والتزام الموارد البشرية هي عامل رئيسي في نجاح عملية التدويل </a:t>
              </a:r>
              <a:r>
                <a:rPr lang="ar-SA" sz="2800" dirty="0" err="1" smtClean="0">
                  <a:solidFill>
                    <a:srgbClr val="445467"/>
                  </a:solidFill>
                  <a:latin typeface="Sakkal Majalla" pitchFamily="2" charset="-78"/>
                  <a:cs typeface="Sakkal Majalla" pitchFamily="2" charset="-78"/>
                </a:rPr>
                <a:t>للشركات؛</a:t>
              </a:r>
              <a:endParaRPr lang="ar-SA" sz="2800" dirty="0" smtClean="0">
                <a:solidFill>
                  <a:srgbClr val="445467"/>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دور الموارد البشرية مهم في تنفيذ خطوات التدويل ووضع سياسات الموظفين </a:t>
              </a:r>
              <a:r>
                <a:rPr lang="ar-SA" sz="2800" dirty="0" err="1" smtClean="0">
                  <a:solidFill>
                    <a:srgbClr val="445467"/>
                  </a:solidFill>
                  <a:latin typeface="Sakkal Majalla" pitchFamily="2" charset="-78"/>
                  <a:cs typeface="Sakkal Majalla" pitchFamily="2" charset="-78"/>
                </a:rPr>
                <a:t>العامة؛</a:t>
              </a:r>
              <a:endParaRPr lang="ar-SA" sz="2800" dirty="0" smtClean="0">
                <a:solidFill>
                  <a:srgbClr val="445467"/>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خلفية صانع القرار في العمل والخبرة الأجنبية والتعليم والتدريب اللغوي تساهم في التصدي </a:t>
              </a:r>
              <a:r>
                <a:rPr lang="ar-SA" sz="2800" dirty="0" err="1" smtClean="0">
                  <a:solidFill>
                    <a:srgbClr val="445467"/>
                  </a:solidFill>
                  <a:latin typeface="Sakkal Majalla" pitchFamily="2" charset="-78"/>
                  <a:cs typeface="Sakkal Majalla" pitchFamily="2" charset="-78"/>
                </a:rPr>
                <a:t>للتدويل؛</a:t>
              </a:r>
              <a:endParaRPr lang="ar-SA" sz="2800" dirty="0" smtClean="0">
                <a:solidFill>
                  <a:srgbClr val="445467"/>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التعلم بالممارسة ضروري، لكن سياسات التدريب والتوظيف الفعالة يمكن أن تساعد في تحسين </a:t>
              </a:r>
              <a:r>
                <a:rPr lang="ar-SA" sz="2800" dirty="0" err="1" smtClean="0">
                  <a:solidFill>
                    <a:srgbClr val="445467"/>
                  </a:solidFill>
                  <a:latin typeface="Sakkal Majalla" pitchFamily="2" charset="-78"/>
                  <a:cs typeface="Sakkal Majalla" pitchFamily="2" charset="-78"/>
                </a:rPr>
                <a:t>الأداء؛</a:t>
              </a:r>
              <a:endParaRPr lang="ar-SA" sz="2800" dirty="0" smtClean="0">
                <a:solidFill>
                  <a:srgbClr val="445467"/>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إجراءات الاختيار والتدريب الصارمة تقلل من حالات سوء الأداء وتساهم في تحسين قدرات الشركات </a:t>
              </a:r>
              <a:r>
                <a:rPr lang="ar-SA" sz="2800" dirty="0" err="1" smtClean="0">
                  <a:solidFill>
                    <a:srgbClr val="445467"/>
                  </a:solidFill>
                  <a:latin typeface="Sakkal Majalla" pitchFamily="2" charset="-78"/>
                  <a:cs typeface="Sakkal Majalla" pitchFamily="2" charset="-78"/>
                </a:rPr>
                <a:t>وتوقعاتها؛</a:t>
              </a:r>
              <a:endParaRPr lang="ar-SA" sz="2800" dirty="0" smtClean="0">
                <a:solidFill>
                  <a:srgbClr val="445467"/>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تدريب وتطوير الموظفين الدوليين يعكس توجه الشركات نحو التدويل.</a:t>
              </a:r>
            </a:p>
            <a:p>
              <a:pPr algn="just" rtl="1">
                <a:buFont typeface="Wingdings" pitchFamily="2" charset="2"/>
                <a:buChar char="ü"/>
              </a:pPr>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11</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274618" y="0"/>
            <a:ext cx="10584873" cy="3782789"/>
            <a:chOff x="-2802509" y="-330223"/>
            <a:chExt cx="8997872" cy="3782789"/>
          </a:xfrm>
        </p:grpSpPr>
        <p:grpSp>
          <p:nvGrpSpPr>
            <p:cNvPr id="3" name="Group 7">
              <a:extLst>
                <a:ext uri="{FF2B5EF4-FFF2-40B4-BE49-F238E27FC236}">
                  <a16:creationId xmlns="" xmlns:a16="http://schemas.microsoft.com/office/drawing/2014/main" id="{90B3C299-F590-45F9-8C90-8EE9837A4A07}"/>
                </a:ext>
              </a:extLst>
            </p:cNvPr>
            <p:cNvGrpSpPr/>
            <p:nvPr/>
          </p:nvGrpSpPr>
          <p:grpSpPr>
            <a:xfrm>
              <a:off x="-2060536" y="-330223"/>
              <a:ext cx="7607515" cy="1938992"/>
              <a:chOff x="-1870800" y="2730058"/>
              <a:chExt cx="7607515"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1870800" y="2730058"/>
                <a:ext cx="7607515"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err="1" smtClean="0">
                    <a:solidFill>
                      <a:srgbClr val="3E6798"/>
                    </a:solidFill>
                  </a:rPr>
                  <a:t>ب.</a:t>
                </a:r>
                <a:r>
                  <a:rPr lang="ar-SA" sz="4000" b="1" dirty="0" smtClean="0">
                    <a:solidFill>
                      <a:srgbClr val="3E6798"/>
                    </a:solidFill>
                  </a:rPr>
                  <a:t> الهيكل </a:t>
                </a:r>
                <a:r>
                  <a:rPr lang="ar-SA" sz="4000" b="1" dirty="0" err="1" smtClean="0">
                    <a:solidFill>
                      <a:srgbClr val="3E6798"/>
                    </a:solidFill>
                  </a:rPr>
                  <a:t>التنظيمي:</a:t>
                </a:r>
                <a:endParaRPr lang="ar-SA" sz="4000" b="1" dirty="0" smtClean="0">
                  <a:solidFill>
                    <a:srgbClr val="3E6798"/>
                  </a:solidFill>
                </a:endParaRPr>
              </a:p>
              <a:p>
                <a:pPr algn="just" rtl="1"/>
                <a:endParaRPr lang="ar-SA" sz="4000" b="1" dirty="0" smtClean="0">
                  <a:solidFill>
                    <a:srgbClr val="3E6798"/>
                  </a:solidFill>
                  <a:latin typeface="Sakkal Majalla" pitchFamily="2" charset="-78"/>
                  <a:cs typeface="Sakkal Majalla" pitchFamily="2" charset="-78"/>
                </a:endParaRP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61750" y="355236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2802509" y="1205797"/>
              <a:ext cx="8997872" cy="224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تكييف الهيكل التنظيمي ضروري لمواجهة التحديات في الأسواق الدولية.</a:t>
              </a: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الشركات تستخدم ترتيبات تنظيمية متنوعة للتعامل مع التدويل المستمر.</a:t>
              </a: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التغييرات التنظيمية تؤكد على التزام الشركات بالعمليات الدولية.</a:t>
              </a: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التحول من التصدير التجريبي إلى التصدير الملتزم يشمل إنشاء قسم للتصدير.</a:t>
              </a:r>
            </a:p>
            <a:p>
              <a:pPr algn="just" rtl="1">
                <a:buFont typeface="Wingdings" pitchFamily="2" charset="2"/>
                <a:buChar char="ü"/>
              </a:pPr>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12</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147457" y="0"/>
            <a:ext cx="9712033" cy="3998233"/>
            <a:chOff x="-2060536" y="-330223"/>
            <a:chExt cx="8255898" cy="3998233"/>
          </a:xfrm>
        </p:grpSpPr>
        <p:grpSp>
          <p:nvGrpSpPr>
            <p:cNvPr id="3" name="Group 7">
              <a:extLst>
                <a:ext uri="{FF2B5EF4-FFF2-40B4-BE49-F238E27FC236}">
                  <a16:creationId xmlns="" xmlns:a16="http://schemas.microsoft.com/office/drawing/2014/main" id="{90B3C299-F590-45F9-8C90-8EE9837A4A07}"/>
                </a:ext>
              </a:extLst>
            </p:cNvPr>
            <p:cNvGrpSpPr/>
            <p:nvPr/>
          </p:nvGrpSpPr>
          <p:grpSpPr>
            <a:xfrm>
              <a:off x="-2060536" y="-330223"/>
              <a:ext cx="7607515" cy="1938992"/>
              <a:chOff x="-1870800" y="2730058"/>
              <a:chExt cx="7607515"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1870800" y="2730058"/>
                <a:ext cx="7607515"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err="1" smtClean="0">
                    <a:solidFill>
                      <a:srgbClr val="3E6798"/>
                    </a:solidFill>
                  </a:rPr>
                  <a:t>ج.</a:t>
                </a:r>
                <a:r>
                  <a:rPr lang="ar-SA" sz="4000" b="1" dirty="0" smtClean="0">
                    <a:solidFill>
                      <a:srgbClr val="3E6798"/>
                    </a:solidFill>
                  </a:rPr>
                  <a:t> </a:t>
                </a:r>
                <a:r>
                  <a:rPr lang="ar-SA" sz="4000" b="1" dirty="0" err="1" smtClean="0">
                    <a:solidFill>
                      <a:srgbClr val="3E6798"/>
                    </a:solidFill>
                  </a:rPr>
                  <a:t>التمويل:</a:t>
                </a:r>
                <a:endParaRPr lang="ar-SA" sz="4000" b="1" dirty="0" smtClean="0">
                  <a:solidFill>
                    <a:srgbClr val="3E6798"/>
                  </a:solidFill>
                </a:endParaRPr>
              </a:p>
              <a:p>
                <a:pPr algn="just" rtl="1"/>
                <a:endParaRPr lang="ar-SA" sz="4000" b="1" dirty="0" smtClean="0">
                  <a:solidFill>
                    <a:srgbClr val="3E6798"/>
                  </a:solidFill>
                  <a:latin typeface="Sakkal Majalla" pitchFamily="2" charset="-78"/>
                  <a:cs typeface="Sakkal Majalla" pitchFamily="2" charset="-78"/>
                </a:endParaRP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61750" y="355236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482378" y="990354"/>
              <a:ext cx="6677740"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نمو العمليات الدولية يتطلب حتماً احتياجات تمويلية متزايدة، ومنه البحث عن مصادر تمويلية مختلفة لدعم الأنشطة المختلفة، توفر طبيعة ومدى أنشطة تمويل الشركة للعمليات الدولية مؤشرا آخر على </a:t>
              </a:r>
              <a:r>
                <a:rPr lang="ar-SA" sz="2800" dirty="0" err="1" smtClean="0">
                  <a:solidFill>
                    <a:srgbClr val="445467"/>
                  </a:solidFill>
                  <a:latin typeface="Sakkal Majalla" pitchFamily="2" charset="-78"/>
                  <a:cs typeface="Sakkal Majalla" pitchFamily="2" charset="-78"/>
                </a:rPr>
                <a:t>التدويل.</a:t>
              </a:r>
              <a:r>
                <a:rPr lang="ar-SA" sz="2800" dirty="0" smtClean="0">
                  <a:solidFill>
                    <a:srgbClr val="445467"/>
                  </a:solidFill>
                  <a:latin typeface="Sakkal Majalla" pitchFamily="2" charset="-78"/>
                  <a:cs typeface="Sakkal Majalla" pitchFamily="2" charset="-78"/>
                </a:rPr>
                <a:t> قد يكون عل شكل الاعتماد المستندي التمويل المشترك للعمليات في المشاريع المشتركة، أو الشراكة في رأس </a:t>
              </a:r>
              <a:r>
                <a:rPr lang="ar-SA" sz="2800" dirty="0" err="1" smtClean="0">
                  <a:solidFill>
                    <a:srgbClr val="445467"/>
                  </a:solidFill>
                  <a:latin typeface="Sakkal Majalla" pitchFamily="2" charset="-78"/>
                  <a:cs typeface="Sakkal Majalla" pitchFamily="2" charset="-78"/>
                </a:rPr>
                <a:t>المال، </a:t>
              </a:r>
              <a:r>
                <a:rPr lang="ar-SA" sz="2800" dirty="0" smtClean="0">
                  <a:solidFill>
                    <a:srgbClr val="445467"/>
                  </a:solidFill>
                  <a:latin typeface="Sakkal Majalla" pitchFamily="2" charset="-78"/>
                  <a:cs typeface="Sakkal Majalla" pitchFamily="2" charset="-78"/>
                </a:rPr>
                <a:t>...الخ</a:t>
              </a:r>
            </a:p>
            <a:p>
              <a:pPr algn="just" rtl="1">
                <a:buFont typeface="Wingdings" pitchFamily="2" charset="2"/>
                <a:buChar char="ü"/>
              </a:pPr>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 xmlns:a16="http://schemas.microsoft.com/office/drawing/2014/main" id="{F05CC194-4120-4F87-91F9-4AB9857B49C9}"/>
              </a:ext>
            </a:extLst>
          </p:cNvPr>
          <p:cNvPicPr>
            <a:picLocks noGrp="1" noChangeAspect="1"/>
          </p:cNvPicPr>
          <p:nvPr>
            <p:ph type="pic" sz="quarter" idx="10"/>
          </p:nvPr>
        </p:nvPicPr>
        <p:blipFill>
          <a:blip r:embed="rId3" cstate="print"/>
          <a:stretch>
            <a:fillRect/>
          </a:stretch>
        </p:blipFill>
        <p:spPr>
          <a:xfrm>
            <a:off x="4129548" y="1413387"/>
            <a:ext cx="8062453" cy="4031226"/>
          </a:xfrm>
        </p:spPr>
      </p:pic>
      <p:sp>
        <p:nvSpPr>
          <p:cNvPr id="17" name="Freeform: Shape 16">
            <a:extLst>
              <a:ext uri="{FF2B5EF4-FFF2-40B4-BE49-F238E27FC236}">
                <a16:creationId xmlns="" xmlns:a16="http://schemas.microsoft.com/office/drawing/2014/main" id="{D1055B14-E08E-4A85-9E06-83C5F7D799D9}"/>
              </a:ext>
            </a:extLst>
          </p:cNvPr>
          <p:cNvSpPr/>
          <p:nvPr/>
        </p:nvSpPr>
        <p:spPr>
          <a:xfrm rot="20210450">
            <a:off x="4941344" y="-575600"/>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6" name="Freeform: Shape 15">
            <a:extLst>
              <a:ext uri="{FF2B5EF4-FFF2-40B4-BE49-F238E27FC236}">
                <a16:creationId xmlns="" xmlns:a16="http://schemas.microsoft.com/office/drawing/2014/main" id="{7E80DB80-FA73-4E37-BAAD-8479A21EB34E}"/>
              </a:ext>
            </a:extLst>
          </p:cNvPr>
          <p:cNvSpPr/>
          <p:nvPr/>
        </p:nvSpPr>
        <p:spPr>
          <a:xfrm rot="20210450">
            <a:off x="4613186" y="-575599"/>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0" name="Rectangle 1">
            <a:extLst>
              <a:ext uri="{FF2B5EF4-FFF2-40B4-BE49-F238E27FC236}">
                <a16:creationId xmlns="" xmlns:a16="http://schemas.microsoft.com/office/drawing/2014/main" id="{6E2744D7-D910-4994-BEAB-08F75DD05F52}"/>
              </a:ext>
            </a:extLst>
          </p:cNvPr>
          <p:cNvSpPr/>
          <p:nvPr/>
        </p:nvSpPr>
        <p:spPr>
          <a:xfrm>
            <a:off x="1" y="0"/>
            <a:ext cx="7102929" cy="6858000"/>
          </a:xfrm>
          <a:custGeom>
            <a:avLst/>
            <a:gdLst>
              <a:gd name="connsiteX0" fmla="*/ 0 w 3657600"/>
              <a:gd name="connsiteY0" fmla="*/ 0 h 6858000"/>
              <a:gd name="connsiteX1" fmla="*/ 3657600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3657600"/>
              <a:gd name="connsiteY0" fmla="*/ 0 h 6858000"/>
              <a:gd name="connsiteX1" fmla="*/ 1959429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7102929"/>
              <a:gd name="connsiteY0" fmla="*/ 0 h 6858000"/>
              <a:gd name="connsiteX1" fmla="*/ 1959429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96443 w 7102929"/>
              <a:gd name="connsiteY1" fmla="*/ 16329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80115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29" h="6858000">
                <a:moveTo>
                  <a:pt x="0" y="0"/>
                </a:moveTo>
                <a:lnTo>
                  <a:pt x="4180115" y="0"/>
                </a:lnTo>
                <a:lnTo>
                  <a:pt x="7102929" y="6858000"/>
                </a:lnTo>
                <a:lnTo>
                  <a:pt x="0" y="6858000"/>
                </a:lnTo>
                <a:lnTo>
                  <a:pt x="0" y="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lide Number Placeholder 17">
            <a:extLst>
              <a:ext uri="{FF2B5EF4-FFF2-40B4-BE49-F238E27FC236}">
                <a16:creationId xmlns="" xmlns:a16="http://schemas.microsoft.com/office/drawing/2014/main" id="{5EF440A9-650C-465C-B75D-22C3EABE6E8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13</a:t>
            </a:fld>
            <a:endParaRPr lang="fr-FR" b="1" dirty="0">
              <a:solidFill>
                <a:schemeClr val="bg1"/>
              </a:solidFill>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 xmlns:a16="http://schemas.microsoft.com/office/drawing/2014/main" id="{AF88AA49-24C7-4FF6-8CEF-D80CB4620BAA}"/>
              </a:ext>
            </a:extLst>
          </p:cNvPr>
          <p:cNvGrpSpPr/>
          <p:nvPr/>
        </p:nvGrpSpPr>
        <p:grpSpPr>
          <a:xfrm>
            <a:off x="221673" y="3358128"/>
            <a:ext cx="5902036" cy="1053711"/>
            <a:chOff x="294510" y="4432268"/>
            <a:chExt cx="5195191" cy="1053711"/>
          </a:xfrm>
        </p:grpSpPr>
        <p:sp>
          <p:nvSpPr>
            <p:cNvPr id="5" name="Rectangle 4">
              <a:extLst>
                <a:ext uri="{FF2B5EF4-FFF2-40B4-BE49-F238E27FC236}">
                  <a16:creationId xmlns="" xmlns:a16="http://schemas.microsoft.com/office/drawing/2014/main" id="{CA5E2DB9-B9D4-48C3-BB7B-44B231003AD4}"/>
                </a:ext>
              </a:extLst>
            </p:cNvPr>
            <p:cNvSpPr/>
            <p:nvPr/>
          </p:nvSpPr>
          <p:spPr>
            <a:xfrm>
              <a:off x="294510" y="4432268"/>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7200" b="1" dirty="0" smtClean="0">
                  <a:latin typeface="Sakkal Majalla" pitchFamily="2" charset="-78"/>
                  <a:cs typeface="Sakkal Majalla" pitchFamily="2" charset="-78"/>
                </a:rPr>
                <a:t>سيرورة وإستراتيجية التدويل</a:t>
              </a:r>
              <a:endParaRPr lang="fr-FR" sz="7200" dirty="0">
                <a:latin typeface="Sakkal Majalla" pitchFamily="2" charset="-78"/>
                <a:cs typeface="Sakkal Majalla" pitchFamily="2" charset="-78"/>
              </a:endParaRPr>
            </a:p>
          </p:txBody>
        </p:sp>
        <p:cxnSp>
          <p:nvCxnSpPr>
            <p:cNvPr id="6" name="Straight Connector 5">
              <a:extLst>
                <a:ext uri="{FF2B5EF4-FFF2-40B4-BE49-F238E27FC236}">
                  <a16:creationId xmlns="" xmlns:a16="http://schemas.microsoft.com/office/drawing/2014/main" id="{B214D124-0C00-4342-9523-B0B57A9146E8}"/>
                </a:ext>
              </a:extLst>
            </p:cNvPr>
            <p:cNvCxnSpPr/>
            <p:nvPr/>
          </p:nvCxnSpPr>
          <p:spPr>
            <a:xfrm>
              <a:off x="2020989" y="5485979"/>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868014556"/>
      </p:ext>
    </p:extLst>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4646DD0-F8B3-4E0D-8F1C-E4372E2479FF}"/>
              </a:ext>
            </a:extLst>
          </p:cNvPr>
          <p:cNvSpPr/>
          <p:nvPr/>
        </p:nvSpPr>
        <p:spPr>
          <a:xfrm>
            <a:off x="1" y="0"/>
            <a:ext cx="28955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 xmlns:a16="http://schemas.microsoft.com/office/drawing/2014/main" id="{2EB0CA15-FF58-4918-BDBE-FCCD5360C1F3}"/>
              </a:ext>
            </a:extLst>
          </p:cNvPr>
          <p:cNvPicPr>
            <a:picLocks noGrp="1" noChangeAspect="1"/>
          </p:cNvPicPr>
          <p:nvPr>
            <p:ph type="pic" sz="quarter" idx="10"/>
          </p:nvPr>
        </p:nvPicPr>
        <p:blipFill>
          <a:blip r:embed="rId3" cstate="print"/>
          <a:stretch>
            <a:fillRect/>
          </a:stretch>
        </p:blipFill>
        <p:spPr>
          <a:xfrm>
            <a:off x="1044170" y="2563090"/>
            <a:ext cx="1355888" cy="1865213"/>
          </a:xfrm>
          <a:ln w="60325">
            <a:solidFill>
              <a:srgbClr val="CB4D3C"/>
            </a:solidFill>
          </a:ln>
        </p:spPr>
      </p:pic>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14</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964872" y="357105"/>
            <a:ext cx="8853056" cy="3815152"/>
            <a:chOff x="-1365675" y="102243"/>
            <a:chExt cx="7525708" cy="3815152"/>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1365675" y="102243"/>
              <a:ext cx="7466187" cy="1323439"/>
              <a:chOff x="-1175939" y="3162524"/>
              <a:chExt cx="7466187"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175939" y="3162524"/>
                <a:ext cx="74661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1"/>
                <a:r>
                  <a:rPr lang="ar-SA" sz="4000" b="1" dirty="0" smtClean="0">
                    <a:solidFill>
                      <a:srgbClr val="3E6798"/>
                    </a:solidFill>
                    <a:latin typeface="Sakkal Majalla" pitchFamily="2" charset="-78"/>
                    <a:cs typeface="Sakkal Majalla" pitchFamily="2" charset="-78"/>
                  </a:rPr>
                  <a:t>سيرورة وإستراتيجية </a:t>
                </a:r>
                <a:r>
                  <a:rPr lang="ar-SA" sz="4000" b="1" dirty="0" err="1" smtClean="0">
                    <a:solidFill>
                      <a:srgbClr val="3E6798"/>
                    </a:solidFill>
                    <a:latin typeface="Sakkal Majalla" pitchFamily="2" charset="-78"/>
                    <a:cs typeface="Sakkal Majalla" pitchFamily="2" charset="-78"/>
                  </a:rPr>
                  <a:t>التدويل:</a:t>
                </a:r>
                <a:endParaRPr lang="ar-SA" sz="4000" b="1" dirty="0" smtClean="0">
                  <a:solidFill>
                    <a:srgbClr val="3E6798"/>
                  </a:solidFill>
                  <a:latin typeface="Sakkal Majalla" pitchFamily="2" charset="-78"/>
                  <a:cs typeface="Sakkal Majalla" pitchFamily="2" charset="-78"/>
                </a:endParaRPr>
              </a:p>
              <a:p>
                <a:pPr algn="ctr" rtl="1"/>
                <a:endParaRPr lang="fr-FR" sz="4000" dirty="0">
                  <a:solidFill>
                    <a:srgbClr val="4D3F69"/>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388487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753254" y="1239739"/>
              <a:ext cx="6913287"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fr-FR" sz="2800" dirty="0" smtClean="0">
                  <a:solidFill>
                    <a:srgbClr val="4D3F69"/>
                  </a:solidFill>
                  <a:latin typeface="Sakkal Majalla" pitchFamily="2" charset="-78"/>
                  <a:cs typeface="Sakkal Majalla" pitchFamily="2" charset="-78"/>
                </a:rPr>
                <a:t> </a:t>
              </a:r>
            </a:p>
            <a:p>
              <a:pPr algn="just" rtl="1"/>
              <a:r>
                <a:rPr lang="ar-SA" sz="2800" dirty="0" smtClean="0">
                  <a:solidFill>
                    <a:srgbClr val="445467"/>
                  </a:solidFill>
                  <a:latin typeface="Sakkal Majalla" pitchFamily="2" charset="-78"/>
                  <a:cs typeface="Sakkal Majalla" pitchFamily="2" charset="-78"/>
                </a:rPr>
                <a:t>حسب درجة نموها في سوقها المحلي وإمكاناتها والفرص المتاحة في السوق الدولية المستهدفة، تعتمد الشركات على </a:t>
              </a:r>
              <a:r>
                <a:rPr lang="ar-SA" sz="2800" dirty="0" err="1" smtClean="0">
                  <a:solidFill>
                    <a:srgbClr val="445467"/>
                  </a:solidFill>
                  <a:latin typeface="Sakkal Majalla" pitchFamily="2" charset="-78"/>
                  <a:cs typeface="Sakkal Majalla" pitchFamily="2" charset="-78"/>
                </a:rPr>
                <a:t>سيرورتين</a:t>
              </a:r>
              <a:r>
                <a:rPr lang="ar-SA" sz="2800" dirty="0" smtClean="0">
                  <a:solidFill>
                    <a:srgbClr val="445467"/>
                  </a:solidFill>
                  <a:latin typeface="Sakkal Majalla" pitchFamily="2" charset="-78"/>
                  <a:cs typeface="Sakkal Majalla" pitchFamily="2" charset="-78"/>
                </a:rPr>
                <a:t> لنمو أعمالها في الأسواق الدولية، إما تختار </a:t>
              </a:r>
              <a:r>
                <a:rPr lang="ar-SA" sz="2800" b="1" dirty="0" smtClean="0">
                  <a:solidFill>
                    <a:srgbClr val="445467"/>
                  </a:solidFill>
                  <a:latin typeface="Sakkal Majalla" pitchFamily="2" charset="-78"/>
                  <a:cs typeface="Sakkal Majalla" pitchFamily="2" charset="-78"/>
                </a:rPr>
                <a:t>سيرورة تدويل تدريجي، أو سيرورة تدويل مبكر، كما توجد عدة استراتيجيات لتدويل نشاطات الشركات.</a:t>
              </a:r>
            </a:p>
            <a:p>
              <a:pPr algn="just" rtl="1"/>
              <a:endParaRPr lang="fr-FR" sz="2800" dirty="0" smtClean="0">
                <a:solidFill>
                  <a:srgbClr val="4D3F69"/>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4646DD0-F8B3-4E0D-8F1C-E4372E2479FF}"/>
              </a:ext>
            </a:extLst>
          </p:cNvPr>
          <p:cNvSpPr/>
          <p:nvPr/>
        </p:nvSpPr>
        <p:spPr>
          <a:xfrm>
            <a:off x="1" y="0"/>
            <a:ext cx="28955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5" name="Picture Placeholder 4">
            <a:extLst>
              <a:ext uri="{FF2B5EF4-FFF2-40B4-BE49-F238E27FC236}">
                <a16:creationId xmlns="" xmlns:a16="http://schemas.microsoft.com/office/drawing/2014/main" id="{2EB0CA15-FF58-4918-BDBE-FCCD5360C1F3}"/>
              </a:ext>
            </a:extLst>
          </p:cNvPr>
          <p:cNvPicPr>
            <a:picLocks noGrp="1" noChangeAspect="1"/>
          </p:cNvPicPr>
          <p:nvPr>
            <p:ph type="pic" sz="quarter" idx="10"/>
          </p:nvPr>
        </p:nvPicPr>
        <p:blipFill>
          <a:blip r:embed="rId3" cstate="print"/>
          <a:stretch>
            <a:fillRect/>
          </a:stretch>
        </p:blipFill>
        <p:spPr>
          <a:xfrm>
            <a:off x="1044170" y="2563090"/>
            <a:ext cx="1355888" cy="1865213"/>
          </a:xfrm>
          <a:ln w="60325">
            <a:solidFill>
              <a:srgbClr val="CB4D3C"/>
            </a:solidFill>
          </a:ln>
        </p:spPr>
      </p:pic>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15</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341417" y="412523"/>
            <a:ext cx="9476511" cy="4190620"/>
            <a:chOff x="-1895655" y="157661"/>
            <a:chExt cx="8055688" cy="4190620"/>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1895655" y="157661"/>
              <a:ext cx="7466187" cy="1323439"/>
              <a:chOff x="-1705919" y="3217942"/>
              <a:chExt cx="7466187"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705919" y="3217942"/>
                <a:ext cx="74661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buFont typeface="+mj-lt"/>
                  <a:buAutoNum type="arabicPeriod"/>
                </a:pPr>
                <a:r>
                  <a:rPr lang="ar-SA" sz="4000" b="1" dirty="0" smtClean="0">
                    <a:solidFill>
                      <a:srgbClr val="445467"/>
                    </a:solidFill>
                    <a:latin typeface="Sakkal Majalla" pitchFamily="2" charset="-78"/>
                    <a:cs typeface="Sakkal Majalla" pitchFamily="2" charset="-78"/>
                  </a:rPr>
                  <a:t>سيرورة تدويل </a:t>
                </a:r>
                <a:r>
                  <a:rPr lang="ar-SA" sz="4000" b="1" dirty="0" err="1" smtClean="0">
                    <a:solidFill>
                      <a:srgbClr val="445467"/>
                    </a:solidFill>
                    <a:latin typeface="Sakkal Majalla" pitchFamily="2" charset="-78"/>
                    <a:cs typeface="Sakkal Majalla" pitchFamily="2" charset="-78"/>
                  </a:rPr>
                  <a:t>الشركات:</a:t>
                </a:r>
                <a:endParaRPr lang="ar-SA" sz="4000" b="1" dirty="0" smtClean="0">
                  <a:solidFill>
                    <a:srgbClr val="445467"/>
                  </a:solidFill>
                  <a:latin typeface="Sakkal Majalla" pitchFamily="2" charset="-78"/>
                  <a:cs typeface="Sakkal Majalla" pitchFamily="2" charset="-78"/>
                </a:endParaRP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388487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753254" y="808851"/>
              <a:ext cx="6913287"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fr-FR" sz="2800" dirty="0" smtClean="0">
                  <a:solidFill>
                    <a:srgbClr val="445467"/>
                  </a:solidFill>
                  <a:latin typeface="Sakkal Majalla" pitchFamily="2" charset="-78"/>
                  <a:cs typeface="Sakkal Majalla" pitchFamily="2" charset="-78"/>
                </a:rPr>
                <a:t> </a:t>
              </a:r>
            </a:p>
            <a:p>
              <a:pPr algn="just" rtl="1"/>
              <a:r>
                <a:rPr lang="ar-SA" sz="2800" dirty="0" smtClean="0">
                  <a:solidFill>
                    <a:srgbClr val="445467"/>
                  </a:solidFill>
                  <a:latin typeface="Sakkal Majalla" pitchFamily="2" charset="-78"/>
                  <a:cs typeface="Sakkal Majalla" pitchFamily="2" charset="-78"/>
                </a:rPr>
                <a:t>من أهم النماذج المعتمدة في تفسير سيرورة تدويل نشاط الشركات والتي تأخذ بعين الاعتبار المسافة ما بين السوق المحلي والدولي، ونقص الموارد وعدم خبرة الشركات بالأسواق الدولية، سيرورة التدويل التدريجي، مع ذلك هنالك افتراضات وواقع لعدة شركات صغيرة اثبتت نجاحها في تدويل نشاطها منذ نشأتها في بعض الاحيان، رغم قلة الموارد ونقص الخبرة والمعرفة بالأعمال الدولية وحالة عدم التأكد في السوق الدولية، وهي سيرورة التدويل المبكر.</a:t>
              </a:r>
            </a:p>
            <a:p>
              <a:pPr algn="just" rtl="1"/>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16</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4294909" y="412523"/>
            <a:ext cx="7523019" cy="4855638"/>
            <a:chOff x="-1895655" y="157661"/>
            <a:chExt cx="8055688" cy="4855638"/>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1895655" y="157661"/>
              <a:ext cx="7466187" cy="1323439"/>
              <a:chOff x="-1705919" y="3217942"/>
              <a:chExt cx="7466187"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705919" y="3217942"/>
                <a:ext cx="74661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1.1 سيرورة التدويل التدريجي نموذج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388487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418686" y="1473869"/>
              <a:ext cx="5741347"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fr-FR" sz="2800" dirty="0" smtClean="0">
                  <a:solidFill>
                    <a:srgbClr val="445467"/>
                  </a:solidFill>
                  <a:latin typeface="Sakkal Majalla" pitchFamily="2" charset="-78"/>
                  <a:cs typeface="Sakkal Majalla" pitchFamily="2" charset="-78"/>
                </a:rPr>
                <a:t> </a:t>
              </a:r>
            </a:p>
            <a:p>
              <a:pPr algn="just" rtl="1"/>
              <a:r>
                <a:rPr lang="ar-SA" sz="2800" b="1" dirty="0" smtClean="0">
                  <a:solidFill>
                    <a:srgbClr val="445467"/>
                  </a:solidFill>
                  <a:latin typeface="Sakkal Majalla" pitchFamily="2" charset="-78"/>
                  <a:cs typeface="Sakkal Majalla" pitchFamily="2" charset="-78"/>
                </a:rPr>
                <a:t>حسب الباحثان </a:t>
              </a:r>
              <a:r>
                <a:rPr lang="fr-FR" sz="2800" b="1" dirty="0" err="1" smtClean="0">
                  <a:solidFill>
                    <a:srgbClr val="445467"/>
                  </a:solidFill>
                  <a:latin typeface="Sakkal Majalla" pitchFamily="2" charset="-78"/>
                  <a:cs typeface="Sakkal Majalla" pitchFamily="2" charset="-78"/>
                </a:rPr>
                <a:t>Johanson</a:t>
              </a:r>
              <a:r>
                <a:rPr lang="fr-FR" sz="2800" b="1" dirty="0" smtClean="0">
                  <a:solidFill>
                    <a:srgbClr val="445467"/>
                  </a:solidFill>
                  <a:latin typeface="Sakkal Majalla" pitchFamily="2" charset="-78"/>
                  <a:cs typeface="Sakkal Majalla" pitchFamily="2" charset="-78"/>
                </a:rPr>
                <a:t>&amp; </a:t>
              </a:r>
              <a:r>
                <a:rPr lang="fr-FR" sz="2800" b="1" dirty="0" err="1" smtClean="0">
                  <a:solidFill>
                    <a:srgbClr val="445467"/>
                  </a:solidFill>
                  <a:latin typeface="Sakkal Majalla" pitchFamily="2" charset="-78"/>
                  <a:cs typeface="Sakkal Majalla" pitchFamily="2" charset="-78"/>
                </a:rPr>
                <a:t>Vahlne</a:t>
              </a:r>
              <a:r>
                <a:rPr lang="fr-FR" sz="2800" b="1" dirty="0" smtClean="0">
                  <a:solidFill>
                    <a:srgbClr val="445467"/>
                  </a:solidFill>
                  <a:latin typeface="Sakkal Majalla" pitchFamily="2" charset="-78"/>
                  <a:cs typeface="Sakkal Majalla" pitchFamily="2" charset="-78"/>
                </a:rPr>
                <a:t>, J. E. (2009) </a:t>
              </a:r>
              <a:r>
                <a:rPr lang="ar-SA" sz="2800" b="1" dirty="0" smtClean="0">
                  <a:solidFill>
                    <a:srgbClr val="445467"/>
                  </a:solidFill>
                  <a:latin typeface="Sakkal Majalla" pitchFamily="2" charset="-78"/>
                  <a:cs typeface="Sakkal Majalla" pitchFamily="2" charset="-78"/>
                </a:rPr>
                <a:t> في قسم الدراسات التجارية في جامعة </a:t>
              </a:r>
              <a:r>
                <a:rPr lang="fr-FR" sz="2800" b="1" dirty="0" smtClean="0">
                  <a:solidFill>
                    <a:srgbClr val="445467"/>
                  </a:solidFill>
                  <a:latin typeface="Sakkal Majalla" pitchFamily="2" charset="-78"/>
                  <a:cs typeface="Sakkal Majalla" pitchFamily="2" charset="-78"/>
                </a:rPr>
                <a:t>Uppsala </a:t>
              </a:r>
              <a:r>
                <a:rPr lang="ar-SA" sz="2800" b="1" dirty="0" smtClean="0">
                  <a:solidFill>
                    <a:srgbClr val="445467"/>
                  </a:solidFill>
                  <a:latin typeface="Sakkal Majalla" pitchFamily="2" charset="-78"/>
                  <a:cs typeface="Sakkal Majalla" pitchFamily="2" charset="-78"/>
                </a:rPr>
                <a:t>السويدية، على </a:t>
              </a:r>
              <a:r>
                <a:rPr lang="ar-SA" sz="2800" dirty="0" smtClean="0">
                  <a:solidFill>
                    <a:srgbClr val="445467"/>
                  </a:solidFill>
                  <a:latin typeface="Sakkal Majalla" pitchFamily="2" charset="-78"/>
                  <a:cs typeface="Sakkal Majalla" pitchFamily="2" charset="-78"/>
                </a:rPr>
                <a:t>الشركات أن تختار الوضع الأمثل لدخول السوق </a:t>
              </a:r>
              <a:r>
                <a:rPr lang="ar-SA" sz="2800" b="1" u="sng" dirty="0" smtClean="0">
                  <a:solidFill>
                    <a:srgbClr val="3E6798"/>
                  </a:solidFill>
                  <a:latin typeface="Sakkal Majalla" pitchFamily="2" charset="-78"/>
                  <a:cs typeface="Sakkal Majalla" pitchFamily="2" charset="-78"/>
                </a:rPr>
                <a:t>من خلال تحليل التكاليف والمخاطر المحتملة بناءً على خصائص السوق مع الأخذ في الاعتبار مواردها الخاصة.</a:t>
              </a:r>
            </a:p>
            <a:p>
              <a:pPr algn="just" rtl="1"/>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4163193" y="418007"/>
            <a:ext cx="1566454" cy="707886"/>
          </a:xfrm>
          <a:prstGeom prst="rect">
            <a:avLst/>
          </a:prstGeom>
        </p:spPr>
        <p:txBody>
          <a:bodyPr wrap="none">
            <a:spAutoFit/>
          </a:bodyPr>
          <a:lstStyle/>
          <a:p>
            <a:r>
              <a:rPr lang="fr-FR" sz="4000" b="1" dirty="0" smtClean="0">
                <a:solidFill>
                  <a:srgbClr val="3E6798"/>
                </a:solidFill>
                <a:latin typeface="Sakkal Majalla" pitchFamily="2" charset="-78"/>
                <a:cs typeface="Sakkal Majalla" pitchFamily="2" charset="-78"/>
              </a:rPr>
              <a:t>Uppsala</a:t>
            </a:r>
          </a:p>
        </p:txBody>
      </p:sp>
      <p:pic>
        <p:nvPicPr>
          <p:cNvPr id="30722" name="Picture 2" descr="Uppsala Model In Internationalizing - YouTube"/>
          <p:cNvPicPr>
            <a:picLocks noChangeAspect="1" noChangeArrowheads="1"/>
          </p:cNvPicPr>
          <p:nvPr/>
        </p:nvPicPr>
        <p:blipFill>
          <a:blip r:embed="rId3" cstate="print"/>
          <a:srcRect/>
          <a:stretch>
            <a:fillRect/>
          </a:stretch>
        </p:blipFill>
        <p:spPr bwMode="auto">
          <a:xfrm>
            <a:off x="1136073" y="304800"/>
            <a:ext cx="2632364" cy="1011380"/>
          </a:xfrm>
          <a:prstGeom prst="rect">
            <a:avLst/>
          </a:prstGeom>
          <a:noFill/>
        </p:spPr>
      </p:pic>
      <p:pic>
        <p:nvPicPr>
          <p:cNvPr id="30724" name="Picture 4" descr="Uppsala Model For Internationalizing - YouTube"/>
          <p:cNvPicPr>
            <a:picLocks noChangeAspect="1" noChangeArrowheads="1"/>
          </p:cNvPicPr>
          <p:nvPr/>
        </p:nvPicPr>
        <p:blipFill>
          <a:blip r:embed="rId4" cstate="print"/>
          <a:srcRect/>
          <a:stretch>
            <a:fillRect/>
          </a:stretch>
        </p:blipFill>
        <p:spPr bwMode="auto">
          <a:xfrm>
            <a:off x="193964" y="1828800"/>
            <a:ext cx="6109854" cy="4354513"/>
          </a:xfrm>
          <a:prstGeom prst="rect">
            <a:avLst/>
          </a:prstGeom>
          <a:noFill/>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17</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341417" y="412523"/>
            <a:ext cx="9476512" cy="5078708"/>
            <a:chOff x="-1895655" y="157661"/>
            <a:chExt cx="8055689" cy="5078708"/>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1895655" y="157661"/>
              <a:ext cx="7466187" cy="1323439"/>
              <a:chOff x="-1705919" y="3217942"/>
              <a:chExt cx="7466187"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705919" y="3217942"/>
                <a:ext cx="74661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1.1 سيرورة التدويل التدريجي نموذج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388487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330259" y="835164"/>
              <a:ext cx="5829775" cy="440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fr-FR" sz="2800" dirty="0" smtClean="0">
                  <a:solidFill>
                    <a:srgbClr val="445467"/>
                  </a:solidFill>
                  <a:latin typeface="Sakkal Majalla" pitchFamily="2" charset="-78"/>
                  <a:cs typeface="Sakkal Majalla" pitchFamily="2" charset="-78"/>
                </a:rPr>
                <a:t> </a:t>
              </a:r>
            </a:p>
            <a:p>
              <a:pPr algn="just" rtl="1"/>
              <a:r>
                <a:rPr lang="ar-SA" sz="2800" b="1" dirty="0" smtClean="0">
                  <a:solidFill>
                    <a:srgbClr val="445467"/>
                  </a:solidFill>
                  <a:latin typeface="Sakkal Majalla" pitchFamily="2" charset="-78"/>
                  <a:cs typeface="Sakkal Majalla" pitchFamily="2" charset="-78"/>
                </a:rPr>
                <a:t>الافتراضات الأساسية للنموذج </a:t>
              </a:r>
              <a:r>
                <a:rPr lang="fr-FR" sz="2800" b="1" dirty="0" smtClean="0">
                  <a:solidFill>
                    <a:srgbClr val="445467"/>
                  </a:solidFill>
                  <a:latin typeface="Sakkal Majalla" pitchFamily="2" charset="-78"/>
                  <a:cs typeface="Sakkal Majalla" pitchFamily="2" charset="-78"/>
                </a:rPr>
                <a:t>Uppsala :</a:t>
              </a:r>
            </a:p>
            <a:p>
              <a:pPr algn="just" rtl="1"/>
              <a:r>
                <a:rPr lang="ar-SA" sz="2800" dirty="0" smtClean="0">
                  <a:solidFill>
                    <a:srgbClr val="445467"/>
                  </a:solidFill>
                  <a:latin typeface="Sakkal Majalla" pitchFamily="2" charset="-78"/>
                  <a:cs typeface="Sakkal Majalla" pitchFamily="2" charset="-78"/>
                </a:rPr>
                <a:t>تمثل الافتراضات الأساسية للنموذج </a:t>
              </a:r>
              <a:r>
                <a:rPr lang="fr-FR" sz="2800" dirty="0" smtClean="0">
                  <a:solidFill>
                    <a:srgbClr val="445467"/>
                  </a:solidFill>
                  <a:latin typeface="Sakkal Majalla" pitchFamily="2" charset="-78"/>
                  <a:cs typeface="Sakkal Majalla" pitchFamily="2" charset="-78"/>
                </a:rPr>
                <a:t>Uppsala </a:t>
              </a:r>
              <a:r>
                <a:rPr lang="ar-SA" sz="2800" dirty="0" smtClean="0">
                  <a:solidFill>
                    <a:srgbClr val="445467"/>
                  </a:solidFill>
                  <a:latin typeface="Sakkal Majalla" pitchFamily="2" charset="-78"/>
                  <a:cs typeface="Sakkal Majalla" pitchFamily="2" charset="-78"/>
                </a:rPr>
                <a:t>عدم اليقين والعقلانية محدودة، واعتبر الباحثان التعلم والالتزام تجاه الأسواق الأجنبية يستغرق وقتا طويلا،حيث توجد آليتين </a:t>
              </a:r>
              <a:r>
                <a:rPr lang="ar-SA" sz="2800" dirty="0" err="1" smtClean="0">
                  <a:solidFill>
                    <a:srgbClr val="445467"/>
                  </a:solidFill>
                  <a:latin typeface="Sakkal Majalla" pitchFamily="2" charset="-78"/>
                  <a:cs typeface="Sakkal Majalla" pitchFamily="2" charset="-78"/>
                </a:rPr>
                <a:t>للتغيير:</a:t>
              </a:r>
              <a:endParaRPr lang="ar-SA" sz="2800" dirty="0" smtClean="0">
                <a:solidFill>
                  <a:srgbClr val="445467"/>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تتغير الشركات من خلال الاستفادة من خبرتها في العمليات التي تقوم </a:t>
              </a:r>
              <a:r>
                <a:rPr lang="ar-SA" sz="2800" dirty="0" err="1" smtClean="0">
                  <a:solidFill>
                    <a:srgbClr val="445467"/>
                  </a:solidFill>
                  <a:latin typeface="Sakkal Majalla" pitchFamily="2" charset="-78"/>
                  <a:cs typeface="Sakkal Majalla" pitchFamily="2" charset="-78"/>
                </a:rPr>
                <a:t>بها</a:t>
              </a:r>
              <a:r>
                <a:rPr lang="ar-SA" sz="2800" dirty="0" smtClean="0">
                  <a:solidFill>
                    <a:srgbClr val="445467"/>
                  </a:solidFill>
                  <a:latin typeface="Sakkal Majalla" pitchFamily="2" charset="-78"/>
                  <a:cs typeface="Sakkal Majalla" pitchFamily="2" charset="-78"/>
                </a:rPr>
                <a:t> في الأسواق </a:t>
              </a:r>
              <a:r>
                <a:rPr lang="ar-SA" sz="2800" dirty="0" err="1" smtClean="0">
                  <a:solidFill>
                    <a:srgbClr val="445467"/>
                  </a:solidFill>
                  <a:latin typeface="Sakkal Majalla" pitchFamily="2" charset="-78"/>
                  <a:cs typeface="Sakkal Majalla" pitchFamily="2" charset="-78"/>
                </a:rPr>
                <a:t>الخارجية؛</a:t>
              </a:r>
              <a:endParaRPr lang="ar-SA" sz="2800" dirty="0" smtClean="0">
                <a:solidFill>
                  <a:srgbClr val="445467"/>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45467"/>
                  </a:solidFill>
                  <a:latin typeface="Sakkal Majalla" pitchFamily="2" charset="-78"/>
                  <a:cs typeface="Sakkal Majalla" pitchFamily="2" charset="-78"/>
                </a:rPr>
                <a:t>تعدل الشركات درجة التزامها من خلال تعزيز مكانتها في السوق الأجنبية.</a:t>
              </a:r>
            </a:p>
            <a:p>
              <a:pPr algn="just" rtl="1"/>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4163193" y="418007"/>
            <a:ext cx="1566454" cy="707886"/>
          </a:xfrm>
          <a:prstGeom prst="rect">
            <a:avLst/>
          </a:prstGeom>
        </p:spPr>
        <p:txBody>
          <a:bodyPr wrap="none">
            <a:spAutoFit/>
          </a:bodyPr>
          <a:lstStyle/>
          <a:p>
            <a:r>
              <a:rPr lang="fr-FR" sz="4000" b="1" dirty="0" smtClean="0">
                <a:solidFill>
                  <a:srgbClr val="3E6798"/>
                </a:solidFill>
                <a:latin typeface="Sakkal Majalla" pitchFamily="2" charset="-78"/>
                <a:cs typeface="Sakkal Majalla" pitchFamily="2" charset="-78"/>
              </a:rPr>
              <a:t>Uppsala</a:t>
            </a:r>
          </a:p>
        </p:txBody>
      </p:sp>
      <p:pic>
        <p:nvPicPr>
          <p:cNvPr id="28677" name="Picture 5"/>
          <p:cNvPicPr>
            <a:picLocks noChangeAspect="1" noChangeArrowheads="1"/>
          </p:cNvPicPr>
          <p:nvPr/>
        </p:nvPicPr>
        <p:blipFill>
          <a:blip r:embed="rId3" cstate="print"/>
          <a:srcRect/>
          <a:stretch>
            <a:fillRect/>
          </a:stretch>
        </p:blipFill>
        <p:spPr bwMode="auto">
          <a:xfrm>
            <a:off x="1" y="1462088"/>
            <a:ext cx="5039158" cy="3933825"/>
          </a:xfrm>
          <a:prstGeom prst="rect">
            <a:avLst/>
          </a:prstGeom>
          <a:noFill/>
          <a:ln w="9525">
            <a:noFill/>
            <a:miter lim="800000"/>
            <a:headEnd/>
            <a:tailEnd/>
          </a:ln>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18</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369127" y="204705"/>
            <a:ext cx="9448801" cy="3947467"/>
            <a:chOff x="-1872100" y="-50157"/>
            <a:chExt cx="8032132" cy="3947467"/>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1872100" y="-50157"/>
              <a:ext cx="7466187" cy="1323439"/>
              <a:chOff x="-1682364" y="3010124"/>
              <a:chExt cx="7466187"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682364" y="3010124"/>
                <a:ext cx="74661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1.1 سيرورة التدويل التدريجي نموذج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85305" y="3760184"/>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589359" y="788767"/>
              <a:ext cx="5570673" cy="3108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fr-FR" sz="2800" dirty="0" smtClean="0">
                  <a:solidFill>
                    <a:srgbClr val="445467"/>
                  </a:solidFill>
                  <a:latin typeface="Sakkal Majalla" pitchFamily="2" charset="-78"/>
                  <a:cs typeface="Sakkal Majalla" pitchFamily="2" charset="-78"/>
                </a:rPr>
                <a:t> </a:t>
              </a:r>
              <a:r>
                <a:rPr lang="ar-SA" sz="2800" dirty="0" smtClean="0">
                  <a:solidFill>
                    <a:srgbClr val="445467"/>
                  </a:solidFill>
                  <a:latin typeface="Sakkal Majalla" pitchFamily="2" charset="-78"/>
                  <a:cs typeface="Sakkal Majalla" pitchFamily="2" charset="-78"/>
                </a:rPr>
                <a:t>ويميز الباحثان أربعة مراحل لدخول السوق الدولية، وهي مراحل متعاقبة وتمثل درجات أعلى لدرجة الالتزام  اتجاه السوق </a:t>
              </a:r>
              <a:r>
                <a:rPr lang="ar-SA" sz="2800" dirty="0" err="1" smtClean="0">
                  <a:solidFill>
                    <a:srgbClr val="445467"/>
                  </a:solidFill>
                  <a:latin typeface="Sakkal Majalla" pitchFamily="2" charset="-78"/>
                  <a:cs typeface="Sakkal Majalla" pitchFamily="2" charset="-78"/>
                </a:rPr>
                <a:t>الدولي:</a:t>
              </a:r>
              <a:endParaRPr lang="ar-SA" sz="2800" dirty="0" smtClean="0">
                <a:solidFill>
                  <a:srgbClr val="445467"/>
                </a:solidFill>
                <a:latin typeface="Sakkal Majalla" pitchFamily="2" charset="-78"/>
                <a:cs typeface="Sakkal Majalla" pitchFamily="2" charset="-78"/>
              </a:endParaRPr>
            </a:p>
            <a:p>
              <a:pPr algn="just" rtl="1"/>
              <a:r>
                <a:rPr lang="ar-SA" sz="2800" b="1" dirty="0" smtClean="0">
                  <a:solidFill>
                    <a:srgbClr val="445467"/>
                  </a:solidFill>
                  <a:latin typeface="Sakkal Majalla" pitchFamily="2" charset="-78"/>
                  <a:cs typeface="Sakkal Majalla" pitchFamily="2" charset="-78"/>
                </a:rPr>
                <a:t>المرحلة الأولى: </a:t>
              </a:r>
              <a:r>
                <a:rPr lang="ar-SA" sz="2800" dirty="0" smtClean="0">
                  <a:solidFill>
                    <a:srgbClr val="445467"/>
                  </a:solidFill>
                  <a:latin typeface="Sakkal Majalla" pitchFamily="2" charset="-78"/>
                  <a:cs typeface="Sakkal Majalla" pitchFamily="2" charset="-78"/>
                </a:rPr>
                <a:t>لا توجد أنشطة تصدير منتظمة</a:t>
              </a:r>
            </a:p>
            <a:p>
              <a:pPr algn="just" rtl="1"/>
              <a:endParaRPr lang="ar-SA" sz="2800" dirty="0" smtClean="0">
                <a:solidFill>
                  <a:srgbClr val="445467"/>
                </a:solidFill>
                <a:latin typeface="Sakkal Majalla" pitchFamily="2" charset="-78"/>
                <a:cs typeface="Sakkal Majalla" pitchFamily="2" charset="-78"/>
              </a:endParaRPr>
            </a:p>
            <a:p>
              <a:pPr algn="just" rtl="1"/>
              <a:endParaRPr lang="ar-SA" sz="2800" dirty="0" smtClean="0">
                <a:solidFill>
                  <a:srgbClr val="445467"/>
                </a:solidFill>
                <a:latin typeface="Sakkal Majalla" pitchFamily="2" charset="-78"/>
                <a:cs typeface="Sakkal Majalla" pitchFamily="2" charset="-78"/>
              </a:endParaRPr>
            </a:p>
            <a:p>
              <a:pPr algn="just" rtl="1"/>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4052357" y="224044"/>
            <a:ext cx="1566454" cy="707886"/>
          </a:xfrm>
          <a:prstGeom prst="rect">
            <a:avLst/>
          </a:prstGeom>
        </p:spPr>
        <p:txBody>
          <a:bodyPr wrap="none">
            <a:spAutoFit/>
          </a:bodyPr>
          <a:lstStyle/>
          <a:p>
            <a:r>
              <a:rPr lang="fr-FR" sz="4000" b="1" dirty="0" smtClean="0">
                <a:solidFill>
                  <a:srgbClr val="3E6798"/>
                </a:solidFill>
                <a:latin typeface="Sakkal Majalla" pitchFamily="2" charset="-78"/>
                <a:cs typeface="Sakkal Majalla" pitchFamily="2" charset="-78"/>
              </a:rPr>
              <a:t>Uppsala</a:t>
            </a:r>
          </a:p>
        </p:txBody>
      </p:sp>
      <p:sp>
        <p:nvSpPr>
          <p:cNvPr id="14" name="Rectangle 13"/>
          <p:cNvSpPr/>
          <p:nvPr/>
        </p:nvSpPr>
        <p:spPr>
          <a:xfrm>
            <a:off x="6068291" y="2842736"/>
            <a:ext cx="5791200" cy="4401205"/>
          </a:xfrm>
          <a:prstGeom prst="rect">
            <a:avLst/>
          </a:prstGeom>
        </p:spPr>
        <p:txBody>
          <a:bodyPr wrap="square">
            <a:spAutoFit/>
          </a:bodyPr>
          <a:lstStyle/>
          <a:p>
            <a:pPr algn="just" rtl="1"/>
            <a:r>
              <a:rPr lang="ar-SA" sz="2800" b="1" dirty="0" smtClean="0">
                <a:solidFill>
                  <a:srgbClr val="445467"/>
                </a:solidFill>
                <a:latin typeface="Sakkal Majalla" pitchFamily="2" charset="-78"/>
                <a:cs typeface="Sakkal Majalla" pitchFamily="2" charset="-78"/>
              </a:rPr>
              <a:t>المرحلة الثانية:</a:t>
            </a:r>
            <a:r>
              <a:rPr lang="ar-SA" sz="2800" dirty="0" smtClean="0">
                <a:solidFill>
                  <a:srgbClr val="445467"/>
                </a:solidFill>
                <a:latin typeface="Sakkal Majalla" pitchFamily="2" charset="-78"/>
                <a:cs typeface="Sakkal Majalla" pitchFamily="2" charset="-78"/>
              </a:rPr>
              <a:t> التصدير عبر ممثلين مستقلين كالوكلاء</a:t>
            </a:r>
          </a:p>
          <a:p>
            <a:pPr algn="just" rtl="1"/>
            <a:r>
              <a:rPr lang="ar-SA" sz="2800" b="1" dirty="0" smtClean="0">
                <a:solidFill>
                  <a:srgbClr val="445467"/>
                </a:solidFill>
                <a:latin typeface="Sakkal Majalla" pitchFamily="2" charset="-78"/>
                <a:cs typeface="Sakkal Majalla" pitchFamily="2" charset="-78"/>
              </a:rPr>
              <a:t>المرحلة الثالثة: </a:t>
            </a:r>
            <a:r>
              <a:rPr lang="ar-SA" sz="2800" dirty="0" smtClean="0">
                <a:solidFill>
                  <a:srgbClr val="445467"/>
                </a:solidFill>
                <a:latin typeface="Sakkal Majalla" pitchFamily="2" charset="-78"/>
                <a:cs typeface="Sakkal Majalla" pitchFamily="2" charset="-78"/>
              </a:rPr>
              <a:t>إنشاء شركة تابعة للمبيعات الخارجية.</a:t>
            </a:r>
          </a:p>
          <a:p>
            <a:pPr algn="just" rtl="1"/>
            <a:r>
              <a:rPr lang="ar-SA" sz="2800" b="1" dirty="0" smtClean="0">
                <a:solidFill>
                  <a:srgbClr val="445467"/>
                </a:solidFill>
                <a:latin typeface="Sakkal Majalla" pitchFamily="2" charset="-78"/>
                <a:cs typeface="Sakkal Majalla" pitchFamily="2" charset="-78"/>
              </a:rPr>
              <a:t>المرحلة الرابعة:</a:t>
            </a:r>
            <a:r>
              <a:rPr lang="ar-SA" sz="2800" dirty="0" smtClean="0">
                <a:solidFill>
                  <a:srgbClr val="445467"/>
                </a:solidFill>
                <a:latin typeface="Sakkal Majalla" pitchFamily="2" charset="-78"/>
                <a:cs typeface="Sakkal Majalla" pitchFamily="2" charset="-78"/>
              </a:rPr>
              <a:t> وحدات </a:t>
            </a:r>
            <a:r>
              <a:rPr lang="ar-SA" sz="2800" dirty="0" err="1" smtClean="0">
                <a:solidFill>
                  <a:srgbClr val="445467"/>
                </a:solidFill>
                <a:latin typeface="Sakkal Majalla" pitchFamily="2" charset="-78"/>
                <a:cs typeface="Sakkal Majalla" pitchFamily="2" charset="-78"/>
              </a:rPr>
              <a:t>الإنتاج </a:t>
            </a:r>
            <a:r>
              <a:rPr lang="ar-SA" sz="2800" dirty="0" smtClean="0">
                <a:solidFill>
                  <a:srgbClr val="445467"/>
                </a:solidFill>
                <a:latin typeface="Sakkal Majalla" pitchFamily="2" charset="-78"/>
                <a:cs typeface="Sakkal Majalla" pitchFamily="2" charset="-78"/>
              </a:rPr>
              <a:t>/ التصنيع في الخارج.</a:t>
            </a:r>
          </a:p>
          <a:p>
            <a:pPr algn="just" rtl="1"/>
            <a:r>
              <a:rPr lang="ar-SA" sz="2800" dirty="0" smtClean="0">
                <a:solidFill>
                  <a:srgbClr val="445467"/>
                </a:solidFill>
                <a:latin typeface="Sakkal Majalla" pitchFamily="2" charset="-78"/>
                <a:cs typeface="Sakkal Majalla" pitchFamily="2" charset="-78"/>
              </a:rPr>
              <a:t>أغلب الشركات تعتمد على سيرورة تدويل مرحلية وتدريجية وقاموا باعتماد نموذج </a:t>
            </a:r>
            <a:r>
              <a:rPr lang="fr-FR" sz="2800" dirty="0" smtClean="0">
                <a:solidFill>
                  <a:srgbClr val="445467"/>
                </a:solidFill>
                <a:latin typeface="Sakkal Majalla" pitchFamily="2" charset="-78"/>
                <a:cs typeface="Sakkal Majalla" pitchFamily="2" charset="-78"/>
              </a:rPr>
              <a:t>Uppsala</a:t>
            </a:r>
            <a:r>
              <a:rPr lang="ar-SA" sz="2800" dirty="0" smtClean="0">
                <a:solidFill>
                  <a:srgbClr val="445467"/>
                </a:solidFill>
                <a:latin typeface="Sakkal Majalla" pitchFamily="2" charset="-78"/>
                <a:cs typeface="Sakkal Majalla" pitchFamily="2" charset="-78"/>
              </a:rPr>
              <a:t> (معرفة السوق، ووضعية الشركة) وهذا النموذج يعتمد على التعلم التنظيمي، فالتدويل هو ناتج عن تفاعل المتغير وضعية الشركات والتغير والتطور الذي يحدث على مستوى  السوق مع تطور أعمال الشركات </a:t>
            </a:r>
            <a:r>
              <a:rPr lang="fr-FR" sz="2800" dirty="0" err="1" smtClean="0">
                <a:solidFill>
                  <a:srgbClr val="445467"/>
                </a:solidFill>
                <a:latin typeface="Sakkal Majalla" pitchFamily="2" charset="-78"/>
                <a:cs typeface="Sakkal Majalla" pitchFamily="2" charset="-78"/>
              </a:rPr>
              <a:t>co-evolution</a:t>
            </a:r>
            <a:endParaRPr lang="fr-FR" sz="2800" dirty="0" smtClean="0">
              <a:solidFill>
                <a:srgbClr val="445467"/>
              </a:solidFill>
              <a:latin typeface="Sakkal Majalla" pitchFamily="2" charset="-78"/>
              <a:cs typeface="Sakkal Majalla" pitchFamily="2" charset="-78"/>
            </a:endParaRPr>
          </a:p>
          <a:p>
            <a:pPr algn="just" rtl="1"/>
            <a:endParaRPr lang="fr-FR" sz="2800" dirty="0" smtClean="0">
              <a:solidFill>
                <a:srgbClr val="445467"/>
              </a:solidFill>
              <a:latin typeface="Sakkal Majalla" pitchFamily="2" charset="-78"/>
              <a:cs typeface="Sakkal Majalla" pitchFamily="2" charset="-78"/>
            </a:endParaRPr>
          </a:p>
        </p:txBody>
      </p:sp>
      <p:pic>
        <p:nvPicPr>
          <p:cNvPr id="36" name="Picture 2" descr="Uppsala Model PowerPoint and Google Slides Template - PPT Slides"/>
          <p:cNvPicPr>
            <a:picLocks noChangeAspect="1" noChangeArrowheads="1"/>
          </p:cNvPicPr>
          <p:nvPr/>
        </p:nvPicPr>
        <p:blipFill>
          <a:blip r:embed="rId3" cstate="print"/>
          <a:srcRect/>
          <a:stretch>
            <a:fillRect/>
          </a:stretch>
        </p:blipFill>
        <p:spPr bwMode="auto">
          <a:xfrm>
            <a:off x="0" y="1149927"/>
            <a:ext cx="5306291" cy="5071774"/>
          </a:xfrm>
          <a:prstGeom prst="rect">
            <a:avLst/>
          </a:prstGeom>
          <a:noFill/>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19</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341417" y="412523"/>
            <a:ext cx="9379529" cy="6243886"/>
            <a:chOff x="-1895655" y="157661"/>
            <a:chExt cx="7973247" cy="6243886"/>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1895655" y="157661"/>
              <a:ext cx="7466187" cy="1323439"/>
              <a:chOff x="-1705919" y="3217942"/>
              <a:chExt cx="7466187"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705919" y="3217942"/>
                <a:ext cx="74661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1.1 سيرورة التدويل التدريجي نموذج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388487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448032" y="1138568"/>
              <a:ext cx="5629560"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رغم مساهمة هذا النموذج في تفسير سيرورة التدويل، لكن لا يشرح كيفية اختيار الشركاء، الظروف التي تسرع وتبطئ تدويل النشاطات، كما ينظر إلى الشركات الصغيرة والمتوسطة</a:t>
              </a:r>
              <a:r>
                <a:rPr lang="fr-FR" sz="2800" dirty="0" smtClean="0">
                  <a:solidFill>
                    <a:srgbClr val="445467"/>
                  </a:solidFill>
                  <a:latin typeface="Sakkal Majalla" pitchFamily="2" charset="-78"/>
                  <a:cs typeface="Sakkal Majalla" pitchFamily="2" charset="-78"/>
                </a:rPr>
                <a:t>PME </a:t>
              </a:r>
              <a:r>
                <a:rPr lang="ar-SA" sz="2800" dirty="0" smtClean="0">
                  <a:solidFill>
                    <a:srgbClr val="445467"/>
                  </a:solidFill>
                  <a:latin typeface="Sakkal Majalla" pitchFamily="2" charset="-78"/>
                  <a:cs typeface="Sakkal Majalla" pitchFamily="2" charset="-78"/>
                </a:rPr>
                <a:t> على أنها لا تملك القدرة على تدويل نشاطها إلا في حالات الاستثنائية التي ركزت على الاستيراد أو التصدير.</a:t>
              </a:r>
            </a:p>
            <a:p>
              <a:pPr algn="just" rtl="1"/>
              <a:r>
                <a:rPr lang="ar-SA" sz="2800" dirty="0" smtClean="0">
                  <a:solidFill>
                    <a:srgbClr val="445467"/>
                  </a:solidFill>
                  <a:latin typeface="Sakkal Majalla" pitchFamily="2" charset="-78"/>
                  <a:cs typeface="Sakkal Majalla" pitchFamily="2" charset="-78"/>
                </a:rPr>
                <a:t>وجاءت فيما بعد نظرية سيرورة التدويل المبكر لتبين أنه بإمكان الشركات الصغَيرة والمتوسطة أن تسعى ومنذ نشأتها إلى تدويل نشاطها من خلال تطوير ميزة تنافسية مهمة، وستعتمد في تحقيق ذلك على الموارد التي تمتلكها وبيع منتجاتها في عدة دول واستغلال الوقت(الفرص المتاحة في الوقت المناسب</a:t>
              </a:r>
              <a:r>
                <a:rPr lang="ar-SA" sz="2800" dirty="0" err="1" smtClean="0">
                  <a:solidFill>
                    <a:srgbClr val="445467"/>
                  </a:solidFill>
                  <a:latin typeface="Sakkal Majalla" pitchFamily="2" charset="-78"/>
                  <a:cs typeface="Sakkal Majalla" pitchFamily="2" charset="-78"/>
                </a:rPr>
                <a:t>)</a:t>
              </a:r>
              <a:endParaRPr lang="ar-SA" sz="2800" dirty="0" smtClean="0">
                <a:solidFill>
                  <a:srgbClr val="445467"/>
                </a:solidFill>
                <a:latin typeface="Sakkal Majalla" pitchFamily="2" charset="-78"/>
                <a:cs typeface="Sakkal Majalla" pitchFamily="2" charset="-78"/>
              </a:endParaRPr>
            </a:p>
            <a:p>
              <a:pPr algn="just" rtl="1"/>
              <a:endParaRPr lang="ar-SA" sz="2800" dirty="0" smtClean="0">
                <a:solidFill>
                  <a:srgbClr val="445467"/>
                </a:solidFill>
                <a:latin typeface="Sakkal Majalla" pitchFamily="2" charset="-78"/>
                <a:cs typeface="Sakkal Majalla" pitchFamily="2" charset="-78"/>
              </a:endParaRPr>
            </a:p>
            <a:p>
              <a:pPr algn="just" rtl="1"/>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4163193" y="418007"/>
            <a:ext cx="1566454" cy="707886"/>
          </a:xfrm>
          <a:prstGeom prst="rect">
            <a:avLst/>
          </a:prstGeom>
        </p:spPr>
        <p:txBody>
          <a:bodyPr wrap="none">
            <a:spAutoFit/>
          </a:bodyPr>
          <a:lstStyle/>
          <a:p>
            <a:r>
              <a:rPr lang="fr-FR" sz="4000" b="1" dirty="0" smtClean="0">
                <a:solidFill>
                  <a:srgbClr val="3E6798"/>
                </a:solidFill>
                <a:latin typeface="Sakkal Majalla" pitchFamily="2" charset="-78"/>
                <a:cs typeface="Sakkal Majalla" pitchFamily="2" charset="-78"/>
              </a:rPr>
              <a:t>Uppsala</a:t>
            </a:r>
          </a:p>
        </p:txBody>
      </p:sp>
      <p:pic>
        <p:nvPicPr>
          <p:cNvPr id="24578" name="Picture 2" descr="Uppsala Model For Internationalizing - YouTube"/>
          <p:cNvPicPr>
            <a:picLocks noChangeAspect="1" noChangeArrowheads="1"/>
          </p:cNvPicPr>
          <p:nvPr/>
        </p:nvPicPr>
        <p:blipFill>
          <a:blip r:embed="rId3" cstate="print"/>
          <a:srcRect/>
          <a:stretch>
            <a:fillRect/>
          </a:stretch>
        </p:blipFill>
        <p:spPr bwMode="auto">
          <a:xfrm>
            <a:off x="1" y="1316182"/>
            <a:ext cx="4890654" cy="5029199"/>
          </a:xfrm>
          <a:prstGeom prst="rect">
            <a:avLst/>
          </a:prstGeom>
          <a:noFill/>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3" y="260649"/>
            <a:ext cx="7415364"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DZ" sz="4800" b="1" cap="all" dirty="0" smtClean="0">
                <a:solidFill>
                  <a:schemeClr val="bg1"/>
                </a:solidFill>
                <a:latin typeface="Sakkal Majalla" pitchFamily="2" charset="-78"/>
                <a:ea typeface="+mj-ea"/>
                <a:cs typeface="Sakkal Majalla" pitchFamily="2" charset="-78"/>
              </a:rPr>
              <a:t>محتوى المحاضرة</a:t>
            </a:r>
            <a:endParaRPr lang="ar-DZ" sz="4800" b="1" cap="all" dirty="0">
              <a:solidFill>
                <a:schemeClr val="bg1"/>
              </a:solidFill>
              <a:latin typeface="Sakkal Majalla" pitchFamily="2" charset="-78"/>
              <a:ea typeface="+mj-ea"/>
              <a:cs typeface="Sakkal Majalla" pitchFamily="2" charset="-78"/>
            </a:endParaRPr>
          </a:p>
        </p:txBody>
      </p:sp>
      <p:pic>
        <p:nvPicPr>
          <p:cNvPr id="3" name="Picture 3" descr="C:\Users\seven\Pictures\qqq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56374" y="1988840"/>
            <a:ext cx="2543605" cy="3960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riangle isocèle 3"/>
          <p:cNvSpPr/>
          <p:nvPr/>
        </p:nvSpPr>
        <p:spPr>
          <a:xfrm>
            <a:off x="0" y="1484784"/>
            <a:ext cx="8159267" cy="5184576"/>
          </a:xfrm>
          <a:prstGeom prst="triangle">
            <a:avLst/>
          </a:prstGeom>
          <a:solidFill>
            <a:srgbClr val="D6A3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5" name="Groupe 4"/>
          <p:cNvGrpSpPr/>
          <p:nvPr/>
        </p:nvGrpSpPr>
        <p:grpSpPr>
          <a:xfrm>
            <a:off x="2928620" y="2372718"/>
            <a:ext cx="6957443" cy="587962"/>
            <a:chOff x="1872363" y="408565"/>
            <a:chExt cx="4366369" cy="659970"/>
          </a:xfrm>
          <a:scene3d>
            <a:camera prst="orthographicFront"/>
            <a:lightRig rig="threePt" dir="t">
              <a:rot lat="0" lon="0" rev="7500000"/>
            </a:lightRig>
          </a:scene3d>
        </p:grpSpPr>
        <p:sp>
          <p:nvSpPr>
            <p:cNvPr id="6" name="Rectangle à coins arrondis 5"/>
            <p:cNvSpPr/>
            <p:nvPr/>
          </p:nvSpPr>
          <p:spPr>
            <a:xfrm>
              <a:off x="1895115" y="408565"/>
              <a:ext cx="4297580" cy="659970"/>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1872363" y="487437"/>
              <a:ext cx="4366369" cy="47183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أبعاد تدويل نشاط </a:t>
              </a:r>
              <a:r>
                <a:rPr lang="ar-SA" sz="2800" b="1" cap="all" dirty="0" err="1"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الشركات:</a:t>
              </a:r>
              <a:endPar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9" name="Rectangle à coins arrondis 8"/>
          <p:cNvSpPr/>
          <p:nvPr/>
        </p:nvSpPr>
        <p:spPr>
          <a:xfrm>
            <a:off x="4406458" y="1772638"/>
            <a:ext cx="4896544"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مقدمة</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8" name="Groupe 10"/>
          <p:cNvGrpSpPr/>
          <p:nvPr/>
        </p:nvGrpSpPr>
        <p:grpSpPr>
          <a:xfrm>
            <a:off x="2090291" y="3195166"/>
            <a:ext cx="8064896" cy="678010"/>
            <a:chOff x="2189397" y="-521542"/>
            <a:chExt cx="4824536" cy="520058"/>
          </a:xfrm>
          <a:scene3d>
            <a:camera prst="orthographicFront"/>
            <a:lightRig rig="threePt" dir="t">
              <a:rot lat="0" lon="0" rev="7500000"/>
            </a:lightRig>
          </a:scene3d>
        </p:grpSpPr>
        <p:sp>
          <p:nvSpPr>
            <p:cNvPr id="12" name="Rectangle à coins arrondis 11"/>
            <p:cNvSpPr/>
            <p:nvPr/>
          </p:nvSpPr>
          <p:spPr>
            <a:xfrm>
              <a:off x="2189397" y="-432512"/>
              <a:ext cx="4824536" cy="393197"/>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سيرورة وإستراتيجية التدويل</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648877" y="-521542"/>
              <a:ext cx="4206794" cy="52005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rtl="1"/>
              <a:endParaRPr lang="fr-FR" sz="2800" b="1" dirty="0" smtClean="0">
                <a:solidFill>
                  <a:srgbClr val="4D3F69"/>
                </a:solidFill>
                <a:latin typeface="Sakkal Majalla" pitchFamily="2" charset="-78"/>
                <a:cs typeface="Sakkal Majalla" pitchFamily="2" charset="-78"/>
              </a:endParaRPr>
            </a:p>
          </p:txBody>
        </p:sp>
      </p:grpSp>
      <p:sp>
        <p:nvSpPr>
          <p:cNvPr id="18" name="Rectangle à coins arrondis 17"/>
          <p:cNvSpPr/>
          <p:nvPr/>
        </p:nvSpPr>
        <p:spPr>
          <a:xfrm>
            <a:off x="2048727" y="4156929"/>
            <a:ext cx="7968885"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rtl="1"/>
            <a:endPar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à coins arrondis 13"/>
          <p:cNvSpPr/>
          <p:nvPr/>
        </p:nvSpPr>
        <p:spPr>
          <a:xfrm>
            <a:off x="2131855" y="5140602"/>
            <a:ext cx="7968885"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rtl="1"/>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8"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20</a:t>
            </a:fld>
            <a:endParaRPr lang="fr-FR" b="1" dirty="0">
              <a:solidFill>
                <a:schemeClr val="bg1"/>
              </a:solidFill>
              <a:ea typeface="Open Sans" panose="020B0606030504020204" pitchFamily="34" charset="0"/>
              <a:cs typeface="Open Sans" panose="020B0606030504020204" pitchFamily="34" charset="0"/>
            </a:endParaRPr>
          </a:p>
        </p:txBody>
      </p:sp>
      <p:grpSp>
        <p:nvGrpSpPr>
          <p:cNvPr id="4" name="Group 7">
            <a:extLst>
              <a:ext uri="{FF2B5EF4-FFF2-40B4-BE49-F238E27FC236}">
                <a16:creationId xmlns="" xmlns:a16="http://schemas.microsoft.com/office/drawing/2014/main" id="{90B3C299-F590-45F9-8C90-8EE9837A4A07}"/>
              </a:ext>
            </a:extLst>
          </p:cNvPr>
          <p:cNvGrpSpPr/>
          <p:nvPr/>
        </p:nvGrpSpPr>
        <p:grpSpPr>
          <a:xfrm>
            <a:off x="1440873" y="448135"/>
            <a:ext cx="9683580" cy="2554545"/>
            <a:chOff x="-2471444" y="3253554"/>
            <a:chExt cx="8231712" cy="2554545"/>
          </a:xfrm>
        </p:grpSpPr>
        <p:sp>
          <p:nvSpPr>
            <p:cNvPr id="10" name="Rectangle 9">
              <a:extLst>
                <a:ext uri="{FF2B5EF4-FFF2-40B4-BE49-F238E27FC236}">
                  <a16:creationId xmlns="" xmlns:a16="http://schemas.microsoft.com/office/drawing/2014/main" id="{33AB5ECA-AEB4-4B7B-9B97-3EB73492ACB9}"/>
                </a:ext>
              </a:extLst>
            </p:cNvPr>
            <p:cNvSpPr/>
            <p:nvPr/>
          </p:nvSpPr>
          <p:spPr>
            <a:xfrm>
              <a:off x="-2471444" y="3253554"/>
              <a:ext cx="8231712" cy="255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2.1 سيرورة التدويل السريع</a:t>
              </a:r>
              <a:r>
                <a:rPr lang="ar-SA" sz="4000" b="1" dirty="0" smtClean="0"/>
                <a:t> </a:t>
              </a:r>
              <a:r>
                <a:rPr lang="ar-SA" sz="4000" b="1" dirty="0" err="1" smtClean="0">
                  <a:solidFill>
                    <a:srgbClr val="3E6798"/>
                  </a:solidFill>
                  <a:latin typeface="Sakkal Majalla" pitchFamily="2" charset="-78"/>
                  <a:cs typeface="Sakkal Majalla" pitchFamily="2" charset="-78"/>
                </a:rPr>
                <a:t>والمبكر (</a:t>
              </a:r>
              <a:r>
                <a:rPr lang="fr-FR" sz="4000" b="1" dirty="0" smtClean="0">
                  <a:solidFill>
                    <a:srgbClr val="3E6798"/>
                  </a:solidFill>
                  <a:latin typeface="Sakkal Majalla" pitchFamily="2" charset="-78"/>
                  <a:cs typeface="Sakkal Majalla" pitchFamily="2" charset="-78"/>
                </a:rPr>
                <a:t>Entreprise Internationale Rapide et Précoce EIRP)</a:t>
              </a:r>
            </a:p>
            <a:p>
              <a:pPr marL="742950" indent="-742950" algn="just" rtl="1"/>
              <a:r>
                <a:rPr lang="ar-SA" sz="4000" b="1" dirty="0" smtClean="0">
                  <a:solidFill>
                    <a:srgbClr val="3E6798"/>
                  </a:solidFill>
                  <a:latin typeface="Sakkal Majalla" pitchFamily="2" charset="-78"/>
                  <a:cs typeface="Sakkal Majalla" pitchFamily="2" charset="-78"/>
                </a:rPr>
                <a:t>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38195" y="45083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26" name="Picture 2"/>
          <p:cNvPicPr>
            <a:picLocks noChangeAspect="1" noChangeArrowheads="1"/>
          </p:cNvPicPr>
          <p:nvPr/>
        </p:nvPicPr>
        <p:blipFill>
          <a:blip r:embed="rId3" cstate="print"/>
          <a:srcRect/>
          <a:stretch>
            <a:fillRect/>
          </a:stretch>
        </p:blipFill>
        <p:spPr bwMode="auto">
          <a:xfrm>
            <a:off x="3640281" y="1933574"/>
            <a:ext cx="6556663" cy="4619625"/>
          </a:xfrm>
          <a:prstGeom prst="rect">
            <a:avLst/>
          </a:prstGeom>
          <a:noFill/>
          <a:ln w="9525">
            <a:noFill/>
            <a:miter lim="800000"/>
            <a:headEnd/>
            <a:tailEnd/>
          </a:ln>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21</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440873" y="448135"/>
            <a:ext cx="10058401" cy="4806874"/>
            <a:chOff x="-2661180" y="193273"/>
            <a:chExt cx="8550336" cy="4806874"/>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2661180" y="193273"/>
              <a:ext cx="8231712" cy="2554545"/>
              <a:chOff x="-2471444" y="3253554"/>
              <a:chExt cx="8231712" cy="2554545"/>
            </a:xfrm>
          </p:grpSpPr>
          <p:sp>
            <p:nvSpPr>
              <p:cNvPr id="10" name="Rectangle 9">
                <a:extLst>
                  <a:ext uri="{FF2B5EF4-FFF2-40B4-BE49-F238E27FC236}">
                    <a16:creationId xmlns="" xmlns:a16="http://schemas.microsoft.com/office/drawing/2014/main" id="{33AB5ECA-AEB4-4B7B-9B97-3EB73492ACB9}"/>
                  </a:ext>
                </a:extLst>
              </p:cNvPr>
              <p:cNvSpPr/>
              <p:nvPr/>
            </p:nvSpPr>
            <p:spPr>
              <a:xfrm>
                <a:off x="-2471444" y="3253554"/>
                <a:ext cx="8231712" cy="255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2.1 سيرورة التدويل السريع</a:t>
                </a:r>
                <a:r>
                  <a:rPr lang="ar-SA" sz="4000" b="1" dirty="0" smtClean="0"/>
                  <a:t> </a:t>
                </a:r>
                <a:r>
                  <a:rPr lang="ar-SA" sz="4000" b="1" dirty="0" err="1" smtClean="0">
                    <a:solidFill>
                      <a:srgbClr val="3E6798"/>
                    </a:solidFill>
                    <a:latin typeface="Sakkal Majalla" pitchFamily="2" charset="-78"/>
                    <a:cs typeface="Sakkal Majalla" pitchFamily="2" charset="-78"/>
                  </a:rPr>
                  <a:t>والمبكر (</a:t>
                </a:r>
                <a:r>
                  <a:rPr lang="fr-FR" sz="4000" b="1" dirty="0" smtClean="0">
                    <a:solidFill>
                      <a:srgbClr val="3E6798"/>
                    </a:solidFill>
                    <a:latin typeface="Sakkal Majalla" pitchFamily="2" charset="-78"/>
                    <a:cs typeface="Sakkal Majalla" pitchFamily="2" charset="-78"/>
                  </a:rPr>
                  <a:t>Entreprise Internationale Rapide et Précoce EIRP)</a:t>
                </a:r>
              </a:p>
              <a:p>
                <a:pPr marL="742950" indent="-742950" algn="just" rtl="1"/>
                <a:r>
                  <a:rPr lang="ar-SA" sz="4000" b="1" dirty="0" smtClean="0">
                    <a:solidFill>
                      <a:srgbClr val="3E6798"/>
                    </a:solidFill>
                    <a:latin typeface="Sakkal Majalla" pitchFamily="2" charset="-78"/>
                    <a:cs typeface="Sakkal Majalla" pitchFamily="2" charset="-78"/>
                  </a:rPr>
                  <a:t>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38195" y="45083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1024132" y="1891604"/>
              <a:ext cx="6913288" cy="3108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تبدأ عملية التدويل المبكر خاصة بالنسبة للشركات الصغيرة أو المقاولة كما هو موضح في الشكل السابق، بفرصة ريادية محتملة، على سبيل المثال، اكتشاف تكنولوجي جديد، هنا تكتشف الشركة المقاولة أو الشخص المقاول الفرصة ويتم تحديد سرعة تدويل المشاريع من خلال عدة أنواع من </a:t>
              </a:r>
              <a:r>
                <a:rPr lang="ar-SA" sz="2800" dirty="0" err="1" smtClean="0">
                  <a:solidFill>
                    <a:srgbClr val="445467"/>
                  </a:solidFill>
                  <a:latin typeface="Sakkal Majalla" pitchFamily="2" charset="-78"/>
                  <a:cs typeface="Sakkal Majalla" pitchFamily="2" charset="-78"/>
                </a:rPr>
                <a:t>القوى:</a:t>
              </a:r>
              <a:endParaRPr lang="ar-SA" sz="2800" dirty="0" smtClean="0">
                <a:solidFill>
                  <a:srgbClr val="445467"/>
                </a:solidFill>
                <a:latin typeface="Sakkal Majalla" pitchFamily="2" charset="-78"/>
                <a:cs typeface="Sakkal Majalla" pitchFamily="2" charset="-78"/>
              </a:endParaRPr>
            </a:p>
            <a:p>
              <a:pPr algn="just" rtl="1"/>
              <a:endParaRPr lang="ar-SA" sz="2800" dirty="0" smtClean="0">
                <a:solidFill>
                  <a:srgbClr val="445467"/>
                </a:solidFill>
                <a:latin typeface="Sakkal Majalla" pitchFamily="2" charset="-78"/>
                <a:cs typeface="Sakkal Majalla" pitchFamily="2" charset="-78"/>
              </a:endParaRPr>
            </a:p>
            <a:p>
              <a:pPr algn="just" rtl="1"/>
              <a:r>
                <a:rPr lang="ar-SA" sz="2800" b="1" dirty="0" smtClean="0">
                  <a:solidFill>
                    <a:srgbClr val="3E6798"/>
                  </a:solidFill>
                  <a:latin typeface="Sakkal Majalla" pitchFamily="2" charset="-78"/>
                  <a:cs typeface="Sakkal Majalla" pitchFamily="2" charset="-78"/>
                </a:rPr>
                <a:t>الوسائل </a:t>
              </a:r>
              <a:r>
                <a:rPr lang="ar-SA" sz="2800" b="1" dirty="0" err="1" smtClean="0">
                  <a:solidFill>
                    <a:srgbClr val="3E6798"/>
                  </a:solidFill>
                  <a:latin typeface="Sakkal Majalla" pitchFamily="2" charset="-78"/>
                  <a:cs typeface="Sakkal Majalla" pitchFamily="2" charset="-78"/>
                </a:rPr>
                <a:t>التميكينية</a:t>
              </a:r>
              <a:r>
                <a:rPr lang="ar-SA" sz="2800" b="1" dirty="0" smtClean="0">
                  <a:solidFill>
                    <a:srgbClr val="3E6798"/>
                  </a:solidFill>
                  <a:latin typeface="Sakkal Majalla" pitchFamily="2" charset="-78"/>
                  <a:cs typeface="Sakkal Majalla" pitchFamily="2" charset="-78"/>
                </a:rPr>
                <a:t>، تحفيز المنافسة، خصائص المقاول وشبكة العلاقات، قوة المعرفة:</a:t>
              </a:r>
              <a:endParaRPr lang="fr-FR"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0482" name="Picture 2" descr="L'Internationalisation Précoce et Rapide des Entreprises /  978-613-1-58290-5 / 9786131582905 / 6131582904"/>
          <p:cNvPicPr>
            <a:picLocks noChangeAspect="1" noChangeArrowheads="1"/>
          </p:cNvPicPr>
          <p:nvPr/>
        </p:nvPicPr>
        <p:blipFill>
          <a:blip r:embed="rId3" cstate="print"/>
          <a:srcRect/>
          <a:stretch>
            <a:fillRect/>
          </a:stretch>
        </p:blipFill>
        <p:spPr bwMode="auto">
          <a:xfrm>
            <a:off x="1" y="1731818"/>
            <a:ext cx="3311236" cy="4122388"/>
          </a:xfrm>
          <a:prstGeom prst="rect">
            <a:avLst/>
          </a:prstGeom>
          <a:noFill/>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22</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440873" y="448135"/>
            <a:ext cx="10058402" cy="4751457"/>
            <a:chOff x="-2661180" y="193273"/>
            <a:chExt cx="8550337" cy="4751457"/>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2661180" y="193273"/>
              <a:ext cx="8231712" cy="2554545"/>
              <a:chOff x="-2471444" y="3253554"/>
              <a:chExt cx="8231712" cy="2554545"/>
            </a:xfrm>
          </p:grpSpPr>
          <p:sp>
            <p:nvSpPr>
              <p:cNvPr id="10" name="Rectangle 9">
                <a:extLst>
                  <a:ext uri="{FF2B5EF4-FFF2-40B4-BE49-F238E27FC236}">
                    <a16:creationId xmlns="" xmlns:a16="http://schemas.microsoft.com/office/drawing/2014/main" id="{33AB5ECA-AEB4-4B7B-9B97-3EB73492ACB9}"/>
                  </a:ext>
                </a:extLst>
              </p:cNvPr>
              <p:cNvSpPr/>
              <p:nvPr/>
            </p:nvSpPr>
            <p:spPr>
              <a:xfrm>
                <a:off x="-2471444" y="3253554"/>
                <a:ext cx="8231712" cy="255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2.1 سيرورة التدويل السريع</a:t>
                </a:r>
                <a:r>
                  <a:rPr lang="ar-SA" sz="4000" b="1" dirty="0" smtClean="0"/>
                  <a:t> </a:t>
                </a:r>
                <a:r>
                  <a:rPr lang="ar-SA" sz="4000" b="1" dirty="0" err="1" smtClean="0">
                    <a:solidFill>
                      <a:srgbClr val="3E6798"/>
                    </a:solidFill>
                    <a:latin typeface="Sakkal Majalla" pitchFamily="2" charset="-78"/>
                    <a:cs typeface="Sakkal Majalla" pitchFamily="2" charset="-78"/>
                  </a:rPr>
                  <a:t>والمبكر (</a:t>
                </a:r>
                <a:r>
                  <a:rPr lang="fr-FR" sz="4000" b="1" dirty="0" smtClean="0">
                    <a:solidFill>
                      <a:srgbClr val="3E6798"/>
                    </a:solidFill>
                    <a:latin typeface="Sakkal Majalla" pitchFamily="2" charset="-78"/>
                    <a:cs typeface="Sakkal Majalla" pitchFamily="2" charset="-78"/>
                  </a:rPr>
                  <a:t>Entreprise Internationale Rapide et Précoce EIRP)</a:t>
                </a:r>
              </a:p>
              <a:p>
                <a:pPr marL="742950" indent="-742950" algn="just" rtl="1"/>
                <a:r>
                  <a:rPr lang="ar-SA" sz="4000" b="1" dirty="0" smtClean="0">
                    <a:solidFill>
                      <a:srgbClr val="3E6798"/>
                    </a:solidFill>
                    <a:latin typeface="Sakkal Majalla" pitchFamily="2" charset="-78"/>
                    <a:cs typeface="Sakkal Majalla" pitchFamily="2" charset="-78"/>
                  </a:rPr>
                  <a:t>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38195" y="45083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1813213" y="1836187"/>
              <a:ext cx="7702370" cy="3108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b="1" dirty="0" smtClean="0">
                  <a:solidFill>
                    <a:srgbClr val="3E6798"/>
                  </a:solidFill>
                  <a:latin typeface="Sakkal Majalla" pitchFamily="2" charset="-78"/>
                  <a:cs typeface="Sakkal Majalla" pitchFamily="2" charset="-78"/>
                </a:rPr>
                <a:t>الوسائل </a:t>
              </a:r>
              <a:r>
                <a:rPr lang="ar-SA" sz="2800" b="1" dirty="0" err="1" smtClean="0">
                  <a:solidFill>
                    <a:srgbClr val="3E6798"/>
                  </a:solidFill>
                  <a:latin typeface="Sakkal Majalla" pitchFamily="2" charset="-78"/>
                  <a:cs typeface="Sakkal Majalla" pitchFamily="2" charset="-78"/>
                </a:rPr>
                <a:t>التميكينية</a:t>
              </a:r>
              <a:r>
                <a:rPr lang="ar-SA" sz="2800" b="1" dirty="0" smtClean="0">
                  <a:solidFill>
                    <a:srgbClr val="3E6798"/>
                  </a:solidFill>
                  <a:latin typeface="Sakkal Majalla" pitchFamily="2" charset="-78"/>
                  <a:cs typeface="Sakkal Majalla" pitchFamily="2" charset="-78"/>
                </a:rPr>
                <a:t>: </a:t>
              </a:r>
              <a:r>
                <a:rPr lang="ar-SA" sz="2800" dirty="0" smtClean="0">
                  <a:solidFill>
                    <a:srgbClr val="445467"/>
                  </a:solidFill>
                  <a:latin typeface="Sakkal Majalla" pitchFamily="2" charset="-78"/>
                  <a:cs typeface="Sakkal Majalla" pitchFamily="2" charset="-78"/>
                </a:rPr>
                <a:t>يشكل النقل والاتصالات والتكنولوجيا الرقمية الأساس الذي يتيح التدويل السريع للفرص التجارية في الاسواق المحلية والدولية.</a:t>
              </a:r>
            </a:p>
            <a:p>
              <a:pPr algn="just" rtl="1"/>
              <a:r>
                <a:rPr lang="ar-SA" sz="2800" b="1" dirty="0" smtClean="0">
                  <a:solidFill>
                    <a:srgbClr val="3E6798"/>
                  </a:solidFill>
                  <a:latin typeface="Sakkal Majalla" pitchFamily="2" charset="-78"/>
                  <a:cs typeface="Sakkal Majalla" pitchFamily="2" charset="-78"/>
                </a:rPr>
                <a:t>تحفيز المنافسة</a:t>
              </a:r>
              <a:r>
                <a:rPr lang="ar-SA" sz="2800" dirty="0" smtClean="0">
                  <a:solidFill>
                    <a:srgbClr val="445467"/>
                  </a:solidFill>
                  <a:latin typeface="Sakkal Majalla" pitchFamily="2" charset="-78"/>
                  <a:cs typeface="Sakkal Majalla" pitchFamily="2" charset="-78"/>
                </a:rPr>
                <a:t>: بإمكان رواد الأعمال أن يدركوا أن العمليات التنافسية يمكن أن تنشأ ما لم يثبتوا نفسهم بسرعة ويسجلوا حقوق براءة الاختراع في الاسواق الدولية المستهدفة،بمعنى آخر، وجود منافسين أو منافسين محتملين يحفز تسريع التدويل أو يشجعه.</a:t>
              </a:r>
              <a:endParaRPr lang="ar-SA" sz="2800" b="1" dirty="0" smtClean="0">
                <a:solidFill>
                  <a:srgbClr val="3E6798"/>
                </a:solidFill>
                <a:latin typeface="Sakkal Majalla" pitchFamily="2" charset="-78"/>
                <a:cs typeface="Sakkal Majalla" pitchFamily="2" charset="-78"/>
              </a:endParaRPr>
            </a:p>
            <a:p>
              <a:pPr algn="just" rtl="1"/>
              <a:endParaRPr lang="ar-SA"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23</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440873" y="448135"/>
            <a:ext cx="10099966" cy="6125851"/>
            <a:chOff x="-2661180" y="193273"/>
            <a:chExt cx="8585669" cy="6125851"/>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2661180" y="193273"/>
              <a:ext cx="8231712" cy="2554545"/>
              <a:chOff x="-2471444" y="3253554"/>
              <a:chExt cx="8231712" cy="2554545"/>
            </a:xfrm>
          </p:grpSpPr>
          <p:sp>
            <p:nvSpPr>
              <p:cNvPr id="10" name="Rectangle 9">
                <a:extLst>
                  <a:ext uri="{FF2B5EF4-FFF2-40B4-BE49-F238E27FC236}">
                    <a16:creationId xmlns="" xmlns:a16="http://schemas.microsoft.com/office/drawing/2014/main" id="{33AB5ECA-AEB4-4B7B-9B97-3EB73492ACB9}"/>
                  </a:ext>
                </a:extLst>
              </p:cNvPr>
              <p:cNvSpPr/>
              <p:nvPr/>
            </p:nvSpPr>
            <p:spPr>
              <a:xfrm>
                <a:off x="-2471444" y="3253554"/>
                <a:ext cx="8231712" cy="255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r>
                  <a:rPr lang="ar-SA" sz="4000" b="1" dirty="0" smtClean="0">
                    <a:solidFill>
                      <a:srgbClr val="3E6798"/>
                    </a:solidFill>
                    <a:latin typeface="Sakkal Majalla" pitchFamily="2" charset="-78"/>
                    <a:cs typeface="Sakkal Majalla" pitchFamily="2" charset="-78"/>
                  </a:rPr>
                  <a:t>2.1 سيرورة التدويل السريع</a:t>
                </a:r>
                <a:r>
                  <a:rPr lang="ar-SA" sz="4000" b="1" dirty="0" smtClean="0"/>
                  <a:t> </a:t>
                </a:r>
                <a:r>
                  <a:rPr lang="ar-SA" sz="4000" b="1" dirty="0" err="1" smtClean="0">
                    <a:solidFill>
                      <a:srgbClr val="3E6798"/>
                    </a:solidFill>
                    <a:latin typeface="Sakkal Majalla" pitchFamily="2" charset="-78"/>
                    <a:cs typeface="Sakkal Majalla" pitchFamily="2" charset="-78"/>
                  </a:rPr>
                  <a:t>والمبكر (</a:t>
                </a:r>
                <a:r>
                  <a:rPr lang="fr-FR" sz="4000" b="1" dirty="0" smtClean="0">
                    <a:solidFill>
                      <a:srgbClr val="3E6798"/>
                    </a:solidFill>
                    <a:latin typeface="Sakkal Majalla" pitchFamily="2" charset="-78"/>
                    <a:cs typeface="Sakkal Majalla" pitchFamily="2" charset="-78"/>
                  </a:rPr>
                  <a:t>Entreprise Internationale Rapide et Précoce EIRP)</a:t>
                </a:r>
              </a:p>
              <a:p>
                <a:pPr marL="742950" indent="-742950" algn="just" rtl="1"/>
                <a:r>
                  <a:rPr lang="ar-SA" sz="4000" b="1" dirty="0" smtClean="0">
                    <a:solidFill>
                      <a:srgbClr val="3E6798"/>
                    </a:solidFill>
                    <a:latin typeface="Sakkal Majalla" pitchFamily="2" charset="-78"/>
                    <a:cs typeface="Sakkal Majalla" pitchFamily="2" charset="-78"/>
                  </a:rPr>
                  <a:t>  </a:t>
                </a:r>
              </a:p>
              <a:p>
                <a:pPr algn="just" rtl="1"/>
                <a:endParaRPr lang="fr-FR" sz="4000" dirty="0">
                  <a:solidFill>
                    <a:srgbClr val="445467"/>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38195" y="45083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1777881" y="1487032"/>
              <a:ext cx="7702370" cy="483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b="1" dirty="0" smtClean="0">
                  <a:solidFill>
                    <a:srgbClr val="3E6798"/>
                  </a:solidFill>
                  <a:latin typeface="Sakkal Majalla" pitchFamily="2" charset="-78"/>
                  <a:cs typeface="Sakkal Majalla" pitchFamily="2" charset="-78"/>
                </a:rPr>
                <a:t>خصائص المقاول وشبكة </a:t>
              </a:r>
              <a:r>
                <a:rPr lang="ar-SA" sz="2800" b="1" dirty="0" err="1" smtClean="0">
                  <a:solidFill>
                    <a:srgbClr val="3E6798"/>
                  </a:solidFill>
                  <a:latin typeface="Sakkal Majalla" pitchFamily="2" charset="-78"/>
                  <a:cs typeface="Sakkal Majalla" pitchFamily="2" charset="-78"/>
                </a:rPr>
                <a:t>العلاقات </a:t>
              </a:r>
              <a:r>
                <a:rPr lang="ar-SA" sz="2800" b="1" dirty="0" smtClean="0">
                  <a:solidFill>
                    <a:srgbClr val="3E6798"/>
                  </a:solidFill>
                  <a:latin typeface="Sakkal Majalla" pitchFamily="2" charset="-78"/>
                  <a:cs typeface="Sakkal Majalla" pitchFamily="2" charset="-78"/>
                </a:rPr>
                <a:t>: </a:t>
              </a:r>
              <a:r>
                <a:rPr lang="ar-SA" sz="2800" dirty="0" smtClean="0">
                  <a:solidFill>
                    <a:srgbClr val="445467"/>
                  </a:solidFill>
                  <a:latin typeface="Sakkal Majalla" pitchFamily="2" charset="-78"/>
                  <a:cs typeface="Sakkal Majalla" pitchFamily="2" charset="-78"/>
                </a:rPr>
                <a:t>تعتبر خصائص المقاول الدولي أو مجموعة الاشخاص الذين يكتشفون أو يدركون الفرصة في الاسواق الدولية في قلب دينامكية العمليات </a:t>
              </a:r>
              <a:r>
                <a:rPr lang="ar-SA" sz="2800" dirty="0" err="1" smtClean="0">
                  <a:solidFill>
                    <a:srgbClr val="445467"/>
                  </a:solidFill>
                  <a:latin typeface="Sakkal Majalla" pitchFamily="2" charset="-78"/>
                  <a:cs typeface="Sakkal Majalla" pitchFamily="2" charset="-78"/>
                </a:rPr>
                <a:t>الدولية.</a:t>
              </a:r>
              <a:r>
                <a:rPr lang="ar-SA" sz="2800" dirty="0" smtClean="0">
                  <a:solidFill>
                    <a:srgbClr val="445467"/>
                  </a:solidFill>
                  <a:latin typeface="Sakkal Majalla" pitchFamily="2" charset="-78"/>
                  <a:cs typeface="Sakkal Majalla" pitchFamily="2" charset="-78"/>
                </a:rPr>
                <a:t> </a:t>
              </a:r>
            </a:p>
            <a:p>
              <a:pPr algn="just" rtl="1"/>
              <a:r>
                <a:rPr lang="ar-SA" sz="2800" dirty="0" smtClean="0">
                  <a:solidFill>
                    <a:srgbClr val="445467"/>
                  </a:solidFill>
                  <a:latin typeface="Sakkal Majalla" pitchFamily="2" charset="-78"/>
                  <a:cs typeface="Sakkal Majalla" pitchFamily="2" charset="-78"/>
                </a:rPr>
                <a:t>أثبتت نظرية الشبكات أن شبكة العلاقات الخاصة بالمقاولين وفريق إدارتهم، تدعم عملية التدويل المبكر ولها تأثير كبير على اختيار استهداف أسواق دولية دون أخرى، وعلى تسهيل التدويل وتسيير العمليات الدولية.</a:t>
              </a:r>
            </a:p>
            <a:p>
              <a:pPr algn="just" rtl="1"/>
              <a:r>
                <a:rPr lang="ar-SA" sz="2800" b="1" dirty="0" smtClean="0">
                  <a:solidFill>
                    <a:srgbClr val="3E6798"/>
                  </a:solidFill>
                  <a:latin typeface="Sakkal Majalla" pitchFamily="2" charset="-78"/>
                  <a:cs typeface="Sakkal Majalla" pitchFamily="2" charset="-78"/>
                </a:rPr>
                <a:t>قوة المعرفة:</a:t>
              </a:r>
              <a:r>
                <a:rPr lang="ar-SA" sz="2800" dirty="0" smtClean="0">
                  <a:solidFill>
                    <a:srgbClr val="445467"/>
                  </a:solidFill>
                  <a:latin typeface="Sakkal Majalla" pitchFamily="2" charset="-78"/>
                  <a:cs typeface="Sakkal Majalla" pitchFamily="2" charset="-78"/>
                </a:rPr>
                <a:t> تطور الشركات التي تركز على إنشاء المعرفة واستغلالها كمصدر للميزة مهارات تعليمية مفيدة للتكيف والنمو الناجح في بيئات جديدة أكثر من الشركات التي تعتمد على الموارد </a:t>
              </a:r>
              <a:r>
                <a:rPr lang="ar-SA" sz="2800" dirty="0" err="1" smtClean="0">
                  <a:solidFill>
                    <a:srgbClr val="445467"/>
                  </a:solidFill>
                  <a:latin typeface="Sakkal Majalla" pitchFamily="2" charset="-78"/>
                  <a:cs typeface="Sakkal Majalla" pitchFamily="2" charset="-78"/>
                </a:rPr>
                <a:t>المادية .</a:t>
              </a:r>
              <a:r>
                <a:rPr lang="ar-SA" sz="2800" dirty="0" smtClean="0">
                  <a:solidFill>
                    <a:srgbClr val="445467"/>
                  </a:solidFill>
                  <a:latin typeface="Sakkal Majalla" pitchFamily="2" charset="-78"/>
                  <a:cs typeface="Sakkal Majalla" pitchFamily="2" charset="-78"/>
                </a:rPr>
                <a:t> ذلك أن المعرفة  توفر منصة مرنة للتوسع الدولي يمكن دمجها مع الأصول الثابتة في الأسواق الأجنبية بتكلفة منخفضة نسبيًا</a:t>
              </a:r>
            </a:p>
            <a:p>
              <a:pPr algn="just" rtl="1"/>
              <a:r>
                <a:rPr lang="ar-SA" sz="2800" b="1" dirty="0" smtClean="0">
                  <a:solidFill>
                    <a:schemeClr val="accent1">
                      <a:lumMod val="50000"/>
                      <a:lumOff val="50000"/>
                    </a:schemeClr>
                  </a:solidFill>
                  <a:latin typeface="Sakkal Majalla" pitchFamily="2" charset="-78"/>
                  <a:cs typeface="Sakkal Majalla" pitchFamily="2" charset="-78"/>
                </a:rPr>
                <a:t>وبالتالي، يمكن للشركات كثيفة المعرفة استغلال فرص النمو الدولية بمزيد من المرونة.</a:t>
              </a: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24</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108363" y="0"/>
            <a:ext cx="10155385" cy="2356618"/>
            <a:chOff x="-2943836" y="-254862"/>
            <a:chExt cx="8632779" cy="2356618"/>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2708289" y="-254862"/>
              <a:ext cx="8231712" cy="1938992"/>
              <a:chOff x="-2518553" y="2805419"/>
              <a:chExt cx="8231712"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2518553" y="2805419"/>
                <a:ext cx="8231712"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ar-SA" sz="4000" b="1" dirty="0" err="1" smtClean="0">
                    <a:solidFill>
                      <a:srgbClr val="3E6798"/>
                    </a:solidFill>
                    <a:latin typeface="Sakkal Majalla" pitchFamily="2" charset="-78"/>
                    <a:cs typeface="Sakkal Majalla" pitchFamily="2" charset="-78"/>
                  </a:rPr>
                  <a:t>2 </a:t>
                </a:r>
                <a:r>
                  <a:rPr lang="ar-SA" sz="4000" b="1" dirty="0" smtClean="0">
                    <a:solidFill>
                      <a:srgbClr val="3E6798"/>
                    </a:solidFill>
                    <a:latin typeface="Sakkal Majalla" pitchFamily="2" charset="-78"/>
                    <a:cs typeface="Sakkal Majalla" pitchFamily="2" charset="-78"/>
                  </a:rPr>
                  <a:t>- </a:t>
                </a:r>
                <a:r>
                  <a:rPr lang="ar-SA" sz="4000" b="1" dirty="0" err="1" smtClean="0">
                    <a:solidFill>
                      <a:srgbClr val="3E6798"/>
                    </a:solidFill>
                    <a:latin typeface="Sakkal Majalla" pitchFamily="2" charset="-78"/>
                    <a:cs typeface="Sakkal Majalla" pitchFamily="2" charset="-78"/>
                  </a:rPr>
                  <a:t>سلوكات</a:t>
                </a:r>
                <a:r>
                  <a:rPr lang="ar-SA" sz="4000" b="1" dirty="0" smtClean="0">
                    <a:solidFill>
                      <a:srgbClr val="3E6798"/>
                    </a:solidFill>
                    <a:latin typeface="Sakkal Majalla" pitchFamily="2" charset="-78"/>
                    <a:cs typeface="Sakkal Majalla" pitchFamily="2" charset="-78"/>
                  </a:rPr>
                  <a:t> الشركات الناشئة عند تدويل نشاط</a:t>
                </a:r>
              </a:p>
              <a:p>
                <a:pPr marL="742950" indent="-742950" algn="ctr" rtl="1"/>
                <a:r>
                  <a:rPr lang="ar-SA" sz="4000" b="1" dirty="0" smtClean="0">
                    <a:solidFill>
                      <a:srgbClr val="3E6798"/>
                    </a:solidFill>
                    <a:latin typeface="Sakkal Majalla" pitchFamily="2" charset="-78"/>
                    <a:cs typeface="Sakkal Majalla" pitchFamily="2" charset="-78"/>
                  </a:rPr>
                  <a:t>  </a:t>
                </a:r>
              </a:p>
              <a:p>
                <a:pPr algn="ctr"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145318" y="364934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2943836" y="716761"/>
              <a:ext cx="8632779"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وقد تتبنى الشركات الصغيرة والمتوسطة سيرورة التدويل المبكر وفق أربعة </a:t>
              </a:r>
              <a:r>
                <a:rPr lang="ar-SA" sz="2800" dirty="0" err="1" smtClean="0">
                  <a:solidFill>
                    <a:srgbClr val="445467"/>
                  </a:solidFill>
                  <a:latin typeface="Sakkal Majalla" pitchFamily="2" charset="-78"/>
                  <a:cs typeface="Sakkal Majalla" pitchFamily="2" charset="-78"/>
                </a:rPr>
                <a:t>سلوكات</a:t>
              </a:r>
              <a:r>
                <a:rPr lang="ar-SA" sz="2800" dirty="0" smtClean="0">
                  <a:solidFill>
                    <a:srgbClr val="445467"/>
                  </a:solidFill>
                  <a:latin typeface="Sakkal Majalla" pitchFamily="2" charset="-78"/>
                  <a:cs typeface="Sakkal Majalla" pitchFamily="2" charset="-78"/>
                </a:rPr>
                <a:t> محتملة تنقسم وفق تقاطع محورين اساسين وهما </a:t>
              </a:r>
              <a:r>
                <a:rPr lang="ar-SA" sz="2800" b="1" dirty="0" smtClean="0">
                  <a:solidFill>
                    <a:srgbClr val="445467"/>
                  </a:solidFill>
                  <a:latin typeface="Sakkal Majalla" pitchFamily="2" charset="-78"/>
                  <a:cs typeface="Sakkal Majalla" pitchFamily="2" charset="-78"/>
                </a:rPr>
                <a:t>عدد النشاطات في سلسلة القيمة الواجب التنسيق بينها من طرف الشركات وعدد الدول التي تنشط فيها على مستوى السوق </a:t>
              </a:r>
              <a:r>
                <a:rPr lang="ar-SA" sz="2800" dirty="0" smtClean="0">
                  <a:solidFill>
                    <a:srgbClr val="445467"/>
                  </a:solidFill>
                  <a:latin typeface="Sakkal Majalla" pitchFamily="2" charset="-78"/>
                  <a:cs typeface="Sakkal Majalla" pitchFamily="2" charset="-78"/>
                </a:rPr>
                <a:t>الدولي، كما هو موضح في </a:t>
              </a:r>
              <a:r>
                <a:rPr lang="ar-SA" sz="2800" dirty="0" err="1" smtClean="0">
                  <a:solidFill>
                    <a:srgbClr val="445467"/>
                  </a:solidFill>
                  <a:latin typeface="Sakkal Majalla" pitchFamily="2" charset="-78"/>
                  <a:cs typeface="Sakkal Majalla" pitchFamily="2" charset="-78"/>
                </a:rPr>
                <a:t>الشكل:</a:t>
              </a:r>
              <a:endParaRPr lang="ar-SA" sz="2800" dirty="0" smtClean="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3532909" y="2493818"/>
            <a:ext cx="6456218" cy="4170218"/>
          </a:xfrm>
          <a:prstGeom prst="rect">
            <a:avLst/>
          </a:prstGeom>
          <a:noFill/>
          <a:ln w="9525">
            <a:noFill/>
            <a:miter lim="800000"/>
            <a:headEnd/>
            <a:tailEnd/>
          </a:ln>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25</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385454" y="0"/>
            <a:ext cx="9892149" cy="1938992"/>
            <a:chOff x="-2708289" y="-254862"/>
            <a:chExt cx="8409010" cy="1938992"/>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2708289" y="-254862"/>
              <a:ext cx="8231712" cy="1938992"/>
              <a:chOff x="-2518553" y="2805419"/>
              <a:chExt cx="8231712"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2518553" y="2805419"/>
                <a:ext cx="8231712"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ar-SA" sz="4000" b="1" dirty="0" err="1" smtClean="0">
                    <a:solidFill>
                      <a:srgbClr val="3E6798"/>
                    </a:solidFill>
                    <a:latin typeface="Sakkal Majalla" pitchFamily="2" charset="-78"/>
                    <a:cs typeface="Sakkal Majalla" pitchFamily="2" charset="-78"/>
                  </a:rPr>
                  <a:t>2 </a:t>
                </a:r>
                <a:r>
                  <a:rPr lang="ar-SA" sz="4000" b="1" dirty="0" smtClean="0">
                    <a:solidFill>
                      <a:srgbClr val="3E6798"/>
                    </a:solidFill>
                    <a:latin typeface="Sakkal Majalla" pitchFamily="2" charset="-78"/>
                    <a:cs typeface="Sakkal Majalla" pitchFamily="2" charset="-78"/>
                  </a:rPr>
                  <a:t>- </a:t>
                </a:r>
                <a:r>
                  <a:rPr lang="ar-SA" sz="4000" b="1" dirty="0" err="1" smtClean="0">
                    <a:solidFill>
                      <a:srgbClr val="3E6798"/>
                    </a:solidFill>
                    <a:latin typeface="Sakkal Majalla" pitchFamily="2" charset="-78"/>
                    <a:cs typeface="Sakkal Majalla" pitchFamily="2" charset="-78"/>
                  </a:rPr>
                  <a:t>سلوكات</a:t>
                </a:r>
                <a:r>
                  <a:rPr lang="ar-SA" sz="4000" b="1" dirty="0" smtClean="0">
                    <a:solidFill>
                      <a:srgbClr val="3E6798"/>
                    </a:solidFill>
                    <a:latin typeface="Sakkal Majalla" pitchFamily="2" charset="-78"/>
                    <a:cs typeface="Sakkal Majalla" pitchFamily="2" charset="-78"/>
                  </a:rPr>
                  <a:t> الشركات الناشئة عند تدويل نشاط</a:t>
                </a:r>
              </a:p>
              <a:p>
                <a:pPr marL="742950" indent="-742950" algn="ctr" rtl="1"/>
                <a:r>
                  <a:rPr lang="ar-SA" sz="4000" b="1" dirty="0" smtClean="0">
                    <a:solidFill>
                      <a:srgbClr val="3E6798"/>
                    </a:solidFill>
                    <a:latin typeface="Sakkal Majalla" pitchFamily="2" charset="-78"/>
                    <a:cs typeface="Sakkal Majalla" pitchFamily="2" charset="-78"/>
                  </a:rPr>
                  <a:t>  </a:t>
                </a:r>
              </a:p>
              <a:p>
                <a:pPr algn="ctr"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145318" y="364934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2355959" y="573476"/>
              <a:ext cx="3344762" cy="646331"/>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3600" b="1" dirty="0" smtClean="0">
                  <a:solidFill>
                    <a:srgbClr val="445467"/>
                  </a:solidFill>
                  <a:latin typeface="Sakkal Majalla" pitchFamily="2" charset="-78"/>
                  <a:cs typeface="Sakkal Majalla" pitchFamily="2" charset="-78"/>
                </a:rPr>
                <a:t> </a:t>
              </a:r>
              <a:r>
                <a:rPr lang="fr-FR" sz="3600" b="1" dirty="0" smtClean="0">
                  <a:solidFill>
                    <a:srgbClr val="445467"/>
                  </a:solidFill>
                  <a:latin typeface="Sakkal Majalla" pitchFamily="2" charset="-78"/>
                  <a:cs typeface="Sakkal Majalla" pitchFamily="2" charset="-78"/>
                </a:rPr>
                <a:t>Start Up Import Export</a:t>
              </a: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a:extLst>
              <a:ext uri="{FF2B5EF4-FFF2-40B4-BE49-F238E27FC236}">
                <a16:creationId xmlns="" xmlns:a16="http://schemas.microsoft.com/office/drawing/2014/main" id="{A9532BB2-886F-4199-8BE6-E4D92D6E49E9}"/>
              </a:ext>
            </a:extLst>
          </p:cNvPr>
          <p:cNvSpPr/>
          <p:nvPr/>
        </p:nvSpPr>
        <p:spPr>
          <a:xfrm>
            <a:off x="1537853" y="1470387"/>
            <a:ext cx="10155385"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343145"/>
                </a:solidFill>
                <a:latin typeface="Sakkal Majalla" pitchFamily="2" charset="-78"/>
                <a:cs typeface="Sakkal Majalla" pitchFamily="2" charset="-78"/>
              </a:rPr>
              <a:t>في هذه الحالة تقوم الشركات باقتناص فرص </a:t>
            </a:r>
            <a:r>
              <a:rPr lang="ar-SA" sz="2800" dirty="0" err="1" smtClean="0">
                <a:solidFill>
                  <a:srgbClr val="343145"/>
                </a:solidFill>
                <a:latin typeface="Sakkal Majalla" pitchFamily="2" charset="-78"/>
                <a:cs typeface="Sakkal Majalla" pitchFamily="2" charset="-78"/>
              </a:rPr>
              <a:t>بيعية</a:t>
            </a:r>
            <a:r>
              <a:rPr lang="ar-SA" sz="2800" dirty="0" smtClean="0">
                <a:solidFill>
                  <a:srgbClr val="343145"/>
                </a:solidFill>
                <a:latin typeface="Sakkal Majalla" pitchFamily="2" charset="-78"/>
                <a:cs typeface="Sakkal Majalla" pitchFamily="2" charset="-78"/>
              </a:rPr>
              <a:t> قد تكون غير دائمة أو غير متكررة ترتكز على عدد صغير من الدول وبالتالي فإن علاقة الربط والتنسيق ما بين النشاطات تكون ضعيفة، تعتمد على فرص </a:t>
            </a:r>
            <a:r>
              <a:rPr lang="ar-SA" sz="2800" dirty="0" err="1" smtClean="0">
                <a:solidFill>
                  <a:srgbClr val="343145"/>
                </a:solidFill>
                <a:latin typeface="Sakkal Majalla" pitchFamily="2" charset="-78"/>
                <a:cs typeface="Sakkal Majalla" pitchFamily="2" charset="-78"/>
              </a:rPr>
              <a:t>بيعية</a:t>
            </a:r>
            <a:r>
              <a:rPr lang="ar-SA" sz="2800" dirty="0" smtClean="0">
                <a:solidFill>
                  <a:srgbClr val="343145"/>
                </a:solidFill>
                <a:latin typeface="Sakkal Majalla" pitchFamily="2" charset="-78"/>
                <a:cs typeface="Sakkal Majalla" pitchFamily="2" charset="-78"/>
              </a:rPr>
              <a:t> ولا تقوم بعملية الانتاج وتركز في نشاطها على الشحن وتوصيل </a:t>
            </a:r>
            <a:r>
              <a:rPr lang="ar-SA" sz="2800" dirty="0" err="1" smtClean="0">
                <a:solidFill>
                  <a:srgbClr val="343145"/>
                </a:solidFill>
                <a:latin typeface="Sakkal Majalla" pitchFamily="2" charset="-78"/>
                <a:cs typeface="Sakkal Majalla" pitchFamily="2" charset="-78"/>
              </a:rPr>
              <a:t>المنتجات؛</a:t>
            </a:r>
            <a:endParaRPr lang="ar-SA" sz="2800" dirty="0" smtClean="0">
              <a:solidFill>
                <a:srgbClr val="343145"/>
              </a:solidFill>
              <a:latin typeface="Sakkal Majalla" pitchFamily="2" charset="-78"/>
              <a:cs typeface="Sakkal Majalla" pitchFamily="2" charset="-78"/>
            </a:endParaRPr>
          </a:p>
        </p:txBody>
      </p:sp>
      <p:sp>
        <p:nvSpPr>
          <p:cNvPr id="14" name="Rectangle 13"/>
          <p:cNvSpPr/>
          <p:nvPr/>
        </p:nvSpPr>
        <p:spPr>
          <a:xfrm>
            <a:off x="8076623" y="2856406"/>
            <a:ext cx="3320140" cy="646331"/>
          </a:xfrm>
          <a:prstGeom prst="rect">
            <a:avLst/>
          </a:prstGeom>
          <a:solidFill>
            <a:srgbClr val="33CCCC"/>
          </a:solidFill>
        </p:spPr>
        <p:txBody>
          <a:bodyPr wrap="none">
            <a:spAutoFit/>
          </a:bodyPr>
          <a:lstStyle/>
          <a:p>
            <a:r>
              <a:rPr lang="fr-FR" sz="3600" b="1" dirty="0" smtClean="0">
                <a:solidFill>
                  <a:srgbClr val="445467"/>
                </a:solidFill>
                <a:latin typeface="Sakkal Majalla" pitchFamily="2" charset="-78"/>
                <a:cs typeface="Sakkal Majalla" pitchFamily="2" charset="-78"/>
              </a:rPr>
              <a:t>Multinational trader</a:t>
            </a:r>
          </a:p>
        </p:txBody>
      </p:sp>
      <p:sp>
        <p:nvSpPr>
          <p:cNvPr id="15" name="Rectangle 14">
            <a:extLst>
              <a:ext uri="{FF2B5EF4-FFF2-40B4-BE49-F238E27FC236}">
                <a16:creationId xmlns="" xmlns:a16="http://schemas.microsoft.com/office/drawing/2014/main" id="{A9532BB2-886F-4199-8BE6-E4D92D6E49E9}"/>
              </a:ext>
            </a:extLst>
          </p:cNvPr>
          <p:cNvSpPr/>
          <p:nvPr/>
        </p:nvSpPr>
        <p:spPr>
          <a:xfrm>
            <a:off x="1676399" y="3597759"/>
            <a:ext cx="10155385"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343145"/>
                </a:solidFill>
                <a:latin typeface="Sakkal Majalla" pitchFamily="2" charset="-78"/>
                <a:cs typeface="Sakkal Majalla" pitchFamily="2" charset="-78"/>
              </a:rPr>
              <a:t>في هذه الحالة تخدم الشركات مجال أوسع من الدول </a:t>
            </a:r>
            <a:r>
              <a:rPr lang="fr-FR" sz="2800" b="1" dirty="0" smtClean="0">
                <a:solidFill>
                  <a:srgbClr val="343145"/>
                </a:solidFill>
                <a:latin typeface="Sakkal Majalla" pitchFamily="2" charset="-78"/>
                <a:cs typeface="Sakkal Majalla" pitchFamily="2" charset="-78"/>
              </a:rPr>
              <a:t>Import Export ، </a:t>
            </a:r>
            <a:r>
              <a:rPr lang="ar-SA" sz="2800" dirty="0" smtClean="0">
                <a:solidFill>
                  <a:srgbClr val="343145"/>
                </a:solidFill>
                <a:latin typeface="Sakkal Majalla" pitchFamily="2" charset="-78"/>
                <a:cs typeface="Sakkal Majalla" pitchFamily="2" charset="-78"/>
              </a:rPr>
              <a:t>وبما أن الاسواق</a:t>
            </a:r>
            <a:r>
              <a:rPr lang="ar-SA" sz="2800" b="1" dirty="0" smtClean="0">
                <a:solidFill>
                  <a:srgbClr val="343145"/>
                </a:solidFill>
                <a:latin typeface="Sakkal Majalla" pitchFamily="2" charset="-78"/>
                <a:cs typeface="Sakkal Majalla" pitchFamily="2" charset="-78"/>
              </a:rPr>
              <a:t> </a:t>
            </a:r>
            <a:r>
              <a:rPr lang="ar-SA" sz="2800" dirty="0" smtClean="0">
                <a:solidFill>
                  <a:srgbClr val="343145"/>
                </a:solidFill>
                <a:latin typeface="Sakkal Majalla" pitchFamily="2" charset="-78"/>
                <a:cs typeface="Sakkal Majalla" pitchFamily="2" charset="-78"/>
              </a:rPr>
              <a:t>متعددة فإن عدد النشاطات في سلسلة القيمة الواجب التنسيق والربط </a:t>
            </a:r>
            <a:r>
              <a:rPr lang="ar-SA" sz="2800" dirty="0" err="1" smtClean="0">
                <a:solidFill>
                  <a:srgbClr val="343145"/>
                </a:solidFill>
                <a:latin typeface="Sakkal Majalla" pitchFamily="2" charset="-78"/>
                <a:cs typeface="Sakkal Majalla" pitchFamily="2" charset="-78"/>
              </a:rPr>
              <a:t>سيرتفع؛</a:t>
            </a:r>
            <a:endParaRPr lang="ar-SA" sz="2800" dirty="0" smtClean="0">
              <a:solidFill>
                <a:srgbClr val="343145"/>
              </a:solidFill>
              <a:latin typeface="Sakkal Majalla" pitchFamily="2" charset="-78"/>
              <a:cs typeface="Sakkal Majalla" pitchFamily="2" charset="-78"/>
            </a:endParaRPr>
          </a:p>
        </p:txBody>
      </p:sp>
      <p:sp>
        <p:nvSpPr>
          <p:cNvPr id="16" name="Rectangle 15"/>
          <p:cNvSpPr/>
          <p:nvPr/>
        </p:nvSpPr>
        <p:spPr>
          <a:xfrm>
            <a:off x="6839710" y="4546660"/>
            <a:ext cx="4992072" cy="646331"/>
          </a:xfrm>
          <a:prstGeom prst="rect">
            <a:avLst/>
          </a:prstGeom>
          <a:solidFill>
            <a:schemeClr val="accent1">
              <a:lumMod val="10000"/>
              <a:lumOff val="90000"/>
            </a:schemeClr>
          </a:solidFill>
        </p:spPr>
        <p:txBody>
          <a:bodyPr wrap="none">
            <a:spAutoFit/>
          </a:bodyPr>
          <a:lstStyle/>
          <a:p>
            <a:r>
              <a:rPr lang="fr-FR" sz="3600" b="1" dirty="0" err="1" smtClean="0">
                <a:solidFill>
                  <a:srgbClr val="343145"/>
                </a:solidFill>
                <a:latin typeface="Sakkal Majalla" pitchFamily="2" charset="-78"/>
                <a:cs typeface="Sakkal Majalla" pitchFamily="2" charset="-78"/>
              </a:rPr>
              <a:t>Géographically</a:t>
            </a:r>
            <a:r>
              <a:rPr lang="fr-FR" sz="3600" b="1" dirty="0" smtClean="0">
                <a:solidFill>
                  <a:srgbClr val="343145"/>
                </a:solidFill>
                <a:latin typeface="Sakkal Majalla" pitchFamily="2" charset="-78"/>
                <a:cs typeface="Sakkal Majalla" pitchFamily="2" charset="-78"/>
              </a:rPr>
              <a:t> </a:t>
            </a:r>
            <a:r>
              <a:rPr lang="fr-FR" sz="3600" b="1" dirty="0" err="1" smtClean="0">
                <a:solidFill>
                  <a:srgbClr val="343145"/>
                </a:solidFill>
                <a:latin typeface="Sakkal Majalla" pitchFamily="2" charset="-78"/>
                <a:cs typeface="Sakkal Majalla" pitchFamily="2" charset="-78"/>
              </a:rPr>
              <a:t>focused</a:t>
            </a:r>
            <a:r>
              <a:rPr lang="fr-FR" sz="3600" b="1" dirty="0" smtClean="0">
                <a:solidFill>
                  <a:srgbClr val="343145"/>
                </a:solidFill>
                <a:latin typeface="Sakkal Majalla" pitchFamily="2" charset="-78"/>
                <a:cs typeface="Sakkal Majalla" pitchFamily="2" charset="-78"/>
              </a:rPr>
              <a:t> </a:t>
            </a:r>
            <a:r>
              <a:rPr lang="fr-FR" sz="3600" b="1" dirty="0" err="1" smtClean="0">
                <a:solidFill>
                  <a:srgbClr val="343145"/>
                </a:solidFill>
                <a:latin typeface="Sakkal Majalla" pitchFamily="2" charset="-78"/>
                <a:cs typeface="Sakkal Majalla" pitchFamily="2" charset="-78"/>
              </a:rPr>
              <a:t>start</a:t>
            </a:r>
            <a:r>
              <a:rPr lang="fr-FR" sz="3600" b="1" dirty="0" smtClean="0">
                <a:solidFill>
                  <a:srgbClr val="343145"/>
                </a:solidFill>
                <a:latin typeface="Sakkal Majalla" pitchFamily="2" charset="-78"/>
                <a:cs typeface="Sakkal Majalla" pitchFamily="2" charset="-78"/>
              </a:rPr>
              <a:t> up</a:t>
            </a:r>
          </a:p>
        </p:txBody>
      </p:sp>
      <p:sp>
        <p:nvSpPr>
          <p:cNvPr id="17" name="Rectangle 16"/>
          <p:cNvSpPr/>
          <p:nvPr/>
        </p:nvSpPr>
        <p:spPr>
          <a:xfrm>
            <a:off x="1343891" y="5281043"/>
            <a:ext cx="10446328" cy="954107"/>
          </a:xfrm>
          <a:prstGeom prst="rect">
            <a:avLst/>
          </a:prstGeom>
        </p:spPr>
        <p:txBody>
          <a:bodyPr wrap="square">
            <a:spAutoFit/>
          </a:bodyPr>
          <a:lstStyle/>
          <a:p>
            <a:pPr algn="just" rtl="1"/>
            <a:r>
              <a:rPr lang="ar-SA" sz="2800" dirty="0" smtClean="0">
                <a:solidFill>
                  <a:srgbClr val="343145"/>
                </a:solidFill>
                <a:latin typeface="Sakkal Majalla" pitchFamily="2" charset="-78"/>
                <a:cs typeface="Sakkal Majalla" pitchFamily="2" charset="-78"/>
              </a:rPr>
              <a:t>في هذه الحالة تتركز الشركات في منطقة جغرافية محددة للاستجابة لطلب محدد بسبب المزايا التي يمكن أن توفرها المنطقة: مزايا تكنولوجيا متطورة، توفر القوى العاملة الماهرة،توفر المواد </a:t>
            </a:r>
            <a:r>
              <a:rPr lang="ar-SA" sz="2800" dirty="0" err="1" smtClean="0">
                <a:solidFill>
                  <a:srgbClr val="343145"/>
                </a:solidFill>
                <a:latin typeface="Sakkal Majalla" pitchFamily="2" charset="-78"/>
                <a:cs typeface="Sakkal Majalla" pitchFamily="2" charset="-78"/>
              </a:rPr>
              <a:t>الأولية، ...الخ؛</a:t>
            </a:r>
            <a:endParaRPr lang="ar-SA" sz="2800" dirty="0" smtClean="0">
              <a:solidFill>
                <a:srgbClr val="343145"/>
              </a:solidFill>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26</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385454" y="0"/>
            <a:ext cx="9947564" cy="1938992"/>
            <a:chOff x="-2708289" y="-254862"/>
            <a:chExt cx="8456116" cy="1938992"/>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2708289" y="-254862"/>
              <a:ext cx="8231712" cy="1938992"/>
              <a:chOff x="-2518553" y="2805419"/>
              <a:chExt cx="8231712"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2518553" y="2805419"/>
                <a:ext cx="8231712"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ar-SA" sz="4000" b="1" dirty="0" err="1" smtClean="0">
                    <a:solidFill>
                      <a:srgbClr val="3E6798"/>
                    </a:solidFill>
                    <a:latin typeface="Sakkal Majalla" pitchFamily="2" charset="-78"/>
                    <a:cs typeface="Sakkal Majalla" pitchFamily="2" charset="-78"/>
                  </a:rPr>
                  <a:t>2 </a:t>
                </a:r>
                <a:r>
                  <a:rPr lang="ar-SA" sz="4000" b="1" dirty="0" smtClean="0">
                    <a:solidFill>
                      <a:srgbClr val="3E6798"/>
                    </a:solidFill>
                    <a:latin typeface="Sakkal Majalla" pitchFamily="2" charset="-78"/>
                    <a:cs typeface="Sakkal Majalla" pitchFamily="2" charset="-78"/>
                  </a:rPr>
                  <a:t>- </a:t>
                </a:r>
                <a:r>
                  <a:rPr lang="ar-SA" sz="4000" b="1" dirty="0" err="1" smtClean="0">
                    <a:solidFill>
                      <a:srgbClr val="3E6798"/>
                    </a:solidFill>
                    <a:latin typeface="Sakkal Majalla" pitchFamily="2" charset="-78"/>
                    <a:cs typeface="Sakkal Majalla" pitchFamily="2" charset="-78"/>
                  </a:rPr>
                  <a:t>سلوكات</a:t>
                </a:r>
                <a:r>
                  <a:rPr lang="ar-SA" sz="4000" b="1" dirty="0" smtClean="0">
                    <a:solidFill>
                      <a:srgbClr val="3E6798"/>
                    </a:solidFill>
                    <a:latin typeface="Sakkal Majalla" pitchFamily="2" charset="-78"/>
                    <a:cs typeface="Sakkal Majalla" pitchFamily="2" charset="-78"/>
                  </a:rPr>
                  <a:t> الشركات الناشئة عند تدويل نشاط</a:t>
                </a:r>
              </a:p>
              <a:p>
                <a:pPr marL="742950" indent="-742950" algn="ctr" rtl="1"/>
                <a:r>
                  <a:rPr lang="ar-SA" sz="4000" b="1" dirty="0" smtClean="0">
                    <a:solidFill>
                      <a:srgbClr val="3E6798"/>
                    </a:solidFill>
                    <a:latin typeface="Sakkal Majalla" pitchFamily="2" charset="-78"/>
                    <a:cs typeface="Sakkal Majalla" pitchFamily="2" charset="-78"/>
                  </a:rPr>
                  <a:t>  </a:t>
                </a:r>
              </a:p>
              <a:p>
                <a:pPr algn="ctr"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145318" y="364934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1425551" y="630203"/>
              <a:ext cx="4322276" cy="646331"/>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rtl="1"/>
              <a:r>
                <a:rPr lang="ar-SA" sz="3600" b="1" dirty="0" smtClean="0">
                  <a:solidFill>
                    <a:srgbClr val="343145"/>
                  </a:solidFill>
                  <a:latin typeface="Sakkal Majalla" pitchFamily="2" charset="-78"/>
                  <a:cs typeface="Sakkal Majalla" pitchFamily="2" charset="-78"/>
                </a:rPr>
                <a:t> </a:t>
              </a:r>
              <a:r>
                <a:rPr lang="fr-FR" sz="3600" b="1" dirty="0" smtClean="0">
                  <a:solidFill>
                    <a:srgbClr val="343145"/>
                  </a:solidFill>
                  <a:latin typeface="Sakkal Majalla" pitchFamily="2" charset="-78"/>
                  <a:cs typeface="Sakkal Majalla" pitchFamily="2" charset="-78"/>
                </a:rPr>
                <a:t>Global </a:t>
              </a:r>
              <a:r>
                <a:rPr lang="fr-FR" sz="3600" b="1" dirty="0" err="1" smtClean="0">
                  <a:solidFill>
                    <a:srgbClr val="343145"/>
                  </a:solidFill>
                  <a:latin typeface="Sakkal Majalla" pitchFamily="2" charset="-78"/>
                  <a:cs typeface="Sakkal Majalla" pitchFamily="2" charset="-78"/>
                </a:rPr>
                <a:t>start</a:t>
              </a:r>
              <a:r>
                <a:rPr lang="fr-FR" sz="3600" b="1" dirty="0" smtClean="0">
                  <a:solidFill>
                    <a:srgbClr val="343145"/>
                  </a:solidFill>
                  <a:latin typeface="Sakkal Majalla" pitchFamily="2" charset="-78"/>
                  <a:cs typeface="Sakkal Majalla" pitchFamily="2" charset="-78"/>
                </a:rPr>
                <a:t> up</a:t>
              </a:r>
              <a:endParaRPr lang="ar-SA" sz="3600" b="1" dirty="0" smtClean="0">
                <a:solidFill>
                  <a:srgbClr val="343145"/>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a:extLst>
              <a:ext uri="{FF2B5EF4-FFF2-40B4-BE49-F238E27FC236}">
                <a16:creationId xmlns="" xmlns:a16="http://schemas.microsoft.com/office/drawing/2014/main" id="{A9532BB2-886F-4199-8BE6-E4D92D6E49E9}"/>
              </a:ext>
            </a:extLst>
          </p:cNvPr>
          <p:cNvSpPr/>
          <p:nvPr/>
        </p:nvSpPr>
        <p:spPr>
          <a:xfrm>
            <a:off x="554183" y="1489072"/>
            <a:ext cx="11125200"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343145"/>
                </a:solidFill>
                <a:latin typeface="Sakkal Majalla" pitchFamily="2" charset="-78"/>
                <a:cs typeface="Sakkal Majalla" pitchFamily="2" charset="-78"/>
              </a:rPr>
              <a:t>	هي الشركات التي </a:t>
            </a:r>
            <a:r>
              <a:rPr lang="ar-SA" sz="2800" b="1" dirty="0" smtClean="0">
                <a:solidFill>
                  <a:srgbClr val="343145"/>
                </a:solidFill>
                <a:latin typeface="Sakkal Majalla" pitchFamily="2" charset="-78"/>
                <a:cs typeface="Sakkal Majalla" pitchFamily="2" charset="-78"/>
              </a:rPr>
              <a:t>تعمل على المستوى الدولي منذ نشأتها</a:t>
            </a:r>
            <a:r>
              <a:rPr lang="ar-SA" sz="2800" dirty="0" smtClean="0">
                <a:solidFill>
                  <a:srgbClr val="343145"/>
                </a:solidFill>
                <a:latin typeface="Sakkal Majalla" pitchFamily="2" charset="-78"/>
                <a:cs typeface="Sakkal Majalla" pitchFamily="2" charset="-78"/>
              </a:rPr>
              <a:t> على الرغم من الموارد المالية والبشرية والمادية الضئيلة اللازمة، حيث تتبنى استراتيجية التمايز معتمدة في ذلك الابتكار والمعرفة والقدرات لتحقيق نجاح كبير في الأسواق الدولية في وقت مبكر من نشأتها.</a:t>
            </a:r>
          </a:p>
          <a:p>
            <a:pPr algn="just" rtl="1"/>
            <a:r>
              <a:rPr lang="ar-SA" sz="2800" dirty="0" smtClean="0">
                <a:solidFill>
                  <a:srgbClr val="343145"/>
                </a:solidFill>
                <a:latin typeface="Sakkal Majalla" pitchFamily="2" charset="-78"/>
                <a:cs typeface="Sakkal Majalla" pitchFamily="2" charset="-78"/>
              </a:rPr>
              <a:t>	</a:t>
            </a:r>
            <a:r>
              <a:rPr lang="ar-SA" sz="2800" dirty="0" err="1" smtClean="0">
                <a:solidFill>
                  <a:srgbClr val="343145"/>
                </a:solidFill>
                <a:latin typeface="Sakkal Majalla" pitchFamily="2" charset="-78"/>
                <a:cs typeface="Sakkal Majalla" pitchFamily="2" charset="-78"/>
              </a:rPr>
              <a:t>وهي: </a:t>
            </a:r>
            <a:r>
              <a:rPr lang="ar-SA" sz="2800" dirty="0" smtClean="0">
                <a:solidFill>
                  <a:srgbClr val="343145"/>
                </a:solidFill>
                <a:latin typeface="Sakkal Majalla" pitchFamily="2" charset="-78"/>
                <a:cs typeface="Sakkal Majalla" pitchFamily="2" charset="-78"/>
              </a:rPr>
              <a:t>"شركات الأعمال التي لديها </a:t>
            </a:r>
            <a:r>
              <a:rPr lang="ar-SA" sz="2800" b="1" dirty="0" smtClean="0">
                <a:solidFill>
                  <a:srgbClr val="343145"/>
                </a:solidFill>
                <a:latin typeface="Sakkal Majalla" pitchFamily="2" charset="-78"/>
                <a:cs typeface="Sakkal Majalla" pitchFamily="2" charset="-78"/>
              </a:rPr>
              <a:t>رؤية عالمية </a:t>
            </a:r>
            <a:r>
              <a:rPr lang="ar-SA" sz="2800" dirty="0" smtClean="0">
                <a:solidFill>
                  <a:srgbClr val="343145"/>
                </a:solidFill>
                <a:latin typeface="Sakkal Majalla" pitchFamily="2" charset="-78"/>
                <a:cs typeface="Sakkal Majalla" pitchFamily="2" charset="-78"/>
              </a:rPr>
              <a:t>منذ البداية وتهدف إلى اشتقاق كما تعتمد على عدة طرق لدخول الاسواق الدولية، يشار إليها أحيانًا بالشركات الدولية الجديدة أو الشركات الناشئة العالمية، وتصل إلى مرحلة النضج في وقت مبكر مستفيدة من عولمة الأسواق والتقنيات المقدمة.</a:t>
            </a:r>
          </a:p>
        </p:txBody>
      </p:sp>
      <p:sp>
        <p:nvSpPr>
          <p:cNvPr id="19" name="Rectangle 18"/>
          <p:cNvSpPr/>
          <p:nvPr/>
        </p:nvSpPr>
        <p:spPr>
          <a:xfrm>
            <a:off x="457200" y="4041799"/>
            <a:ext cx="11180618" cy="3108543"/>
          </a:xfrm>
          <a:prstGeom prst="rect">
            <a:avLst/>
          </a:prstGeom>
        </p:spPr>
        <p:txBody>
          <a:bodyPr wrap="square">
            <a:spAutoFit/>
          </a:bodyPr>
          <a:lstStyle/>
          <a:p>
            <a:pPr algn="just" rtl="1"/>
            <a:r>
              <a:rPr lang="ar-SA" sz="2800" dirty="0" smtClean="0">
                <a:solidFill>
                  <a:srgbClr val="343145"/>
                </a:solidFill>
                <a:latin typeface="Sakkal Majalla" pitchFamily="2" charset="-78"/>
                <a:cs typeface="Sakkal Majalla" pitchFamily="2" charset="-78"/>
              </a:rPr>
              <a:t>	هي شركات تجارية تكون قريبة من سوقها المحلي وهو سوقها الأساسي، والسعي لممارسة أعمال دولية متفوقة معتمدة في ذلك على أدائها المتميز وامتلاكها لموارد متفردة قائمة على المعرفة، لكن تحقيق مبيعات المنتجات في بلدان متعددة تتطلب التنسيق من طرف المقاول ما بين عدة أسواق دولية وعدد حلقات من سلسة قيمة </a:t>
            </a:r>
            <a:r>
              <a:rPr lang="ar-SA" sz="2800" dirty="0" err="1" smtClean="0">
                <a:solidFill>
                  <a:srgbClr val="343145"/>
                </a:solidFill>
                <a:latin typeface="Sakkal Majalla" pitchFamily="2" charset="-78"/>
                <a:cs typeface="Sakkal Majalla" pitchFamily="2" charset="-78"/>
              </a:rPr>
              <a:t>النشاط.</a:t>
            </a:r>
            <a:r>
              <a:rPr lang="ar-SA" sz="2800" dirty="0" smtClean="0">
                <a:solidFill>
                  <a:srgbClr val="343145"/>
                </a:solidFill>
                <a:latin typeface="Sakkal Majalla" pitchFamily="2" charset="-78"/>
                <a:cs typeface="Sakkal Majalla" pitchFamily="2" charset="-78"/>
              </a:rPr>
              <a:t> لذلك، عادة ما يقودها مدير أو فريق إدارة متكون من مجموعة فريدة من الكفاءات والقدرات التي تمكنهم من الجمع بشكل أفضل بين الموارد من الأسواق الوطنية المختلفة لتحقيق نمو دولي سريع بعد وقت قصير من تأسيس شركاتهم.</a:t>
            </a:r>
          </a:p>
          <a:p>
            <a:pPr algn="just" rtl="1"/>
            <a:endParaRPr lang="ar-SA" sz="2800" dirty="0" smtClean="0">
              <a:solidFill>
                <a:srgbClr val="343145"/>
              </a:solidFill>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4"/>
          <p:cNvSpPr txBox="1">
            <a:spLocks noGrp="1"/>
          </p:cNvSpPr>
          <p:nvPr>
            <p:ph type="title"/>
          </p:nvPr>
        </p:nvSpPr>
        <p:spPr>
          <a:xfrm>
            <a:off x="415600" y="243567"/>
            <a:ext cx="11360800" cy="763600"/>
          </a:xfrm>
          <a:prstGeom prst="rect">
            <a:avLst/>
          </a:prstGeom>
        </p:spPr>
        <p:txBody>
          <a:bodyPr spcFirstLastPara="1" wrap="square" lIns="121897" tIns="121897" rIns="121897" bIns="121897" anchor="t" anchorCtr="0">
            <a:noAutofit/>
          </a:bodyPr>
          <a:lstStyle/>
          <a:p>
            <a:r>
              <a:rPr lang="en" dirty="0" smtClean="0">
                <a:solidFill>
                  <a:srgbClr val="434343"/>
                </a:solidFill>
              </a:rPr>
              <a:t>Contact</a:t>
            </a:r>
            <a:r>
              <a:rPr lang="en" dirty="0" smtClean="0"/>
              <a:t> </a:t>
            </a:r>
            <a:r>
              <a:rPr lang="en" b="1" dirty="0" smtClean="0">
                <a:solidFill>
                  <a:srgbClr val="445467"/>
                </a:solidFill>
              </a:rPr>
              <a:t>Info</a:t>
            </a:r>
            <a:endParaRPr b="1" dirty="0">
              <a:solidFill>
                <a:srgbClr val="445467"/>
              </a:solidFill>
            </a:endParaRPr>
          </a:p>
        </p:txBody>
      </p:sp>
      <p:sp>
        <p:nvSpPr>
          <p:cNvPr id="498" name="Google Shape;498;p34"/>
          <p:cNvSpPr/>
          <p:nvPr/>
        </p:nvSpPr>
        <p:spPr>
          <a:xfrm>
            <a:off x="415600" y="1357746"/>
            <a:ext cx="5167782" cy="2757054"/>
          </a:xfrm>
          <a:prstGeom prst="rect">
            <a:avLst/>
          </a:prstGeom>
          <a:solidFill>
            <a:srgbClr val="3E6798"/>
          </a:solidFill>
          <a:ln>
            <a:noFill/>
          </a:ln>
        </p:spPr>
        <p:txBody>
          <a:bodyPr spcFirstLastPara="1" wrap="square" lIns="121897" tIns="121897" rIns="121897" bIns="121897" anchor="ctr" anchorCtr="0">
            <a:noAutofit/>
          </a:bodyPr>
          <a:lstStyle/>
          <a:p>
            <a:pPr algn="ctr"/>
            <a:endParaRPr dirty="0">
              <a:solidFill>
                <a:srgbClr val="FFFFFF"/>
              </a:solidFill>
              <a:latin typeface="Open Sans"/>
              <a:ea typeface="Open Sans"/>
              <a:cs typeface="Open Sans"/>
              <a:sym typeface="Open Sans"/>
            </a:endParaRPr>
          </a:p>
        </p:txBody>
      </p:sp>
      <p:cxnSp>
        <p:nvCxnSpPr>
          <p:cNvPr id="499" name="Google Shape;499;p34"/>
          <p:cNvCxnSpPr/>
          <p:nvPr/>
        </p:nvCxnSpPr>
        <p:spPr>
          <a:xfrm>
            <a:off x="6096000" y="1358900"/>
            <a:ext cx="0" cy="4089200"/>
          </a:xfrm>
          <a:prstGeom prst="straightConnector1">
            <a:avLst/>
          </a:prstGeom>
          <a:noFill/>
          <a:ln w="28575" cap="flat" cmpd="sng">
            <a:solidFill>
              <a:srgbClr val="F33901"/>
            </a:solidFill>
            <a:prstDash val="solid"/>
            <a:round/>
            <a:headEnd type="none" w="med" len="med"/>
            <a:tailEnd type="none" w="med" len="med"/>
          </a:ln>
        </p:spPr>
      </p:cxnSp>
      <p:sp>
        <p:nvSpPr>
          <p:cNvPr id="500" name="Google Shape;500;p34"/>
          <p:cNvSpPr/>
          <p:nvPr/>
        </p:nvSpPr>
        <p:spPr>
          <a:xfrm>
            <a:off x="480800" y="1452100"/>
            <a:ext cx="5054800" cy="2531600"/>
          </a:xfrm>
          <a:prstGeom prst="rect">
            <a:avLst/>
          </a:prstGeom>
          <a:solidFill>
            <a:srgbClr val="434343"/>
          </a:solidFill>
          <a:ln>
            <a:noFill/>
          </a:ln>
        </p:spPr>
        <p:txBody>
          <a:bodyPr spcFirstLastPara="1" wrap="square" lIns="121897" tIns="121897" rIns="121897" bIns="121897" anchor="ctr" anchorCtr="0">
            <a:noAutofit/>
          </a:bodyPr>
          <a:lstStyle/>
          <a:p>
            <a:pPr algn="ctr"/>
            <a:endParaRPr sz="3200" dirty="0">
              <a:solidFill>
                <a:srgbClr val="FFFFFF"/>
              </a:solidFill>
              <a:latin typeface="Open Sans"/>
              <a:ea typeface="Open Sans"/>
              <a:cs typeface="Open Sans"/>
              <a:sym typeface="Open Sans"/>
            </a:endParaRPr>
          </a:p>
        </p:txBody>
      </p:sp>
      <p:sp>
        <p:nvSpPr>
          <p:cNvPr id="503" name="Google Shape;503;p34"/>
          <p:cNvSpPr txBox="1"/>
          <p:nvPr/>
        </p:nvSpPr>
        <p:spPr>
          <a:xfrm>
            <a:off x="3599723" y="4869160"/>
            <a:ext cx="2556400" cy="460800"/>
          </a:xfrm>
          <a:prstGeom prst="rect">
            <a:avLst/>
          </a:prstGeom>
          <a:noFill/>
          <a:ln>
            <a:noFill/>
          </a:ln>
        </p:spPr>
        <p:txBody>
          <a:bodyPr spcFirstLastPara="1" wrap="square" lIns="121897" tIns="121897" rIns="121897" bIns="121897" anchor="t" anchorCtr="0">
            <a:noAutofit/>
          </a:bodyPr>
          <a:lstStyle/>
          <a:p>
            <a:r>
              <a:rPr lang="ar-SA" b="1" dirty="0" smtClean="0">
                <a:solidFill>
                  <a:srgbClr val="434343"/>
                </a:solidFill>
                <a:latin typeface="Open Sans"/>
                <a:ea typeface="Open Sans"/>
                <a:cs typeface="Open Sans"/>
                <a:sym typeface="Open Sans"/>
              </a:rPr>
              <a:t>0776457125</a:t>
            </a:r>
            <a:endParaRPr b="1" dirty="0">
              <a:solidFill>
                <a:srgbClr val="434343"/>
              </a:solidFill>
              <a:latin typeface="Open Sans"/>
              <a:ea typeface="Open Sans"/>
              <a:cs typeface="Open Sans"/>
              <a:sym typeface="Open Sans"/>
            </a:endParaRPr>
          </a:p>
        </p:txBody>
      </p:sp>
      <p:sp>
        <p:nvSpPr>
          <p:cNvPr id="504" name="Google Shape;504;p34"/>
          <p:cNvSpPr txBox="1"/>
          <p:nvPr/>
        </p:nvSpPr>
        <p:spPr>
          <a:xfrm>
            <a:off x="3599723" y="4389107"/>
            <a:ext cx="2184400" cy="460800"/>
          </a:xfrm>
          <a:prstGeom prst="rect">
            <a:avLst/>
          </a:prstGeom>
          <a:noFill/>
          <a:ln>
            <a:noFill/>
          </a:ln>
        </p:spPr>
        <p:txBody>
          <a:bodyPr spcFirstLastPara="1" wrap="square" lIns="121897" tIns="121897" rIns="121897" bIns="121897" anchor="t" anchorCtr="0">
            <a:noAutofit/>
          </a:bodyPr>
          <a:lstStyle/>
          <a:p>
            <a:r>
              <a:rPr lang="en" sz="2400" b="1" dirty="0">
                <a:solidFill>
                  <a:srgbClr val="3E6798"/>
                </a:solidFill>
                <a:latin typeface="Open Sans"/>
                <a:ea typeface="Open Sans"/>
                <a:cs typeface="Open Sans"/>
                <a:sym typeface="Open Sans"/>
              </a:rPr>
              <a:t>Phone</a:t>
            </a:r>
            <a:endParaRPr sz="2400" b="1" dirty="0">
              <a:solidFill>
                <a:srgbClr val="3E6798"/>
              </a:solidFill>
              <a:latin typeface="Open Sans"/>
              <a:ea typeface="Open Sans"/>
              <a:cs typeface="Open Sans"/>
              <a:sym typeface="Open Sans"/>
            </a:endParaRPr>
          </a:p>
        </p:txBody>
      </p:sp>
      <p:sp>
        <p:nvSpPr>
          <p:cNvPr id="506" name="Google Shape;506;p34"/>
          <p:cNvSpPr txBox="1"/>
          <p:nvPr/>
        </p:nvSpPr>
        <p:spPr>
          <a:xfrm>
            <a:off x="239349" y="4389107"/>
            <a:ext cx="2184400" cy="460800"/>
          </a:xfrm>
          <a:prstGeom prst="rect">
            <a:avLst/>
          </a:prstGeom>
          <a:noFill/>
          <a:ln>
            <a:noFill/>
          </a:ln>
        </p:spPr>
        <p:txBody>
          <a:bodyPr spcFirstLastPara="1" wrap="square" lIns="121897" tIns="121897" rIns="121897" bIns="121897" anchor="t" anchorCtr="0">
            <a:noAutofit/>
          </a:bodyPr>
          <a:lstStyle/>
          <a:p>
            <a:r>
              <a:rPr lang="en" sz="2400" b="1" dirty="0">
                <a:solidFill>
                  <a:srgbClr val="3E6798"/>
                </a:solidFill>
                <a:latin typeface="Open Sans"/>
                <a:ea typeface="Open Sans"/>
                <a:cs typeface="Open Sans"/>
                <a:sym typeface="Open Sans"/>
              </a:rPr>
              <a:t>Email</a:t>
            </a:r>
            <a:endParaRPr sz="2400" b="1" dirty="0">
              <a:solidFill>
                <a:srgbClr val="3E6798"/>
              </a:solidFill>
              <a:latin typeface="Open Sans"/>
              <a:ea typeface="Open Sans"/>
              <a:cs typeface="Open Sans"/>
              <a:sym typeface="Open Sans"/>
            </a:endParaRPr>
          </a:p>
        </p:txBody>
      </p:sp>
      <p:grpSp>
        <p:nvGrpSpPr>
          <p:cNvPr id="2" name="Google Shape;508;p34"/>
          <p:cNvGrpSpPr/>
          <p:nvPr/>
        </p:nvGrpSpPr>
        <p:grpSpPr>
          <a:xfrm>
            <a:off x="6937796" y="4167105"/>
            <a:ext cx="556969" cy="556969"/>
            <a:chOff x="5122875" y="3525086"/>
            <a:chExt cx="572700" cy="572700"/>
          </a:xfrm>
        </p:grpSpPr>
        <p:sp>
          <p:nvSpPr>
            <p:cNvPr id="509" name="Google Shape;509;p34"/>
            <p:cNvSpPr/>
            <p:nvPr/>
          </p:nvSpPr>
          <p:spPr>
            <a:xfrm>
              <a:off x="5122875" y="3525086"/>
              <a:ext cx="572700" cy="572700"/>
            </a:xfrm>
            <a:custGeom>
              <a:avLst/>
              <a:gdLst/>
              <a:ahLst/>
              <a:cxnLst/>
              <a:rect l="l" t="t" r="r" b="b"/>
              <a:pathLst>
                <a:path w="120000" h="120000" extrusionOk="0">
                  <a:moveTo>
                    <a:pt x="59955" y="4981"/>
                  </a:moveTo>
                  <a:cubicBezTo>
                    <a:pt x="90378" y="4981"/>
                    <a:pt x="114929" y="29621"/>
                    <a:pt x="114929" y="59955"/>
                  </a:cubicBezTo>
                  <a:cubicBezTo>
                    <a:pt x="114929" y="90378"/>
                    <a:pt x="90378" y="114929"/>
                    <a:pt x="59955" y="114929"/>
                  </a:cubicBezTo>
                  <a:cubicBezTo>
                    <a:pt x="29621" y="114929"/>
                    <a:pt x="4981" y="90378"/>
                    <a:pt x="4981" y="59955"/>
                  </a:cubicBezTo>
                  <a:cubicBezTo>
                    <a:pt x="4714" y="29621"/>
                    <a:pt x="29621" y="4981"/>
                    <a:pt x="59955" y="4981"/>
                  </a:cubicBezTo>
                  <a:moveTo>
                    <a:pt x="59955" y="0"/>
                  </a:moveTo>
                  <a:cubicBezTo>
                    <a:pt x="26864" y="0"/>
                    <a:pt x="0" y="26864"/>
                    <a:pt x="0" y="59955"/>
                  </a:cubicBezTo>
                  <a:cubicBezTo>
                    <a:pt x="0" y="93135"/>
                    <a:pt x="26864" y="120000"/>
                    <a:pt x="59955" y="120000"/>
                  </a:cubicBezTo>
                  <a:cubicBezTo>
                    <a:pt x="93135" y="120000"/>
                    <a:pt x="120000" y="93135"/>
                    <a:pt x="120000" y="59955"/>
                  </a:cubicBezTo>
                  <a:cubicBezTo>
                    <a:pt x="120000" y="26864"/>
                    <a:pt x="93135" y="0"/>
                    <a:pt x="59955" y="0"/>
                  </a:cubicBezTo>
                  <a:lnTo>
                    <a:pt x="59955" y="0"/>
                  </a:lnTo>
                  <a:close/>
                </a:path>
              </a:pathLst>
            </a:custGeom>
            <a:solidFill>
              <a:srgbClr val="3C5B9B"/>
            </a:solidFill>
            <a:ln>
              <a:noFill/>
            </a:ln>
          </p:spPr>
          <p:txBody>
            <a:bodyPr spcFirstLastPara="1" wrap="square" lIns="91425" tIns="45700" rIns="91425" bIns="45700" anchor="t" anchorCtr="0">
              <a:noAutofit/>
            </a:bodyPr>
            <a:lstStyle/>
            <a:p>
              <a:endParaRPr sz="2400" dirty="0">
                <a:solidFill>
                  <a:srgbClr val="000000"/>
                </a:solidFill>
                <a:latin typeface="Calibri"/>
                <a:ea typeface="Calibri"/>
                <a:cs typeface="Calibri"/>
                <a:sym typeface="Calibri"/>
              </a:endParaRPr>
            </a:p>
          </p:txBody>
        </p:sp>
        <p:sp>
          <p:nvSpPr>
            <p:cNvPr id="510" name="Google Shape;510;p34"/>
            <p:cNvSpPr/>
            <p:nvPr/>
          </p:nvSpPr>
          <p:spPr>
            <a:xfrm>
              <a:off x="5326942" y="3640825"/>
              <a:ext cx="164700" cy="335100"/>
            </a:xfrm>
            <a:custGeom>
              <a:avLst/>
              <a:gdLst/>
              <a:ahLst/>
              <a:cxnLst/>
              <a:rect l="l" t="t" r="r" b="b"/>
              <a:pathLst>
                <a:path w="120000" h="120000" extrusionOk="0">
                  <a:moveTo>
                    <a:pt x="27786" y="120000"/>
                  </a:moveTo>
                  <a:lnTo>
                    <a:pt x="77557" y="120000"/>
                  </a:lnTo>
                  <a:lnTo>
                    <a:pt x="77557" y="60075"/>
                  </a:lnTo>
                  <a:lnTo>
                    <a:pt x="115725" y="60075"/>
                  </a:lnTo>
                  <a:lnTo>
                    <a:pt x="120000" y="38988"/>
                  </a:lnTo>
                  <a:lnTo>
                    <a:pt x="76946" y="38988"/>
                  </a:lnTo>
                  <a:lnTo>
                    <a:pt x="76946" y="25790"/>
                  </a:lnTo>
                  <a:cubicBezTo>
                    <a:pt x="76946" y="21087"/>
                    <a:pt x="81221" y="20632"/>
                    <a:pt x="85496" y="20632"/>
                  </a:cubicBezTo>
                  <a:lnTo>
                    <a:pt x="119083" y="20632"/>
                  </a:lnTo>
                  <a:lnTo>
                    <a:pt x="119083" y="0"/>
                  </a:lnTo>
                  <a:lnTo>
                    <a:pt x="79389" y="0"/>
                  </a:lnTo>
                  <a:cubicBezTo>
                    <a:pt x="35419" y="0"/>
                    <a:pt x="27786" y="15474"/>
                    <a:pt x="27786" y="24879"/>
                  </a:cubicBezTo>
                  <a:lnTo>
                    <a:pt x="27786" y="38533"/>
                  </a:lnTo>
                  <a:lnTo>
                    <a:pt x="0" y="38533"/>
                  </a:lnTo>
                  <a:lnTo>
                    <a:pt x="0" y="59620"/>
                  </a:lnTo>
                  <a:lnTo>
                    <a:pt x="27786" y="59620"/>
                  </a:lnTo>
                  <a:lnTo>
                    <a:pt x="27786" y="120000"/>
                  </a:lnTo>
                  <a:close/>
                </a:path>
              </a:pathLst>
            </a:custGeom>
            <a:solidFill>
              <a:srgbClr val="3C5B9B"/>
            </a:solidFill>
            <a:ln>
              <a:noFill/>
            </a:ln>
          </p:spPr>
          <p:txBody>
            <a:bodyPr spcFirstLastPara="1" wrap="square" lIns="91425" tIns="45700" rIns="91425" bIns="45700" anchor="t" anchorCtr="0">
              <a:noAutofit/>
            </a:bodyPr>
            <a:lstStyle/>
            <a:p>
              <a:endParaRPr sz="2400" dirty="0">
                <a:solidFill>
                  <a:srgbClr val="000000"/>
                </a:solidFill>
                <a:latin typeface="Calibri"/>
                <a:ea typeface="Calibri"/>
                <a:cs typeface="Calibri"/>
                <a:sym typeface="Calibri"/>
              </a:endParaRPr>
            </a:p>
          </p:txBody>
        </p:sp>
      </p:grpSp>
      <p:sp>
        <p:nvSpPr>
          <p:cNvPr id="31" name="Rectangle 30"/>
          <p:cNvSpPr/>
          <p:nvPr/>
        </p:nvSpPr>
        <p:spPr>
          <a:xfrm>
            <a:off x="47329" y="4965172"/>
            <a:ext cx="3606116" cy="410369"/>
          </a:xfrm>
          <a:prstGeom prst="rect">
            <a:avLst/>
          </a:prstGeom>
          <a:noFill/>
        </p:spPr>
        <p:txBody>
          <a:bodyPr wrap="none" lIns="121917" tIns="60958" rIns="121917" bIns="60958">
            <a:spAutoFit/>
          </a:bodyPr>
          <a:lstStyle/>
          <a:p>
            <a:r>
              <a:rPr lang="fr-FR" b="1" u="sng" dirty="0" smtClean="0">
                <a:solidFill>
                  <a:srgbClr val="FB3A05"/>
                </a:solidFill>
                <a:latin typeface="Comic Sans MS" pitchFamily="66" charset="0"/>
                <a:hlinkClick r:id="rId3"/>
              </a:rPr>
              <a:t> soulef.rahal@univ-biskra.dz</a:t>
            </a:r>
            <a:endParaRPr lang="fr-FR" dirty="0">
              <a:solidFill>
                <a:srgbClr val="FB3A05"/>
              </a:solidFill>
            </a:endParaRPr>
          </a:p>
        </p:txBody>
      </p:sp>
      <p:sp>
        <p:nvSpPr>
          <p:cNvPr id="32" name="Rectangle 31"/>
          <p:cNvSpPr/>
          <p:nvPr/>
        </p:nvSpPr>
        <p:spPr>
          <a:xfrm>
            <a:off x="7536160" y="4293097"/>
            <a:ext cx="1626941" cy="410369"/>
          </a:xfrm>
          <a:prstGeom prst="rect">
            <a:avLst/>
          </a:prstGeom>
          <a:noFill/>
        </p:spPr>
        <p:txBody>
          <a:bodyPr wrap="none" lIns="121917" tIns="60958" rIns="121917" bIns="60958">
            <a:spAutoFit/>
          </a:bodyPr>
          <a:lstStyle/>
          <a:p>
            <a:r>
              <a:rPr lang="en-US" b="1" u="sng" dirty="0" err="1" smtClean="0">
                <a:solidFill>
                  <a:srgbClr val="27405F"/>
                </a:solidFill>
                <a:latin typeface="Comic Sans MS" pitchFamily="66" charset="0"/>
              </a:rPr>
              <a:t>soulef</a:t>
            </a:r>
            <a:r>
              <a:rPr lang="fr-FR" b="1" u="sng" dirty="0" smtClean="0">
                <a:solidFill>
                  <a:srgbClr val="27405F"/>
                </a:solidFill>
                <a:latin typeface="Comic Sans MS" pitchFamily="66" charset="0"/>
              </a:rPr>
              <a:t>.</a:t>
            </a:r>
            <a:r>
              <a:rPr lang="fr-FR" b="1" u="sng" dirty="0" err="1" smtClean="0">
                <a:solidFill>
                  <a:srgbClr val="27405F"/>
                </a:solidFill>
                <a:latin typeface="Comic Sans MS" pitchFamily="66" charset="0"/>
              </a:rPr>
              <a:t>rahal</a:t>
            </a:r>
            <a:endParaRPr lang="fr-FR" u="sng" dirty="0">
              <a:solidFill>
                <a:srgbClr val="27405F"/>
              </a:solidFill>
            </a:endParaRPr>
          </a:p>
        </p:txBody>
      </p:sp>
      <p:sp>
        <p:nvSpPr>
          <p:cNvPr id="33" name="Rectangle 32"/>
          <p:cNvSpPr/>
          <p:nvPr/>
        </p:nvSpPr>
        <p:spPr>
          <a:xfrm>
            <a:off x="7728182" y="4869161"/>
            <a:ext cx="1626941" cy="410369"/>
          </a:xfrm>
          <a:prstGeom prst="rect">
            <a:avLst/>
          </a:prstGeom>
          <a:noFill/>
        </p:spPr>
        <p:txBody>
          <a:bodyPr wrap="none" lIns="121917" tIns="60958" rIns="121917" bIns="60958">
            <a:spAutoFit/>
          </a:bodyPr>
          <a:lstStyle/>
          <a:p>
            <a:r>
              <a:rPr lang="en-US" b="1" u="sng" dirty="0" err="1" smtClean="0">
                <a:solidFill>
                  <a:srgbClr val="27405F"/>
                </a:solidFill>
                <a:latin typeface="Comic Sans MS" pitchFamily="66" charset="0"/>
              </a:rPr>
              <a:t>soulef</a:t>
            </a:r>
            <a:r>
              <a:rPr lang="fr-FR" b="1" u="sng" dirty="0" smtClean="0">
                <a:solidFill>
                  <a:srgbClr val="27405F"/>
                </a:solidFill>
                <a:latin typeface="Comic Sans MS" pitchFamily="66" charset="0"/>
              </a:rPr>
              <a:t>.</a:t>
            </a:r>
            <a:r>
              <a:rPr lang="fr-FR" b="1" u="sng" dirty="0" err="1" smtClean="0">
                <a:solidFill>
                  <a:srgbClr val="27405F"/>
                </a:solidFill>
                <a:latin typeface="Comic Sans MS" pitchFamily="66" charset="0"/>
              </a:rPr>
              <a:t>rahal</a:t>
            </a:r>
            <a:endParaRPr lang="fr-FR" u="sng" dirty="0">
              <a:solidFill>
                <a:srgbClr val="27405F"/>
              </a:solidFill>
            </a:endParaRPr>
          </a:p>
        </p:txBody>
      </p:sp>
      <p:pic>
        <p:nvPicPr>
          <p:cNvPr id="34" name="Picture 5" descr="C:\Users\Amira Informatique\Downloads\instagram.jpg"/>
          <p:cNvPicPr>
            <a:picLocks noChangeAspect="1" noChangeArrowheads="1"/>
          </p:cNvPicPr>
          <p:nvPr/>
        </p:nvPicPr>
        <p:blipFill>
          <a:blip r:embed="rId4" cstate="print"/>
          <a:srcRect/>
          <a:stretch>
            <a:fillRect/>
          </a:stretch>
        </p:blipFill>
        <p:spPr bwMode="auto">
          <a:xfrm>
            <a:off x="6960096" y="4922515"/>
            <a:ext cx="576064" cy="522709"/>
          </a:xfrm>
          <a:prstGeom prst="rect">
            <a:avLst/>
          </a:prstGeom>
          <a:noFill/>
        </p:spPr>
      </p:pic>
      <p:sp>
        <p:nvSpPr>
          <p:cNvPr id="11274" name="AutoShape 10" descr="Competitive Advantage de Michael Porter, les clés principales du livre –  StrategeMarketing.com"/>
          <p:cNvSpPr>
            <a:spLocks noChangeAspect="1" noChangeArrowheads="1"/>
          </p:cNvSpPr>
          <p:nvPr/>
        </p:nvSpPr>
        <p:spPr bwMode="auto">
          <a:xfrm>
            <a:off x="207433" y="-192617"/>
            <a:ext cx="406400" cy="406401"/>
          </a:xfrm>
          <a:prstGeom prst="rect">
            <a:avLst/>
          </a:prstGeom>
          <a:noFill/>
        </p:spPr>
        <p:txBody>
          <a:bodyPr vert="horz" wrap="square" lIns="121917" tIns="60958" rIns="121917" bIns="60958" numCol="1" anchor="t" anchorCtr="0" compatLnSpc="1">
            <a:prstTxWarp prst="textNoShape">
              <a:avLst/>
            </a:prstTxWarp>
          </a:bodyPr>
          <a:lstStyle/>
          <a:p>
            <a:endParaRPr lang="fr-FR"/>
          </a:p>
        </p:txBody>
      </p:sp>
      <p:pic>
        <p:nvPicPr>
          <p:cNvPr id="11276" name="Picture 12" descr="Competitive Advantage de Michael Porter, les clés principales du livre –  StrategeMarketing.com"/>
          <p:cNvPicPr>
            <a:picLocks noChangeAspect="1" noChangeArrowheads="1"/>
          </p:cNvPicPr>
          <p:nvPr/>
        </p:nvPicPr>
        <p:blipFill>
          <a:blip r:embed="rId5" cstate="print"/>
          <a:srcRect/>
          <a:stretch>
            <a:fillRect/>
          </a:stretch>
        </p:blipFill>
        <p:spPr bwMode="auto">
          <a:xfrm>
            <a:off x="8688288" y="548680"/>
            <a:ext cx="3456384" cy="3099725"/>
          </a:xfrm>
          <a:prstGeom prst="rect">
            <a:avLst/>
          </a:prstGeom>
          <a:noFill/>
        </p:spPr>
      </p:pic>
      <p:sp>
        <p:nvSpPr>
          <p:cNvPr id="21" name="ZoneTexte 20"/>
          <p:cNvSpPr txBox="1"/>
          <p:nvPr/>
        </p:nvSpPr>
        <p:spPr>
          <a:xfrm>
            <a:off x="7728181" y="6447632"/>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2" name="Image 21" descr="5268156c43e7847fd058bc78de692003-strategir-marketing-internationalepng.png"/>
          <p:cNvPicPr>
            <a:picLocks noChangeAspect="1"/>
          </p:cNvPicPr>
          <p:nvPr/>
        </p:nvPicPr>
        <p:blipFill>
          <a:blip r:embed="rId6" cstate="print"/>
          <a:stretch>
            <a:fillRect/>
          </a:stretch>
        </p:blipFill>
        <p:spPr>
          <a:xfrm>
            <a:off x="1136074" y="1454727"/>
            <a:ext cx="3616036" cy="2521528"/>
          </a:xfrm>
          <a:prstGeom prst="rect">
            <a:avLst/>
          </a:prstGeom>
        </p:spPr>
      </p:pic>
      <p:pic>
        <p:nvPicPr>
          <p:cNvPr id="23" name="Image 22" descr="9782100563555-X.jpg"/>
          <p:cNvPicPr>
            <a:picLocks noChangeAspect="1"/>
          </p:cNvPicPr>
          <p:nvPr/>
        </p:nvPicPr>
        <p:blipFill>
          <a:blip r:embed="rId7" cstate="print"/>
          <a:stretch>
            <a:fillRect/>
          </a:stretch>
        </p:blipFill>
        <p:spPr>
          <a:xfrm>
            <a:off x="6192982" y="540328"/>
            <a:ext cx="2554144" cy="3131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i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ox(in)">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3</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360219" y="1031889"/>
            <a:ext cx="11512467" cy="2074359"/>
            <a:chOff x="-2997862" y="990848"/>
            <a:chExt cx="9598187" cy="3946813"/>
          </a:xfrm>
        </p:grpSpPr>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760237" y="990848"/>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A9532BB2-886F-4199-8BE6-E4D92D6E49E9}"/>
                </a:ext>
              </a:extLst>
            </p:cNvPr>
            <p:cNvSpPr/>
            <p:nvPr/>
          </p:nvSpPr>
          <p:spPr>
            <a:xfrm>
              <a:off x="-2997862" y="1482643"/>
              <a:ext cx="9598187" cy="345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توجد حاجة ملحة لتحديد إطار أوسع لتقييم </a:t>
              </a:r>
              <a:r>
                <a:rPr lang="ar-SA" sz="2800" dirty="0" err="1" smtClean="0">
                  <a:solidFill>
                    <a:srgbClr val="445467"/>
                  </a:solidFill>
                  <a:latin typeface="Sakkal Majalla" pitchFamily="2" charset="-78"/>
                  <a:cs typeface="Sakkal Majalla" pitchFamily="2" charset="-78"/>
                </a:rPr>
                <a:t>مدى </a:t>
              </a:r>
              <a:r>
                <a:rPr lang="ar-SA" sz="2800" dirty="0" smtClean="0">
                  <a:solidFill>
                    <a:srgbClr val="445467"/>
                  </a:solidFill>
                  <a:latin typeface="Sakkal Majalla" pitchFamily="2" charset="-78"/>
                  <a:cs typeface="Sakkal Majalla" pitchFamily="2" charset="-78"/>
                </a:rPr>
                <a:t>"زيادة المشاركة الدولية" ويعتمد على عدد من الأبعاد، بشكل عام، يُتوقع أن يكون التدويل العام مرتبطًا بالتطورات على طول كل من الأبعاد المبينة في </a:t>
              </a:r>
              <a:r>
                <a:rPr lang="ar-SA" sz="2800" dirty="0" err="1" smtClean="0">
                  <a:solidFill>
                    <a:srgbClr val="445467"/>
                  </a:solidFill>
                  <a:latin typeface="Sakkal Majalla" pitchFamily="2" charset="-78"/>
                  <a:cs typeface="Sakkal Majalla" pitchFamily="2" charset="-78"/>
                </a:rPr>
                <a:t>الشكل:</a:t>
              </a:r>
              <a:endParaRPr lang="ar-SA" sz="2800" dirty="0" smtClean="0">
                <a:solidFill>
                  <a:srgbClr val="445467"/>
                </a:solidFill>
                <a:latin typeface="Sakkal Majalla" pitchFamily="2" charset="-78"/>
                <a:cs typeface="Sakkal Majalla" pitchFamily="2" charset="-78"/>
              </a:endParaRPr>
            </a:p>
            <a:p>
              <a:pPr algn="just" rtl="1"/>
              <a:endParaRPr lang="ar-SA" sz="2800" dirty="0" smtClean="0">
                <a:solidFill>
                  <a:srgbClr val="445467"/>
                </a:solidFill>
                <a:latin typeface="Sakkal Majalla" pitchFamily="2" charset="-78"/>
                <a:cs typeface="Sakkal Majalla" pitchFamily="2" charset="-78"/>
              </a:endParaRPr>
            </a:p>
            <a:p>
              <a:pPr algn="just" rtl="1"/>
              <a:endParaRPr lang="fr-FR" sz="2800" dirty="0">
                <a:solidFill>
                  <a:srgbClr val="445467"/>
                </a:solidFill>
                <a:latin typeface="Sakkal Majalla" pitchFamily="2" charset="-78"/>
                <a:ea typeface="Open Sans" panose="020B0606030504020204" pitchFamily="34" charset="0"/>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8" name="Rectangle 17">
            <a:extLst>
              <a:ext uri="{FF2B5EF4-FFF2-40B4-BE49-F238E27FC236}">
                <a16:creationId xmlns="" xmlns:a16="http://schemas.microsoft.com/office/drawing/2014/main" id="{33AB5ECA-AEB4-4B7B-9B97-3EB73492ACB9}"/>
              </a:ext>
            </a:extLst>
          </p:cNvPr>
          <p:cNvSpPr/>
          <p:nvPr/>
        </p:nvSpPr>
        <p:spPr>
          <a:xfrm>
            <a:off x="3595789" y="221674"/>
            <a:ext cx="401904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rtl="1"/>
            <a:r>
              <a:rPr lang="ar-SA" sz="3600" b="1" dirty="0" smtClean="0">
                <a:solidFill>
                  <a:srgbClr val="3E6798"/>
                </a:solidFill>
                <a:effectLst>
                  <a:outerShdw blurRad="38100" dist="38100" dir="2700000" algn="tl">
                    <a:srgbClr val="000000">
                      <a:alpha val="43137"/>
                    </a:srgbClr>
                  </a:outerShdw>
                </a:effectLst>
                <a:latin typeface="Sakkal Majalla" pitchFamily="2" charset="-78"/>
                <a:cs typeface="Sakkal Majalla" pitchFamily="2" charset="-78"/>
              </a:rPr>
              <a:t>أبعاد تدويل نشاط </a:t>
            </a:r>
            <a:r>
              <a:rPr lang="ar-SA" sz="3600" b="1" dirty="0" err="1" smtClean="0">
                <a:solidFill>
                  <a:srgbClr val="3E6798"/>
                </a:solidFill>
                <a:effectLst>
                  <a:outerShdw blurRad="38100" dist="38100" dir="2700000" algn="tl">
                    <a:srgbClr val="000000">
                      <a:alpha val="43137"/>
                    </a:srgbClr>
                  </a:outerShdw>
                </a:effectLst>
                <a:latin typeface="Sakkal Majalla" pitchFamily="2" charset="-78"/>
                <a:cs typeface="Sakkal Majalla" pitchFamily="2" charset="-78"/>
              </a:rPr>
              <a:t>الشركات:</a:t>
            </a:r>
            <a:endParaRPr lang="ar-SA" sz="3600" b="1" dirty="0" smtClean="0">
              <a:solidFill>
                <a:srgbClr val="3E6798"/>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27" name="Picture 3"/>
          <p:cNvPicPr>
            <a:picLocks noChangeAspect="1" noChangeArrowheads="1"/>
          </p:cNvPicPr>
          <p:nvPr/>
        </p:nvPicPr>
        <p:blipFill>
          <a:blip r:embed="rId3" cstate="print"/>
          <a:srcRect/>
          <a:stretch>
            <a:fillRect/>
          </a:stretch>
        </p:blipFill>
        <p:spPr bwMode="auto">
          <a:xfrm>
            <a:off x="3402157" y="2201140"/>
            <a:ext cx="6496050" cy="4229100"/>
          </a:xfrm>
          <a:prstGeom prst="rect">
            <a:avLst/>
          </a:prstGeom>
          <a:noFill/>
          <a:ln w="9525">
            <a:noFill/>
            <a:miter lim="800000"/>
            <a:headEnd/>
            <a:tailEnd/>
          </a:ln>
        </p:spPr>
      </p:pic>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4</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3228110" y="1296389"/>
            <a:ext cx="8575302" cy="6264650"/>
            <a:chOff x="-629943" y="990848"/>
            <a:chExt cx="7149411" cy="6636439"/>
          </a:xfrm>
        </p:grpSpPr>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760237" y="990848"/>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A9532BB2-886F-4199-8BE6-E4D92D6E49E9}"/>
                </a:ext>
              </a:extLst>
            </p:cNvPr>
            <p:cNvSpPr/>
            <p:nvPr/>
          </p:nvSpPr>
          <p:spPr>
            <a:xfrm>
              <a:off x="-629943" y="1595506"/>
              <a:ext cx="7149411" cy="6031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قام كل من الباحثان </a:t>
              </a:r>
              <a:r>
                <a:rPr lang="fr-FR" sz="2800" dirty="0" err="1" smtClean="0">
                  <a:solidFill>
                    <a:srgbClr val="445467"/>
                  </a:solidFill>
                  <a:latin typeface="Sakkal Majalla" pitchFamily="2" charset="-78"/>
                  <a:cs typeface="Sakkal Majalla" pitchFamily="2" charset="-78"/>
                </a:rPr>
                <a:t>Welch</a:t>
              </a:r>
              <a:r>
                <a:rPr lang="fr-FR" sz="2800" dirty="0" smtClean="0">
                  <a:solidFill>
                    <a:srgbClr val="445467"/>
                  </a:solidFill>
                  <a:latin typeface="Sakkal Majalla" pitchFamily="2" charset="-78"/>
                  <a:cs typeface="Sakkal Majalla" pitchFamily="2" charset="-78"/>
                </a:rPr>
                <a:t>, &amp; </a:t>
              </a:r>
              <a:r>
                <a:rPr lang="fr-FR" sz="2800" dirty="0" err="1" smtClean="0">
                  <a:solidFill>
                    <a:srgbClr val="445467"/>
                  </a:solidFill>
                  <a:latin typeface="Sakkal Majalla" pitchFamily="2" charset="-78"/>
                  <a:cs typeface="Sakkal Majalla" pitchFamily="2" charset="-78"/>
                </a:rPr>
                <a:t>Luostarinen</a:t>
              </a:r>
              <a:r>
                <a:rPr lang="fr-FR" sz="2800" dirty="0" smtClean="0">
                  <a:solidFill>
                    <a:srgbClr val="445467"/>
                  </a:solidFill>
                  <a:latin typeface="Sakkal Majalla" pitchFamily="2" charset="-78"/>
                  <a:cs typeface="Sakkal Majalla" pitchFamily="2" charset="-78"/>
                </a:rPr>
                <a:t> </a:t>
              </a:r>
              <a:r>
                <a:rPr lang="ar-SA" sz="2800" dirty="0" smtClean="0">
                  <a:solidFill>
                    <a:srgbClr val="445467"/>
                  </a:solidFill>
                  <a:latin typeface="Sakkal Majalla" pitchFamily="2" charset="-78"/>
                  <a:cs typeface="Sakkal Majalla" pitchFamily="2" charset="-78"/>
                </a:rPr>
                <a:t>سنة 1983 بإعداد نموذج يقيس درجة تدويل، يساعد الشركات على تخطي الصعوبات وتقوم بتسريع عملية التدويل عوضا أن تعتبر التدويل مرحلة </a:t>
              </a:r>
              <a:r>
                <a:rPr lang="ar-SA" sz="2800" dirty="0" err="1" smtClean="0">
                  <a:solidFill>
                    <a:srgbClr val="445467"/>
                  </a:solidFill>
                  <a:latin typeface="Sakkal Majalla" pitchFamily="2" charset="-78"/>
                  <a:cs typeface="Sakkal Majalla" pitchFamily="2" charset="-78"/>
                </a:rPr>
                <a:t>متسلسة</a:t>
              </a:r>
              <a:r>
                <a:rPr lang="ar-SA" sz="2800" dirty="0" smtClean="0">
                  <a:solidFill>
                    <a:srgbClr val="445467"/>
                  </a:solidFill>
                  <a:latin typeface="Sakkal Majalla" pitchFamily="2" charset="-78"/>
                  <a:cs typeface="Sakkal Majalla" pitchFamily="2" charset="-78"/>
                </a:rPr>
                <a:t>،مما يعني ضمنيا أنه يمكن التركيز على بعض الابعاد دون ألأخرى في التدويل ويوضح النموذج توفر مجموعة بدائل متنوعة لطرق التدويل يمكن للشركات استخدامها مثل تدويل </a:t>
              </a:r>
              <a:r>
                <a:rPr lang="ar-SA" sz="2800" dirty="0" err="1" smtClean="0">
                  <a:solidFill>
                    <a:srgbClr val="445467"/>
                  </a:solidFill>
                  <a:latin typeface="Sakkal Majalla" pitchFamily="2" charset="-78"/>
                  <a:cs typeface="Sakkal Majalla" pitchFamily="2" charset="-78"/>
                </a:rPr>
                <a:t>المعرفة :</a:t>
              </a:r>
              <a:r>
                <a:rPr lang="ar-SA" sz="2800" dirty="0" smtClean="0">
                  <a:solidFill>
                    <a:srgbClr val="445467"/>
                  </a:solidFill>
                  <a:latin typeface="Sakkal Majalla" pitchFamily="2" charset="-78"/>
                  <a:cs typeface="Sakkal Majalla" pitchFamily="2" charset="-78"/>
                </a:rPr>
                <a:t>(عقود الامتياز،عقود التسيير، ترخيص الإنتاج)، كما يقترح النموذج ان المتغيرات الخارجية مثل شركات التجارة الخارجية، البرامج والسياسات الحكومية، والمنافسة في الصناعة، والطلب في السوق يمكن أن تعزز أو تضبط توجه الشركات لدخول سوق معينة دون</a:t>
              </a:r>
              <a:r>
                <a:rPr lang="fr-FR" sz="2800" dirty="0" smtClean="0">
                  <a:solidFill>
                    <a:srgbClr val="445467"/>
                  </a:solidFill>
                  <a:latin typeface="Sakkal Majalla" pitchFamily="2" charset="-78"/>
                  <a:cs typeface="Sakkal Majalla" pitchFamily="2" charset="-78"/>
                </a:rPr>
                <a:t> </a:t>
              </a:r>
              <a:r>
                <a:rPr lang="ar-SA" sz="2800" dirty="0" smtClean="0">
                  <a:solidFill>
                    <a:srgbClr val="445467"/>
                  </a:solidFill>
                  <a:latin typeface="Sakkal Majalla" pitchFamily="2" charset="-78"/>
                  <a:cs typeface="Sakkal Majalla" pitchFamily="2" charset="-78"/>
                </a:rPr>
                <a:t>أخرى، ومن جهة أخرى يشرح كيف يؤثر النجاح في السوق المحلي على درجة تدويل نشاط الشركات.</a:t>
              </a:r>
            </a:p>
            <a:p>
              <a:pPr algn="just" rtl="1"/>
              <a:r>
                <a:rPr lang="ar-SA" sz="2800" dirty="0" smtClean="0">
                  <a:solidFill>
                    <a:srgbClr val="445467"/>
                  </a:solidFill>
                  <a:latin typeface="Sakkal Majalla" pitchFamily="2" charset="-78"/>
                  <a:cs typeface="Sakkal Majalla" pitchFamily="2" charset="-78"/>
                </a:rPr>
                <a:t> </a:t>
              </a:r>
            </a:p>
            <a:p>
              <a:pPr algn="just" rtl="1"/>
              <a:endParaRPr lang="ar-SA" sz="2800" dirty="0" smtClean="0">
                <a:solidFill>
                  <a:srgbClr val="445467"/>
                </a:solidFill>
                <a:latin typeface="Sakkal Majalla" pitchFamily="2" charset="-78"/>
                <a:cs typeface="Sakkal Majalla" pitchFamily="2" charset="-78"/>
              </a:endParaRPr>
            </a:p>
            <a:p>
              <a:pPr algn="just" rtl="1"/>
              <a:endParaRPr lang="fr-FR" sz="2800" dirty="0" smtClean="0">
                <a:solidFill>
                  <a:srgbClr val="445467"/>
                </a:solidFill>
                <a:latin typeface="Sakkal Majalla" pitchFamily="2" charset="-78"/>
                <a:cs typeface="Sakkal Majalla" pitchFamily="2" charset="-78"/>
              </a:endParaRPr>
            </a:p>
            <a:p>
              <a:pPr algn="just" rtl="1"/>
              <a:endParaRPr lang="fr-FR" sz="2800" dirty="0">
                <a:solidFill>
                  <a:srgbClr val="445467"/>
                </a:solidFill>
                <a:latin typeface="Sakkal Majalla" pitchFamily="2" charset="-78"/>
                <a:cs typeface="Sakkal Majalla" pitchFamily="2" charset="-78"/>
              </a:endParaRP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a:extLst>
              <a:ext uri="{FF2B5EF4-FFF2-40B4-BE49-F238E27FC236}">
                <a16:creationId xmlns="" xmlns:a16="http://schemas.microsoft.com/office/drawing/2014/main" id="{33AB5ECA-AEB4-4B7B-9B97-3EB73492ACB9}"/>
              </a:ext>
            </a:extLst>
          </p:cNvPr>
          <p:cNvSpPr/>
          <p:nvPr/>
        </p:nvSpPr>
        <p:spPr>
          <a:xfrm>
            <a:off x="5022807" y="415637"/>
            <a:ext cx="401904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rtl="1"/>
            <a:r>
              <a:rPr lang="ar-SA" sz="3600" b="1" dirty="0" smtClean="0">
                <a:solidFill>
                  <a:srgbClr val="3E6798"/>
                </a:solidFill>
                <a:effectLst>
                  <a:outerShdw blurRad="38100" dist="38100" dir="2700000" algn="tl">
                    <a:srgbClr val="000000">
                      <a:alpha val="43137"/>
                    </a:srgbClr>
                  </a:outerShdw>
                </a:effectLst>
                <a:latin typeface="Sakkal Majalla" pitchFamily="2" charset="-78"/>
                <a:cs typeface="Sakkal Majalla" pitchFamily="2" charset="-78"/>
              </a:rPr>
              <a:t>أبعاد تدويل نشاط </a:t>
            </a:r>
            <a:r>
              <a:rPr lang="ar-SA" sz="3600" b="1" dirty="0" err="1" smtClean="0">
                <a:solidFill>
                  <a:srgbClr val="3E6798"/>
                </a:solidFill>
                <a:effectLst>
                  <a:outerShdw blurRad="38100" dist="38100" dir="2700000" algn="tl">
                    <a:srgbClr val="000000">
                      <a:alpha val="43137"/>
                    </a:srgbClr>
                  </a:outerShdw>
                </a:effectLst>
                <a:latin typeface="Sakkal Majalla" pitchFamily="2" charset="-78"/>
                <a:cs typeface="Sakkal Majalla" pitchFamily="2" charset="-78"/>
              </a:rPr>
              <a:t>الشركات:</a:t>
            </a:r>
            <a:endParaRPr lang="ar-SA" sz="3600" b="1" dirty="0" smtClean="0">
              <a:solidFill>
                <a:srgbClr val="3E6798"/>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5</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175165" y="232415"/>
            <a:ext cx="9670471" cy="4855639"/>
            <a:chOff x="-2036981" y="-22447"/>
            <a:chExt cx="8220568" cy="4855639"/>
          </a:xfrm>
        </p:grpSpPr>
        <p:grpSp>
          <p:nvGrpSpPr>
            <p:cNvPr id="4" name="Group 7">
              <a:extLst>
                <a:ext uri="{FF2B5EF4-FFF2-40B4-BE49-F238E27FC236}">
                  <a16:creationId xmlns="" xmlns:a16="http://schemas.microsoft.com/office/drawing/2014/main" id="{90B3C299-F590-45F9-8C90-8EE9837A4A07}"/>
                </a:ext>
              </a:extLst>
            </p:cNvPr>
            <p:cNvGrpSpPr/>
            <p:nvPr/>
          </p:nvGrpSpPr>
          <p:grpSpPr>
            <a:xfrm>
              <a:off x="-2036981" y="-22447"/>
              <a:ext cx="7607515" cy="1323439"/>
              <a:chOff x="-1847245" y="3037834"/>
              <a:chExt cx="7607515"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847245" y="3037834"/>
                <a:ext cx="7607515"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4000" b="1" dirty="0" err="1" smtClean="0">
                    <a:solidFill>
                      <a:srgbClr val="3E6798"/>
                    </a:solidFill>
                    <a:latin typeface="Sakkal Majalla" pitchFamily="2" charset="-78"/>
                    <a:cs typeface="Sakkal Majalla" pitchFamily="2" charset="-78"/>
                  </a:rPr>
                  <a:t>1 </a:t>
                </a:r>
                <a:r>
                  <a:rPr lang="ar-SA" sz="4000" b="1" dirty="0" smtClean="0">
                    <a:solidFill>
                      <a:srgbClr val="3E6798"/>
                    </a:solidFill>
                    <a:latin typeface="Sakkal Majalla" pitchFamily="2" charset="-78"/>
                    <a:cs typeface="Sakkal Majalla" pitchFamily="2" charset="-78"/>
                  </a:rPr>
                  <a:t>- البعد الاول كيف تتم عملية </a:t>
                </a:r>
                <a:r>
                  <a:rPr lang="ar-SA" sz="4000" b="1" dirty="0" err="1" smtClean="0">
                    <a:solidFill>
                      <a:srgbClr val="3E6798"/>
                    </a:solidFill>
                    <a:latin typeface="Sakkal Majalla" pitchFamily="2" charset="-78"/>
                    <a:cs typeface="Sakkal Majalla" pitchFamily="2" charset="-78"/>
                  </a:rPr>
                  <a:t>التدويل؟</a:t>
                </a:r>
                <a:r>
                  <a:rPr lang="ar-SA" sz="4000" b="1" dirty="0" smtClean="0">
                    <a:solidFill>
                      <a:srgbClr val="3E6798"/>
                    </a:solidFill>
                    <a:latin typeface="Sakkal Majalla" pitchFamily="2" charset="-78"/>
                    <a:cs typeface="Sakkal Majalla" pitchFamily="2" charset="-78"/>
                  </a:rPr>
                  <a:t> عملية صنع القرار</a:t>
                </a: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40511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506919" y="1293762"/>
              <a:ext cx="5676668"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مع زيادة مشاركة الشركات في الأسواق الدولية، ستعتمد طرق خدمة الأسواق الخارجية على </a:t>
              </a:r>
              <a:r>
                <a:rPr lang="ar-SA" sz="2800" dirty="0" err="1" smtClean="0">
                  <a:solidFill>
                    <a:srgbClr val="4D3F69"/>
                  </a:solidFill>
                  <a:latin typeface="Sakkal Majalla" pitchFamily="2" charset="-78"/>
                  <a:cs typeface="Sakkal Majalla" pitchFamily="2" charset="-78"/>
                </a:rPr>
                <a:t>تغييرات:</a:t>
              </a:r>
              <a:endParaRPr lang="ar-SA" sz="2800" dirty="0" smtClean="0">
                <a:solidFill>
                  <a:srgbClr val="4D3F69"/>
                </a:solidFill>
                <a:latin typeface="Sakkal Majalla" pitchFamily="2" charset="-78"/>
                <a:cs typeface="Sakkal Majalla" pitchFamily="2" charset="-78"/>
              </a:endParaRPr>
            </a:p>
            <a:p>
              <a:pPr algn="just" rtl="1"/>
              <a:r>
                <a:rPr lang="ar-SA" sz="2800" dirty="0" smtClean="0">
                  <a:solidFill>
                    <a:srgbClr val="4D3F69"/>
                  </a:solidFill>
                  <a:latin typeface="Sakkal Majalla" pitchFamily="2" charset="-78"/>
                  <a:cs typeface="Sakkal Majalla" pitchFamily="2" charset="-78"/>
                </a:rPr>
                <a:t> غالبًا ما يحدث </a:t>
              </a:r>
              <a:r>
                <a:rPr lang="ar-SA" sz="2800" b="1" dirty="0" smtClean="0">
                  <a:solidFill>
                    <a:schemeClr val="accent1">
                      <a:lumMod val="50000"/>
                      <a:lumOff val="50000"/>
                    </a:schemeClr>
                  </a:solidFill>
                  <a:latin typeface="Sakkal Majalla" pitchFamily="2" charset="-78"/>
                  <a:cs typeface="Sakkal Majalla" pitchFamily="2" charset="-78"/>
                </a:rPr>
                <a:t>تغيير في الالتزام المتزايد</a:t>
              </a:r>
              <a:r>
                <a:rPr lang="ar-SA" sz="2800" dirty="0" smtClean="0">
                  <a:solidFill>
                    <a:srgbClr val="4D3F69"/>
                  </a:solidFill>
                  <a:latin typeface="Sakkal Majalla" pitchFamily="2" charset="-78"/>
                  <a:cs typeface="Sakkal Majalla" pitchFamily="2" charset="-78"/>
                </a:rPr>
                <a:t>، حيث ينتقل التصدير من عدم التصدير إلى التصدير عبر وكيل، ثم إلى إنشاء شركة تابعة للمبيعات، وأخيرًا إلى إنشاء شركة إنتاج </a:t>
              </a:r>
              <a:r>
                <a:rPr lang="ar-SA" sz="2800" dirty="0" err="1" smtClean="0">
                  <a:solidFill>
                    <a:srgbClr val="4D3F69"/>
                  </a:solidFill>
                  <a:latin typeface="Sakkal Majalla" pitchFamily="2" charset="-78"/>
                  <a:cs typeface="Sakkal Majalla" pitchFamily="2" charset="-78"/>
                </a:rPr>
                <a:t>فرعية.</a:t>
              </a:r>
              <a:r>
                <a:rPr lang="ar-SA" sz="2800" dirty="0" smtClean="0">
                  <a:solidFill>
                    <a:srgbClr val="4D3F69"/>
                  </a:solidFill>
                  <a:latin typeface="Sakkal Majalla" pitchFamily="2" charset="-78"/>
                  <a:cs typeface="Sakkal Majalla" pitchFamily="2" charset="-78"/>
                </a:rPr>
                <a:t> هذا التغيير يشير إلى درجة تدويل الشركات.</a:t>
              </a:r>
            </a:p>
            <a:p>
              <a:pPr algn="just" rtl="1"/>
              <a:endParaRPr lang="ar-SA" sz="2800" dirty="0" smtClean="0">
                <a:solidFill>
                  <a:srgbClr val="4D3F69"/>
                </a:solidFill>
                <a:latin typeface="Sakkal Majalla" pitchFamily="2" charset="-78"/>
                <a:cs typeface="Sakkal Majalla" pitchFamily="2" charset="-78"/>
              </a:endParaRPr>
            </a:p>
            <a:p>
              <a:pPr algn="just" rtl="1"/>
              <a:r>
                <a:rPr lang="fr-FR" sz="2800" dirty="0" smtClean="0">
                  <a:solidFill>
                    <a:srgbClr val="4D3F69"/>
                  </a:solidFill>
                  <a:latin typeface="Sakkal Majalla" pitchFamily="2" charset="-78"/>
                  <a:cs typeface="Sakkal Majalla" pitchFamily="2" charset="-78"/>
                </a:rPr>
                <a:t> </a:t>
              </a: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13" name="مجموعة 16">
            <a:extLst>
              <a:ext uri="{FF2B5EF4-FFF2-40B4-BE49-F238E27FC236}">
                <a16:creationId xmlns:a16="http://schemas.microsoft.com/office/drawing/2014/main" xmlns="" id="{C8D3BF7C-3572-4039-8DF0-354D0F6987D8}"/>
              </a:ext>
            </a:extLst>
          </p:cNvPr>
          <p:cNvGrpSpPr/>
          <p:nvPr/>
        </p:nvGrpSpPr>
        <p:grpSpPr>
          <a:xfrm>
            <a:off x="277091" y="1704111"/>
            <a:ext cx="5458690" cy="4474948"/>
            <a:chOff x="4246905" y="3354367"/>
            <a:chExt cx="5130536" cy="2776656"/>
          </a:xfrm>
        </p:grpSpPr>
        <p:sp>
          <p:nvSpPr>
            <p:cNvPr id="14" name="Freeform 25">
              <a:extLst>
                <a:ext uri="{FF2B5EF4-FFF2-40B4-BE49-F238E27FC236}">
                  <a16:creationId xmlns:a16="http://schemas.microsoft.com/office/drawing/2014/main" xmlns="" id="{943F5706-238A-47B3-883A-A4D335BF2B46}"/>
                </a:ext>
              </a:extLst>
            </p:cNvPr>
            <p:cNvSpPr>
              <a:spLocks/>
            </p:cNvSpPr>
            <p:nvPr/>
          </p:nvSpPr>
          <p:spPr bwMode="auto">
            <a:xfrm>
              <a:off x="7576177" y="4931161"/>
              <a:ext cx="692872" cy="1199862"/>
            </a:xfrm>
            <a:custGeom>
              <a:avLst/>
              <a:gdLst>
                <a:gd name="T0" fmla="*/ 0 w 677"/>
                <a:gd name="T1" fmla="*/ 1025 h 1025"/>
                <a:gd name="T2" fmla="*/ 677 w 677"/>
                <a:gd name="T3" fmla="*/ 350 h 1025"/>
                <a:gd name="T4" fmla="*/ 677 w 677"/>
                <a:gd name="T5" fmla="*/ 0 h 1025"/>
                <a:gd name="T6" fmla="*/ 0 w 677"/>
                <a:gd name="T7" fmla="*/ 672 h 1025"/>
                <a:gd name="T8" fmla="*/ 0 w 677"/>
                <a:gd name="T9" fmla="*/ 1025 h 1025"/>
                <a:gd name="T10" fmla="*/ 0 w 677"/>
                <a:gd name="T11" fmla="*/ 1025 h 1025"/>
                <a:gd name="T12" fmla="*/ 0 w 677"/>
                <a:gd name="T13" fmla="*/ 1025 h 1025"/>
              </a:gdLst>
              <a:ahLst/>
              <a:cxnLst>
                <a:cxn ang="0">
                  <a:pos x="T0" y="T1"/>
                </a:cxn>
                <a:cxn ang="0">
                  <a:pos x="T2" y="T3"/>
                </a:cxn>
                <a:cxn ang="0">
                  <a:pos x="T4" y="T5"/>
                </a:cxn>
                <a:cxn ang="0">
                  <a:pos x="T6" y="T7"/>
                </a:cxn>
                <a:cxn ang="0">
                  <a:pos x="T8" y="T9"/>
                </a:cxn>
                <a:cxn ang="0">
                  <a:pos x="T10" y="T11"/>
                </a:cxn>
                <a:cxn ang="0">
                  <a:pos x="T12" y="T13"/>
                </a:cxn>
              </a:cxnLst>
              <a:rect l="0" t="0" r="r" b="b"/>
              <a:pathLst>
                <a:path w="677" h="1025">
                  <a:moveTo>
                    <a:pt x="0" y="1025"/>
                  </a:moveTo>
                  <a:lnTo>
                    <a:pt x="677" y="350"/>
                  </a:lnTo>
                  <a:lnTo>
                    <a:pt x="677" y="0"/>
                  </a:lnTo>
                  <a:lnTo>
                    <a:pt x="0" y="672"/>
                  </a:lnTo>
                  <a:lnTo>
                    <a:pt x="0" y="1025"/>
                  </a:lnTo>
                  <a:lnTo>
                    <a:pt x="0" y="1025"/>
                  </a:lnTo>
                  <a:lnTo>
                    <a:pt x="0" y="1025"/>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Sakkal Majalla" pitchFamily="2" charset="-78"/>
                <a:cs typeface="Sakkal Majalla" pitchFamily="2" charset="-78"/>
              </a:endParaRPr>
            </a:p>
          </p:txBody>
        </p:sp>
        <p:grpSp>
          <p:nvGrpSpPr>
            <p:cNvPr id="15" name="Group 3">
              <a:extLst>
                <a:ext uri="{FF2B5EF4-FFF2-40B4-BE49-F238E27FC236}">
                  <a16:creationId xmlns:a16="http://schemas.microsoft.com/office/drawing/2014/main" xmlns="" id="{6778CA11-1FF5-4034-9663-D34C6B9A8DAB}"/>
                </a:ext>
              </a:extLst>
            </p:cNvPr>
            <p:cNvGrpSpPr/>
            <p:nvPr/>
          </p:nvGrpSpPr>
          <p:grpSpPr>
            <a:xfrm flipH="1">
              <a:off x="7576176" y="5717802"/>
              <a:ext cx="1801265" cy="409710"/>
              <a:chOff x="3268205" y="4690677"/>
              <a:chExt cx="2036180" cy="463142"/>
            </a:xfrm>
          </p:grpSpPr>
          <p:sp>
            <p:nvSpPr>
              <p:cNvPr id="31" name="Freeform 26">
                <a:extLst>
                  <a:ext uri="{FF2B5EF4-FFF2-40B4-BE49-F238E27FC236}">
                    <a16:creationId xmlns:a16="http://schemas.microsoft.com/office/drawing/2014/main" xmlns="" id="{A124AD04-8E9D-472B-8D62-77E569641BFF}"/>
                  </a:ext>
                </a:extLst>
              </p:cNvPr>
              <p:cNvSpPr>
                <a:spLocks/>
              </p:cNvSpPr>
              <p:nvPr/>
            </p:nvSpPr>
            <p:spPr bwMode="auto">
              <a:xfrm flipH="1">
                <a:off x="3268205" y="4690677"/>
                <a:ext cx="627051" cy="463142"/>
              </a:xfrm>
              <a:custGeom>
                <a:avLst/>
                <a:gdLst>
                  <a:gd name="T0" fmla="*/ 173 w 542"/>
                  <a:gd name="T1" fmla="*/ 350 h 350"/>
                  <a:gd name="T2" fmla="*/ 542 w 542"/>
                  <a:gd name="T3" fmla="*/ 350 h 350"/>
                  <a:gd name="T4" fmla="*/ 542 w 542"/>
                  <a:gd name="T5" fmla="*/ 0 h 350"/>
                  <a:gd name="T6" fmla="*/ 173 w 542"/>
                  <a:gd name="T7" fmla="*/ 0 h 350"/>
                  <a:gd name="T8" fmla="*/ 0 w 542"/>
                  <a:gd name="T9" fmla="*/ 177 h 350"/>
                  <a:gd name="T10" fmla="*/ 173 w 542"/>
                  <a:gd name="T11" fmla="*/ 350 h 350"/>
                  <a:gd name="T12" fmla="*/ 173 w 542"/>
                  <a:gd name="T13" fmla="*/ 350 h 350"/>
                  <a:gd name="T14" fmla="*/ 173 w 542"/>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350">
                    <a:moveTo>
                      <a:pt x="173" y="350"/>
                    </a:moveTo>
                    <a:lnTo>
                      <a:pt x="542" y="350"/>
                    </a:lnTo>
                    <a:lnTo>
                      <a:pt x="542" y="0"/>
                    </a:lnTo>
                    <a:lnTo>
                      <a:pt x="173" y="0"/>
                    </a:lnTo>
                    <a:lnTo>
                      <a:pt x="0" y="177"/>
                    </a:lnTo>
                    <a:lnTo>
                      <a:pt x="173" y="350"/>
                    </a:lnTo>
                    <a:lnTo>
                      <a:pt x="173" y="350"/>
                    </a:lnTo>
                    <a:lnTo>
                      <a:pt x="173" y="35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r" rtl="1"/>
                <a:r>
                  <a:rPr lang="en-US" sz="16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01</a:t>
                </a:r>
                <a:endParaRPr lang="en-US" sz="1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2" name="Freeform 27">
                <a:extLst>
                  <a:ext uri="{FF2B5EF4-FFF2-40B4-BE49-F238E27FC236}">
                    <a16:creationId xmlns:a16="http://schemas.microsoft.com/office/drawing/2014/main" xmlns="" id="{6FFE1D72-2C09-4714-8AAD-71F3F9A00105}"/>
                  </a:ext>
                </a:extLst>
              </p:cNvPr>
              <p:cNvSpPr>
                <a:spLocks/>
              </p:cNvSpPr>
              <p:nvPr/>
            </p:nvSpPr>
            <p:spPr bwMode="auto">
              <a:xfrm flipH="1">
                <a:off x="3818899" y="4690677"/>
                <a:ext cx="1485486" cy="463142"/>
              </a:xfrm>
              <a:custGeom>
                <a:avLst/>
                <a:gdLst>
                  <a:gd name="T0" fmla="*/ 0 w 1284"/>
                  <a:gd name="T1" fmla="*/ 350 h 350"/>
                  <a:gd name="T2" fmla="*/ 0 w 1284"/>
                  <a:gd name="T3" fmla="*/ 0 h 350"/>
                  <a:gd name="T4" fmla="*/ 1284 w 1284"/>
                  <a:gd name="T5" fmla="*/ 0 h 350"/>
                  <a:gd name="T6" fmla="*/ 1110 w 1284"/>
                  <a:gd name="T7" fmla="*/ 177 h 350"/>
                  <a:gd name="T8" fmla="*/ 1284 w 1284"/>
                  <a:gd name="T9" fmla="*/ 350 h 350"/>
                  <a:gd name="T10" fmla="*/ 0 w 1284"/>
                  <a:gd name="T11" fmla="*/ 350 h 350"/>
                  <a:gd name="T12" fmla="*/ 0 w 1284"/>
                  <a:gd name="T13" fmla="*/ 350 h 350"/>
                  <a:gd name="T14" fmla="*/ 0 w 1284"/>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350">
                    <a:moveTo>
                      <a:pt x="0" y="350"/>
                    </a:moveTo>
                    <a:lnTo>
                      <a:pt x="0" y="0"/>
                    </a:lnTo>
                    <a:lnTo>
                      <a:pt x="1284" y="0"/>
                    </a:lnTo>
                    <a:lnTo>
                      <a:pt x="1110" y="177"/>
                    </a:lnTo>
                    <a:lnTo>
                      <a:pt x="1284" y="350"/>
                    </a:lnTo>
                    <a:lnTo>
                      <a:pt x="0" y="350"/>
                    </a:lnTo>
                    <a:lnTo>
                      <a:pt x="0" y="350"/>
                    </a:lnTo>
                    <a:lnTo>
                      <a:pt x="0" y="35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Sakkal Majalla" pitchFamily="2" charset="-78"/>
                  <a:cs typeface="Sakkal Majalla" pitchFamily="2" charset="-78"/>
                </a:endParaRPr>
              </a:p>
            </p:txBody>
          </p:sp>
        </p:grpSp>
        <p:sp>
          <p:nvSpPr>
            <p:cNvPr id="16" name="Freeform 29">
              <a:extLst>
                <a:ext uri="{FF2B5EF4-FFF2-40B4-BE49-F238E27FC236}">
                  <a16:creationId xmlns:a16="http://schemas.microsoft.com/office/drawing/2014/main" xmlns="" id="{D6C19616-72A8-47E2-BD52-DB64C32BBF7F}"/>
                </a:ext>
              </a:extLst>
            </p:cNvPr>
            <p:cNvSpPr>
              <a:spLocks/>
            </p:cNvSpPr>
            <p:nvPr/>
          </p:nvSpPr>
          <p:spPr bwMode="auto">
            <a:xfrm>
              <a:off x="6396037" y="4144519"/>
              <a:ext cx="761549" cy="1198692"/>
            </a:xfrm>
            <a:custGeom>
              <a:avLst/>
              <a:gdLst>
                <a:gd name="T0" fmla="*/ 0 w 673"/>
                <a:gd name="T1" fmla="*/ 1024 h 1024"/>
                <a:gd name="T2" fmla="*/ 673 w 673"/>
                <a:gd name="T3" fmla="*/ 350 h 1024"/>
                <a:gd name="T4" fmla="*/ 673 w 673"/>
                <a:gd name="T5" fmla="*/ 0 h 1024"/>
                <a:gd name="T6" fmla="*/ 0 w 673"/>
                <a:gd name="T7" fmla="*/ 672 h 1024"/>
                <a:gd name="T8" fmla="*/ 0 w 673"/>
                <a:gd name="T9" fmla="*/ 1024 h 1024"/>
                <a:gd name="T10" fmla="*/ 0 w 673"/>
                <a:gd name="T11" fmla="*/ 1024 h 1024"/>
                <a:gd name="T12" fmla="*/ 0 w 673"/>
                <a:gd name="T13" fmla="*/ 1024 h 1024"/>
              </a:gdLst>
              <a:ahLst/>
              <a:cxnLst>
                <a:cxn ang="0">
                  <a:pos x="T0" y="T1"/>
                </a:cxn>
                <a:cxn ang="0">
                  <a:pos x="T2" y="T3"/>
                </a:cxn>
                <a:cxn ang="0">
                  <a:pos x="T4" y="T5"/>
                </a:cxn>
                <a:cxn ang="0">
                  <a:pos x="T6" y="T7"/>
                </a:cxn>
                <a:cxn ang="0">
                  <a:pos x="T8" y="T9"/>
                </a:cxn>
                <a:cxn ang="0">
                  <a:pos x="T10" y="T11"/>
                </a:cxn>
                <a:cxn ang="0">
                  <a:pos x="T12" y="T13"/>
                </a:cxn>
              </a:cxnLst>
              <a:rect l="0" t="0" r="r" b="b"/>
              <a:pathLst>
                <a:path w="673" h="1024">
                  <a:moveTo>
                    <a:pt x="0" y="1024"/>
                  </a:moveTo>
                  <a:lnTo>
                    <a:pt x="673" y="350"/>
                  </a:lnTo>
                  <a:lnTo>
                    <a:pt x="673" y="0"/>
                  </a:lnTo>
                  <a:lnTo>
                    <a:pt x="0" y="672"/>
                  </a:lnTo>
                  <a:lnTo>
                    <a:pt x="0" y="1024"/>
                  </a:lnTo>
                  <a:lnTo>
                    <a:pt x="0" y="1024"/>
                  </a:lnTo>
                  <a:lnTo>
                    <a:pt x="0" y="1024"/>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Sakkal Majalla" pitchFamily="2" charset="-78"/>
                <a:cs typeface="Sakkal Majalla" pitchFamily="2" charset="-78"/>
              </a:endParaRPr>
            </a:p>
          </p:txBody>
        </p:sp>
        <p:grpSp>
          <p:nvGrpSpPr>
            <p:cNvPr id="17" name="Group 14">
              <a:extLst>
                <a:ext uri="{FF2B5EF4-FFF2-40B4-BE49-F238E27FC236}">
                  <a16:creationId xmlns:a16="http://schemas.microsoft.com/office/drawing/2014/main" xmlns="" id="{2533DBC3-2B28-4260-BFBF-818C8310A4E6}"/>
                </a:ext>
              </a:extLst>
            </p:cNvPr>
            <p:cNvGrpSpPr/>
            <p:nvPr/>
          </p:nvGrpSpPr>
          <p:grpSpPr>
            <a:xfrm flipH="1">
              <a:off x="6396037" y="4931163"/>
              <a:ext cx="1873011" cy="409712"/>
              <a:chOff x="4521149" y="3801445"/>
              <a:chExt cx="2035025" cy="463144"/>
            </a:xfrm>
          </p:grpSpPr>
          <p:sp>
            <p:nvSpPr>
              <p:cNvPr id="29" name="Freeform 28">
                <a:extLst>
                  <a:ext uri="{FF2B5EF4-FFF2-40B4-BE49-F238E27FC236}">
                    <a16:creationId xmlns:a16="http://schemas.microsoft.com/office/drawing/2014/main" xmlns="" id="{9DDCB95C-7DB2-4001-A643-BDE8CA411416}"/>
                  </a:ext>
                </a:extLst>
              </p:cNvPr>
              <p:cNvSpPr>
                <a:spLocks/>
              </p:cNvSpPr>
              <p:nvPr/>
            </p:nvSpPr>
            <p:spPr bwMode="auto">
              <a:xfrm flipH="1">
                <a:off x="4521149" y="3801447"/>
                <a:ext cx="627051" cy="463142"/>
              </a:xfrm>
              <a:custGeom>
                <a:avLst/>
                <a:gdLst>
                  <a:gd name="T0" fmla="*/ 173 w 542"/>
                  <a:gd name="T1" fmla="*/ 350 h 350"/>
                  <a:gd name="T2" fmla="*/ 542 w 542"/>
                  <a:gd name="T3" fmla="*/ 350 h 350"/>
                  <a:gd name="T4" fmla="*/ 542 w 542"/>
                  <a:gd name="T5" fmla="*/ 0 h 350"/>
                  <a:gd name="T6" fmla="*/ 173 w 542"/>
                  <a:gd name="T7" fmla="*/ 0 h 350"/>
                  <a:gd name="T8" fmla="*/ 0 w 542"/>
                  <a:gd name="T9" fmla="*/ 175 h 350"/>
                  <a:gd name="T10" fmla="*/ 173 w 542"/>
                  <a:gd name="T11" fmla="*/ 350 h 350"/>
                  <a:gd name="T12" fmla="*/ 173 w 542"/>
                  <a:gd name="T13" fmla="*/ 350 h 350"/>
                  <a:gd name="T14" fmla="*/ 173 w 542"/>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350">
                    <a:moveTo>
                      <a:pt x="173" y="350"/>
                    </a:moveTo>
                    <a:lnTo>
                      <a:pt x="542" y="350"/>
                    </a:lnTo>
                    <a:lnTo>
                      <a:pt x="542" y="0"/>
                    </a:lnTo>
                    <a:lnTo>
                      <a:pt x="173" y="0"/>
                    </a:lnTo>
                    <a:lnTo>
                      <a:pt x="0" y="175"/>
                    </a:lnTo>
                    <a:lnTo>
                      <a:pt x="173" y="350"/>
                    </a:lnTo>
                    <a:lnTo>
                      <a:pt x="173" y="350"/>
                    </a:lnTo>
                    <a:lnTo>
                      <a:pt x="173" y="35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r" rtl="1"/>
                <a:r>
                  <a:rPr lang="en-US" sz="16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02</a:t>
                </a:r>
              </a:p>
            </p:txBody>
          </p:sp>
          <p:sp>
            <p:nvSpPr>
              <p:cNvPr id="30" name="Freeform 30">
                <a:extLst>
                  <a:ext uri="{FF2B5EF4-FFF2-40B4-BE49-F238E27FC236}">
                    <a16:creationId xmlns:a16="http://schemas.microsoft.com/office/drawing/2014/main" xmlns="" id="{508095EF-1855-406A-B9C4-6F5147A4A968}"/>
                  </a:ext>
                </a:extLst>
              </p:cNvPr>
              <p:cNvSpPr>
                <a:spLocks/>
              </p:cNvSpPr>
              <p:nvPr/>
            </p:nvSpPr>
            <p:spPr bwMode="auto">
              <a:xfrm flipH="1">
                <a:off x="5074158" y="3801445"/>
                <a:ext cx="1482016" cy="463142"/>
              </a:xfrm>
              <a:custGeom>
                <a:avLst/>
                <a:gdLst>
                  <a:gd name="T0" fmla="*/ 0 w 1281"/>
                  <a:gd name="T1" fmla="*/ 350 h 350"/>
                  <a:gd name="T2" fmla="*/ 0 w 1281"/>
                  <a:gd name="T3" fmla="*/ 0 h 350"/>
                  <a:gd name="T4" fmla="*/ 1281 w 1281"/>
                  <a:gd name="T5" fmla="*/ 0 h 350"/>
                  <a:gd name="T6" fmla="*/ 1106 w 1281"/>
                  <a:gd name="T7" fmla="*/ 175 h 350"/>
                  <a:gd name="T8" fmla="*/ 1281 w 1281"/>
                  <a:gd name="T9" fmla="*/ 350 h 350"/>
                  <a:gd name="T10" fmla="*/ 0 w 1281"/>
                  <a:gd name="T11" fmla="*/ 350 h 350"/>
                  <a:gd name="T12" fmla="*/ 0 w 1281"/>
                  <a:gd name="T13" fmla="*/ 350 h 350"/>
                  <a:gd name="T14" fmla="*/ 0 w 1281"/>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1" h="350">
                    <a:moveTo>
                      <a:pt x="0" y="350"/>
                    </a:moveTo>
                    <a:lnTo>
                      <a:pt x="0" y="0"/>
                    </a:lnTo>
                    <a:lnTo>
                      <a:pt x="1281" y="0"/>
                    </a:lnTo>
                    <a:lnTo>
                      <a:pt x="1106" y="175"/>
                    </a:lnTo>
                    <a:lnTo>
                      <a:pt x="1281" y="350"/>
                    </a:lnTo>
                    <a:lnTo>
                      <a:pt x="0" y="350"/>
                    </a:lnTo>
                    <a:lnTo>
                      <a:pt x="0" y="350"/>
                    </a:lnTo>
                    <a:lnTo>
                      <a:pt x="0" y="35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Sakkal Majalla" pitchFamily="2" charset="-78"/>
                  <a:cs typeface="Sakkal Majalla" pitchFamily="2" charset="-78"/>
                </a:endParaRPr>
              </a:p>
            </p:txBody>
          </p:sp>
        </p:grpSp>
        <p:sp>
          <p:nvSpPr>
            <p:cNvPr id="18" name="Freeform 32">
              <a:extLst>
                <a:ext uri="{FF2B5EF4-FFF2-40B4-BE49-F238E27FC236}">
                  <a16:creationId xmlns:a16="http://schemas.microsoft.com/office/drawing/2014/main" xmlns="" id="{188973D6-E010-4D4A-B77F-840219024A46}"/>
                </a:ext>
              </a:extLst>
            </p:cNvPr>
            <p:cNvSpPr>
              <a:spLocks/>
            </p:cNvSpPr>
            <p:nvPr/>
          </p:nvSpPr>
          <p:spPr bwMode="auto">
            <a:xfrm>
              <a:off x="5357344" y="3354367"/>
              <a:ext cx="689803" cy="1199862"/>
            </a:xfrm>
            <a:custGeom>
              <a:avLst/>
              <a:gdLst>
                <a:gd name="T0" fmla="*/ 0 w 674"/>
                <a:gd name="T1" fmla="*/ 1025 h 1025"/>
                <a:gd name="T2" fmla="*/ 674 w 674"/>
                <a:gd name="T3" fmla="*/ 353 h 1025"/>
                <a:gd name="T4" fmla="*/ 674 w 674"/>
                <a:gd name="T5" fmla="*/ 0 h 1025"/>
                <a:gd name="T6" fmla="*/ 0 w 674"/>
                <a:gd name="T7" fmla="*/ 675 h 1025"/>
                <a:gd name="T8" fmla="*/ 0 w 674"/>
                <a:gd name="T9" fmla="*/ 1025 h 1025"/>
                <a:gd name="T10" fmla="*/ 0 w 674"/>
                <a:gd name="T11" fmla="*/ 1025 h 1025"/>
                <a:gd name="T12" fmla="*/ 0 w 674"/>
                <a:gd name="T13" fmla="*/ 1025 h 1025"/>
              </a:gdLst>
              <a:ahLst/>
              <a:cxnLst>
                <a:cxn ang="0">
                  <a:pos x="T0" y="T1"/>
                </a:cxn>
                <a:cxn ang="0">
                  <a:pos x="T2" y="T3"/>
                </a:cxn>
                <a:cxn ang="0">
                  <a:pos x="T4" y="T5"/>
                </a:cxn>
                <a:cxn ang="0">
                  <a:pos x="T6" y="T7"/>
                </a:cxn>
                <a:cxn ang="0">
                  <a:pos x="T8" y="T9"/>
                </a:cxn>
                <a:cxn ang="0">
                  <a:pos x="T10" y="T11"/>
                </a:cxn>
                <a:cxn ang="0">
                  <a:pos x="T12" y="T13"/>
                </a:cxn>
              </a:cxnLst>
              <a:rect l="0" t="0" r="r" b="b"/>
              <a:pathLst>
                <a:path w="674" h="1025">
                  <a:moveTo>
                    <a:pt x="0" y="1025"/>
                  </a:moveTo>
                  <a:lnTo>
                    <a:pt x="674" y="353"/>
                  </a:lnTo>
                  <a:lnTo>
                    <a:pt x="674" y="0"/>
                  </a:lnTo>
                  <a:lnTo>
                    <a:pt x="0" y="675"/>
                  </a:lnTo>
                  <a:lnTo>
                    <a:pt x="0" y="1025"/>
                  </a:lnTo>
                  <a:lnTo>
                    <a:pt x="0" y="1025"/>
                  </a:lnTo>
                  <a:lnTo>
                    <a:pt x="0" y="1025"/>
                  </a:lnTo>
                  <a:close/>
                </a:path>
              </a:pathLst>
            </a:custGeom>
            <a:solidFill>
              <a:srgbClr val="FF7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Sakkal Majalla" pitchFamily="2" charset="-78"/>
                <a:cs typeface="Sakkal Majalla" pitchFamily="2" charset="-78"/>
              </a:endParaRPr>
            </a:p>
          </p:txBody>
        </p:sp>
        <p:grpSp>
          <p:nvGrpSpPr>
            <p:cNvPr id="19" name="Group 16">
              <a:extLst>
                <a:ext uri="{FF2B5EF4-FFF2-40B4-BE49-F238E27FC236}">
                  <a16:creationId xmlns:a16="http://schemas.microsoft.com/office/drawing/2014/main" xmlns="" id="{B89803D0-2E80-4C37-807C-8D11CA0FBA69}"/>
                </a:ext>
              </a:extLst>
            </p:cNvPr>
            <p:cNvGrpSpPr/>
            <p:nvPr/>
          </p:nvGrpSpPr>
          <p:grpSpPr>
            <a:xfrm flipH="1">
              <a:off x="5357345" y="4144519"/>
              <a:ext cx="1800241" cy="409710"/>
              <a:chOff x="5777566" y="2912212"/>
              <a:chExt cx="2035023" cy="463142"/>
            </a:xfrm>
          </p:grpSpPr>
          <p:sp>
            <p:nvSpPr>
              <p:cNvPr id="27" name="Freeform 31">
                <a:extLst>
                  <a:ext uri="{FF2B5EF4-FFF2-40B4-BE49-F238E27FC236}">
                    <a16:creationId xmlns:a16="http://schemas.microsoft.com/office/drawing/2014/main" xmlns="" id="{53CCD4CA-4967-46E9-A52D-41E64AF9E170}"/>
                  </a:ext>
                </a:extLst>
              </p:cNvPr>
              <p:cNvSpPr>
                <a:spLocks/>
              </p:cNvSpPr>
              <p:nvPr/>
            </p:nvSpPr>
            <p:spPr bwMode="auto">
              <a:xfrm flipH="1">
                <a:off x="5777566" y="2912212"/>
                <a:ext cx="625894" cy="463142"/>
              </a:xfrm>
              <a:custGeom>
                <a:avLst/>
                <a:gdLst>
                  <a:gd name="T0" fmla="*/ 173 w 541"/>
                  <a:gd name="T1" fmla="*/ 350 h 350"/>
                  <a:gd name="T2" fmla="*/ 541 w 541"/>
                  <a:gd name="T3" fmla="*/ 350 h 350"/>
                  <a:gd name="T4" fmla="*/ 541 w 541"/>
                  <a:gd name="T5" fmla="*/ 0 h 350"/>
                  <a:gd name="T6" fmla="*/ 173 w 541"/>
                  <a:gd name="T7" fmla="*/ 0 h 350"/>
                  <a:gd name="T8" fmla="*/ 0 w 541"/>
                  <a:gd name="T9" fmla="*/ 175 h 350"/>
                  <a:gd name="T10" fmla="*/ 173 w 541"/>
                  <a:gd name="T11" fmla="*/ 350 h 350"/>
                  <a:gd name="T12" fmla="*/ 173 w 541"/>
                  <a:gd name="T13" fmla="*/ 350 h 350"/>
                  <a:gd name="T14" fmla="*/ 173 w 541"/>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1" h="350">
                    <a:moveTo>
                      <a:pt x="173" y="350"/>
                    </a:moveTo>
                    <a:lnTo>
                      <a:pt x="541" y="350"/>
                    </a:lnTo>
                    <a:lnTo>
                      <a:pt x="541" y="0"/>
                    </a:lnTo>
                    <a:lnTo>
                      <a:pt x="173" y="0"/>
                    </a:lnTo>
                    <a:lnTo>
                      <a:pt x="0" y="175"/>
                    </a:lnTo>
                    <a:lnTo>
                      <a:pt x="173" y="350"/>
                    </a:lnTo>
                    <a:lnTo>
                      <a:pt x="173" y="350"/>
                    </a:lnTo>
                    <a:lnTo>
                      <a:pt x="173" y="35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r" rtl="1"/>
                <a:r>
                  <a:rPr lang="en-US" sz="16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03</a:t>
                </a:r>
                <a:endParaRPr lang="en-US" sz="1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8" name="Freeform 33">
                <a:extLst>
                  <a:ext uri="{FF2B5EF4-FFF2-40B4-BE49-F238E27FC236}">
                    <a16:creationId xmlns:a16="http://schemas.microsoft.com/office/drawing/2014/main" xmlns="" id="{BF7F33B5-72DC-4C59-8951-ABD02498F556}"/>
                  </a:ext>
                </a:extLst>
              </p:cNvPr>
              <p:cNvSpPr>
                <a:spLocks/>
              </p:cNvSpPr>
              <p:nvPr/>
            </p:nvSpPr>
            <p:spPr bwMode="auto">
              <a:xfrm flipH="1">
                <a:off x="6329417" y="2912212"/>
                <a:ext cx="1483172" cy="463142"/>
              </a:xfrm>
              <a:custGeom>
                <a:avLst/>
                <a:gdLst>
                  <a:gd name="T0" fmla="*/ 0 w 1282"/>
                  <a:gd name="T1" fmla="*/ 350 h 350"/>
                  <a:gd name="T2" fmla="*/ 0 w 1282"/>
                  <a:gd name="T3" fmla="*/ 0 h 350"/>
                  <a:gd name="T4" fmla="*/ 1282 w 1282"/>
                  <a:gd name="T5" fmla="*/ 0 h 350"/>
                  <a:gd name="T6" fmla="*/ 1107 w 1282"/>
                  <a:gd name="T7" fmla="*/ 175 h 350"/>
                  <a:gd name="T8" fmla="*/ 1282 w 1282"/>
                  <a:gd name="T9" fmla="*/ 350 h 350"/>
                  <a:gd name="T10" fmla="*/ 0 w 1282"/>
                  <a:gd name="T11" fmla="*/ 350 h 350"/>
                  <a:gd name="T12" fmla="*/ 0 w 1282"/>
                  <a:gd name="T13" fmla="*/ 350 h 350"/>
                  <a:gd name="T14" fmla="*/ 0 w 1282"/>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2" h="350">
                    <a:moveTo>
                      <a:pt x="0" y="350"/>
                    </a:moveTo>
                    <a:lnTo>
                      <a:pt x="0" y="0"/>
                    </a:lnTo>
                    <a:lnTo>
                      <a:pt x="1282" y="0"/>
                    </a:lnTo>
                    <a:lnTo>
                      <a:pt x="1107" y="175"/>
                    </a:lnTo>
                    <a:lnTo>
                      <a:pt x="1282" y="350"/>
                    </a:lnTo>
                    <a:lnTo>
                      <a:pt x="0" y="350"/>
                    </a:lnTo>
                    <a:lnTo>
                      <a:pt x="0" y="350"/>
                    </a:lnTo>
                    <a:lnTo>
                      <a:pt x="0" y="35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Sakkal Majalla" pitchFamily="2" charset="-78"/>
                  <a:cs typeface="Sakkal Majalla" pitchFamily="2" charset="-78"/>
                </a:endParaRPr>
              </a:p>
            </p:txBody>
          </p:sp>
        </p:grpSp>
        <p:grpSp>
          <p:nvGrpSpPr>
            <p:cNvPr id="20" name="Group 17">
              <a:extLst>
                <a:ext uri="{FF2B5EF4-FFF2-40B4-BE49-F238E27FC236}">
                  <a16:creationId xmlns:a16="http://schemas.microsoft.com/office/drawing/2014/main" xmlns="" id="{17F54D08-FADA-48AD-B889-0EDC7D821E7F}"/>
                </a:ext>
              </a:extLst>
            </p:cNvPr>
            <p:cNvGrpSpPr/>
            <p:nvPr/>
          </p:nvGrpSpPr>
          <p:grpSpPr>
            <a:xfrm flipH="1">
              <a:off x="4246905" y="3354367"/>
              <a:ext cx="1800242" cy="413221"/>
              <a:chOff x="7032825" y="2019010"/>
              <a:chExt cx="2035024" cy="467112"/>
            </a:xfrm>
          </p:grpSpPr>
          <p:sp>
            <p:nvSpPr>
              <p:cNvPr id="25" name="Freeform 34">
                <a:extLst>
                  <a:ext uri="{FF2B5EF4-FFF2-40B4-BE49-F238E27FC236}">
                    <a16:creationId xmlns:a16="http://schemas.microsoft.com/office/drawing/2014/main" xmlns="" id="{9875443F-FBC8-4435-9A2C-8EEA09E6A422}"/>
                  </a:ext>
                </a:extLst>
              </p:cNvPr>
              <p:cNvSpPr>
                <a:spLocks/>
              </p:cNvSpPr>
              <p:nvPr/>
            </p:nvSpPr>
            <p:spPr bwMode="auto">
              <a:xfrm flipH="1">
                <a:off x="7032825" y="2019010"/>
                <a:ext cx="625894" cy="467112"/>
              </a:xfrm>
              <a:custGeom>
                <a:avLst/>
                <a:gdLst>
                  <a:gd name="T0" fmla="*/ 172 w 541"/>
                  <a:gd name="T1" fmla="*/ 353 h 353"/>
                  <a:gd name="T2" fmla="*/ 541 w 541"/>
                  <a:gd name="T3" fmla="*/ 353 h 353"/>
                  <a:gd name="T4" fmla="*/ 541 w 541"/>
                  <a:gd name="T5" fmla="*/ 0 h 353"/>
                  <a:gd name="T6" fmla="*/ 172 w 541"/>
                  <a:gd name="T7" fmla="*/ 0 h 353"/>
                  <a:gd name="T8" fmla="*/ 0 w 541"/>
                  <a:gd name="T9" fmla="*/ 178 h 353"/>
                  <a:gd name="T10" fmla="*/ 172 w 541"/>
                  <a:gd name="T11" fmla="*/ 353 h 353"/>
                  <a:gd name="T12" fmla="*/ 172 w 541"/>
                  <a:gd name="T13" fmla="*/ 353 h 353"/>
                  <a:gd name="T14" fmla="*/ 172 w 541"/>
                  <a:gd name="T15" fmla="*/ 35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1" h="353">
                    <a:moveTo>
                      <a:pt x="172" y="353"/>
                    </a:moveTo>
                    <a:lnTo>
                      <a:pt x="541" y="353"/>
                    </a:lnTo>
                    <a:lnTo>
                      <a:pt x="541" y="0"/>
                    </a:lnTo>
                    <a:lnTo>
                      <a:pt x="172" y="0"/>
                    </a:lnTo>
                    <a:lnTo>
                      <a:pt x="0" y="178"/>
                    </a:lnTo>
                    <a:lnTo>
                      <a:pt x="172" y="353"/>
                    </a:lnTo>
                    <a:lnTo>
                      <a:pt x="172" y="353"/>
                    </a:lnTo>
                    <a:lnTo>
                      <a:pt x="172" y="35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r" rtl="1"/>
                <a:r>
                  <a:rPr lang="en-US" sz="16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04</a:t>
                </a:r>
                <a:endParaRPr lang="en-US" sz="1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6" name="Freeform 36">
                <a:extLst>
                  <a:ext uri="{FF2B5EF4-FFF2-40B4-BE49-F238E27FC236}">
                    <a16:creationId xmlns:a16="http://schemas.microsoft.com/office/drawing/2014/main" xmlns="" id="{C995A67E-EC1C-40CF-86E2-93CF6B593A70}"/>
                  </a:ext>
                </a:extLst>
              </p:cNvPr>
              <p:cNvSpPr>
                <a:spLocks/>
              </p:cNvSpPr>
              <p:nvPr/>
            </p:nvSpPr>
            <p:spPr bwMode="auto">
              <a:xfrm flipH="1">
                <a:off x="7582363" y="2019010"/>
                <a:ext cx="1485486" cy="467112"/>
              </a:xfrm>
              <a:custGeom>
                <a:avLst/>
                <a:gdLst>
                  <a:gd name="T0" fmla="*/ 0 w 1284"/>
                  <a:gd name="T1" fmla="*/ 353 h 353"/>
                  <a:gd name="T2" fmla="*/ 0 w 1284"/>
                  <a:gd name="T3" fmla="*/ 0 h 353"/>
                  <a:gd name="T4" fmla="*/ 1284 w 1284"/>
                  <a:gd name="T5" fmla="*/ 0 h 353"/>
                  <a:gd name="T6" fmla="*/ 1106 w 1284"/>
                  <a:gd name="T7" fmla="*/ 178 h 353"/>
                  <a:gd name="T8" fmla="*/ 1284 w 1284"/>
                  <a:gd name="T9" fmla="*/ 353 h 353"/>
                  <a:gd name="T10" fmla="*/ 0 w 1284"/>
                  <a:gd name="T11" fmla="*/ 353 h 353"/>
                  <a:gd name="T12" fmla="*/ 0 w 1284"/>
                  <a:gd name="T13" fmla="*/ 353 h 353"/>
                  <a:gd name="T14" fmla="*/ 0 w 1284"/>
                  <a:gd name="T15" fmla="*/ 35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353">
                    <a:moveTo>
                      <a:pt x="0" y="353"/>
                    </a:moveTo>
                    <a:lnTo>
                      <a:pt x="0" y="0"/>
                    </a:lnTo>
                    <a:lnTo>
                      <a:pt x="1284" y="0"/>
                    </a:lnTo>
                    <a:lnTo>
                      <a:pt x="1106" y="178"/>
                    </a:lnTo>
                    <a:lnTo>
                      <a:pt x="1284" y="353"/>
                    </a:lnTo>
                    <a:lnTo>
                      <a:pt x="0" y="353"/>
                    </a:lnTo>
                    <a:lnTo>
                      <a:pt x="0" y="353"/>
                    </a:lnTo>
                    <a:lnTo>
                      <a:pt x="0" y="353"/>
                    </a:lnTo>
                    <a:close/>
                  </a:path>
                </a:pathLst>
              </a:custGeom>
              <a:solidFill>
                <a:srgbClr val="FFA5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Sakkal Majalla" pitchFamily="2" charset="-78"/>
                  <a:cs typeface="Sakkal Majalla" pitchFamily="2" charset="-78"/>
                </a:endParaRPr>
              </a:p>
            </p:txBody>
          </p:sp>
        </p:grpSp>
        <p:sp>
          <p:nvSpPr>
            <p:cNvPr id="21" name="TextBox 18">
              <a:extLst>
                <a:ext uri="{FF2B5EF4-FFF2-40B4-BE49-F238E27FC236}">
                  <a16:creationId xmlns:a16="http://schemas.microsoft.com/office/drawing/2014/main" xmlns="" id="{42D5926D-8C7A-44A5-9289-CF452194AC5A}"/>
                </a:ext>
              </a:extLst>
            </p:cNvPr>
            <p:cNvSpPr txBox="1"/>
            <p:nvPr/>
          </p:nvSpPr>
          <p:spPr>
            <a:xfrm>
              <a:off x="7767791" y="5788880"/>
              <a:ext cx="846436" cy="269971"/>
            </a:xfrm>
            <a:prstGeom prst="rect">
              <a:avLst/>
            </a:prstGeom>
            <a:noFill/>
          </p:spPr>
          <p:txBody>
            <a:bodyPr wrap="none" lIns="54000" tIns="27000" rIns="54000" bIns="27000" rtlCol="0" anchor="ctr">
              <a:spAutoFit/>
            </a:bodyPr>
            <a:lstStyle/>
            <a:p>
              <a:pPr algn="r" rtl="1"/>
              <a:r>
                <a:rPr lang="ar-SA" sz="14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عدم التصدير</a:t>
              </a:r>
              <a:endParaRPr lang="id-ID" sz="1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2" name="TextBox 18">
              <a:extLst>
                <a:ext uri="{FF2B5EF4-FFF2-40B4-BE49-F238E27FC236}">
                  <a16:creationId xmlns:a16="http://schemas.microsoft.com/office/drawing/2014/main" xmlns="" id="{5AF2059F-5673-4A36-BD69-557A3B890291}"/>
                </a:ext>
              </a:extLst>
            </p:cNvPr>
            <p:cNvSpPr txBox="1"/>
            <p:nvPr/>
          </p:nvSpPr>
          <p:spPr>
            <a:xfrm>
              <a:off x="6575754" y="5002241"/>
              <a:ext cx="1048414" cy="269971"/>
            </a:xfrm>
            <a:prstGeom prst="rect">
              <a:avLst/>
            </a:prstGeom>
            <a:noFill/>
          </p:spPr>
          <p:txBody>
            <a:bodyPr wrap="none" lIns="54000" tIns="27000" rIns="54000" bIns="27000" rtlCol="0" anchor="ctr">
              <a:spAutoFit/>
            </a:bodyPr>
            <a:lstStyle/>
            <a:p>
              <a:pPr algn="r" rtl="1"/>
              <a:r>
                <a:rPr lang="ar-SA" sz="14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التصدير عبر وكيل</a:t>
              </a:r>
              <a:endParaRPr lang="id-ID" sz="1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3" name="TextBox 18">
              <a:extLst>
                <a:ext uri="{FF2B5EF4-FFF2-40B4-BE49-F238E27FC236}">
                  <a16:creationId xmlns:a16="http://schemas.microsoft.com/office/drawing/2014/main" xmlns="" id="{965FE52A-BBEB-4561-9C10-592D87DB9F6D}"/>
                </a:ext>
              </a:extLst>
            </p:cNvPr>
            <p:cNvSpPr txBox="1"/>
            <p:nvPr/>
          </p:nvSpPr>
          <p:spPr>
            <a:xfrm>
              <a:off x="5288976" y="4214388"/>
              <a:ext cx="1263217" cy="269971"/>
            </a:xfrm>
            <a:prstGeom prst="rect">
              <a:avLst/>
            </a:prstGeom>
            <a:noFill/>
          </p:spPr>
          <p:txBody>
            <a:bodyPr wrap="none" lIns="54000" tIns="27000" rIns="54000" bIns="27000" rtlCol="0" anchor="ctr">
              <a:spAutoFit/>
            </a:bodyPr>
            <a:lstStyle/>
            <a:p>
              <a:pPr algn="r" rtl="1"/>
              <a:r>
                <a:rPr lang="ar-SA" sz="14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إنشاء شركة للمبيعات</a:t>
              </a:r>
              <a:endParaRPr lang="id-ID" sz="1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4" name="TextBox 18">
              <a:extLst>
                <a:ext uri="{FF2B5EF4-FFF2-40B4-BE49-F238E27FC236}">
                  <a16:creationId xmlns:a16="http://schemas.microsoft.com/office/drawing/2014/main" xmlns="" id="{FDDC664A-8887-48A2-AE3F-5C68A7E91962}"/>
                </a:ext>
              </a:extLst>
            </p:cNvPr>
            <p:cNvSpPr txBox="1"/>
            <p:nvPr/>
          </p:nvSpPr>
          <p:spPr>
            <a:xfrm>
              <a:off x="4267365" y="3469385"/>
              <a:ext cx="1256805" cy="239193"/>
            </a:xfrm>
            <a:prstGeom prst="rect">
              <a:avLst/>
            </a:prstGeom>
            <a:noFill/>
          </p:spPr>
          <p:txBody>
            <a:bodyPr wrap="none" lIns="54000" tIns="27000" rIns="54000" bIns="27000" rtlCol="0" anchor="ctr">
              <a:spAutoFit/>
            </a:bodyPr>
            <a:lstStyle/>
            <a:p>
              <a:pPr algn="l"/>
              <a:r>
                <a:rPr lang="ar-SA" sz="12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إنشاء شركة إنتاج فرعية</a:t>
              </a:r>
              <a:endParaRPr lang="id-ID" sz="12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6</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274618" y="232415"/>
            <a:ext cx="10584873" cy="5854562"/>
            <a:chOff x="-2802508" y="-22447"/>
            <a:chExt cx="8997872" cy="5854562"/>
          </a:xfrm>
        </p:grpSpPr>
        <p:grpSp>
          <p:nvGrpSpPr>
            <p:cNvPr id="3" name="Group 7">
              <a:extLst>
                <a:ext uri="{FF2B5EF4-FFF2-40B4-BE49-F238E27FC236}">
                  <a16:creationId xmlns="" xmlns:a16="http://schemas.microsoft.com/office/drawing/2014/main" id="{90B3C299-F590-45F9-8C90-8EE9837A4A07}"/>
                </a:ext>
              </a:extLst>
            </p:cNvPr>
            <p:cNvGrpSpPr/>
            <p:nvPr/>
          </p:nvGrpSpPr>
          <p:grpSpPr>
            <a:xfrm>
              <a:off x="-2036981" y="-22447"/>
              <a:ext cx="7607515" cy="1323439"/>
              <a:chOff x="-1847245" y="3037834"/>
              <a:chExt cx="7607515" cy="1323439"/>
            </a:xfrm>
          </p:grpSpPr>
          <p:sp>
            <p:nvSpPr>
              <p:cNvPr id="10" name="Rectangle 9">
                <a:extLst>
                  <a:ext uri="{FF2B5EF4-FFF2-40B4-BE49-F238E27FC236}">
                    <a16:creationId xmlns="" xmlns:a16="http://schemas.microsoft.com/office/drawing/2014/main" id="{33AB5ECA-AEB4-4B7B-9B97-3EB73492ACB9}"/>
                  </a:ext>
                </a:extLst>
              </p:cNvPr>
              <p:cNvSpPr/>
              <p:nvPr/>
            </p:nvSpPr>
            <p:spPr>
              <a:xfrm>
                <a:off x="-1847245" y="3037834"/>
                <a:ext cx="7607515"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4000" b="1" dirty="0" err="1" smtClean="0">
                    <a:solidFill>
                      <a:srgbClr val="3E6798"/>
                    </a:solidFill>
                    <a:latin typeface="Sakkal Majalla" pitchFamily="2" charset="-78"/>
                    <a:cs typeface="Sakkal Majalla" pitchFamily="2" charset="-78"/>
                  </a:rPr>
                  <a:t>1 </a:t>
                </a:r>
                <a:r>
                  <a:rPr lang="ar-SA" sz="4000" b="1" dirty="0" smtClean="0">
                    <a:solidFill>
                      <a:srgbClr val="3E6798"/>
                    </a:solidFill>
                    <a:latin typeface="Sakkal Majalla" pitchFamily="2" charset="-78"/>
                    <a:cs typeface="Sakkal Majalla" pitchFamily="2" charset="-78"/>
                  </a:rPr>
                  <a:t>- البعد الاول كيف تتم عملية </a:t>
                </a:r>
                <a:r>
                  <a:rPr lang="ar-SA" sz="4000" b="1" dirty="0" err="1" smtClean="0">
                    <a:solidFill>
                      <a:srgbClr val="3E6798"/>
                    </a:solidFill>
                    <a:latin typeface="Sakkal Majalla" pitchFamily="2" charset="-78"/>
                    <a:cs typeface="Sakkal Majalla" pitchFamily="2" charset="-78"/>
                  </a:rPr>
                  <a:t>التدويل؟</a:t>
                </a:r>
                <a:r>
                  <a:rPr lang="ar-SA" sz="4000" b="1" dirty="0" smtClean="0">
                    <a:solidFill>
                      <a:srgbClr val="3E6798"/>
                    </a:solidFill>
                    <a:latin typeface="Sakkal Majalla" pitchFamily="2" charset="-78"/>
                    <a:cs typeface="Sakkal Majalla" pitchFamily="2" charset="-78"/>
                  </a:rPr>
                  <a:t> عملية صنع القرار</a:t>
                </a: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49973" y="4051129"/>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2802508" y="1430910"/>
              <a:ext cx="8997872" cy="440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بالإضافة </a:t>
              </a:r>
              <a:r>
                <a:rPr lang="ar-SA" sz="2800" dirty="0" smtClean="0">
                  <a:solidFill>
                    <a:srgbClr val="4D3F69"/>
                  </a:solidFill>
                  <a:latin typeface="Sakkal Majalla" pitchFamily="2" charset="-78"/>
                  <a:cs typeface="Sakkal Majalla" pitchFamily="2" charset="-78"/>
                </a:rPr>
                <a:t>إلى زيادة الالتزام، </a:t>
              </a:r>
              <a:r>
                <a:rPr lang="ar-SA" sz="2800" b="1" dirty="0" smtClean="0">
                  <a:solidFill>
                    <a:schemeClr val="accent1">
                      <a:lumMod val="50000"/>
                      <a:lumOff val="50000"/>
                    </a:schemeClr>
                  </a:solidFill>
                  <a:latin typeface="Sakkal Majalla" pitchFamily="2" charset="-78"/>
                  <a:cs typeface="Sakkal Majalla" pitchFamily="2" charset="-78"/>
                </a:rPr>
                <a:t>ستتغير طرق ودرجات التواجد مع استمرار </a:t>
              </a:r>
              <a:r>
                <a:rPr lang="ar-SA" sz="2800" b="1" dirty="0" err="1" smtClean="0">
                  <a:solidFill>
                    <a:schemeClr val="accent1">
                      <a:lumMod val="50000"/>
                      <a:lumOff val="50000"/>
                    </a:schemeClr>
                  </a:solidFill>
                  <a:latin typeface="Sakkal Majalla" pitchFamily="2" charset="-78"/>
                  <a:cs typeface="Sakkal Majalla" pitchFamily="2" charset="-78"/>
                </a:rPr>
                <a:t>التدويل</a:t>
              </a:r>
              <a:r>
                <a:rPr lang="ar-SA" sz="2800" dirty="0" err="1" smtClean="0">
                  <a:solidFill>
                    <a:srgbClr val="4D3F69"/>
                  </a:solidFill>
                  <a:latin typeface="Sakkal Majalla" pitchFamily="2" charset="-78"/>
                  <a:cs typeface="Sakkal Majalla" pitchFamily="2" charset="-78"/>
                </a:rPr>
                <a:t>.</a:t>
              </a:r>
              <a:r>
                <a:rPr lang="ar-SA" sz="2800" dirty="0" smtClean="0">
                  <a:solidFill>
                    <a:srgbClr val="4D3F69"/>
                  </a:solidFill>
                  <a:latin typeface="Sakkal Majalla" pitchFamily="2" charset="-78"/>
                  <a:cs typeface="Sakkal Majalla" pitchFamily="2" charset="-78"/>
                </a:rPr>
                <a:t> عملية التدويل ليست مرتبطة فقط بالحصول على خبرة ومهارات ومعرفة الأسواق، بل ترتبط أيضًا بالفرص والتهديدات التي تواجهها </a:t>
              </a:r>
              <a:r>
                <a:rPr lang="ar-SA" sz="2800" dirty="0" err="1" smtClean="0">
                  <a:solidFill>
                    <a:srgbClr val="4D3F69"/>
                  </a:solidFill>
                  <a:latin typeface="Sakkal Majalla" pitchFamily="2" charset="-78"/>
                  <a:cs typeface="Sakkal Majalla" pitchFamily="2" charset="-78"/>
                </a:rPr>
                <a:t>الشركات.</a:t>
              </a:r>
              <a:r>
                <a:rPr lang="ar-SA" sz="2800" dirty="0" smtClean="0">
                  <a:solidFill>
                    <a:srgbClr val="4D3F69"/>
                  </a:solidFill>
                  <a:latin typeface="Sakkal Majalla" pitchFamily="2" charset="-78"/>
                  <a:cs typeface="Sakkal Majalla" pitchFamily="2" charset="-78"/>
                </a:rPr>
                <a:t> قد يؤدي النجاح الكبير لطرق الدخول مثل التصدير إلى إقامة حواجز استيراد من قبل حكومة أجنبية، مما يتطلب التحول إلى طرق دخول أخرى مثل الترخيص أو الاستثمار الأجنبي، إذا كان البقاء في السوق الدولية </a:t>
              </a:r>
              <a:r>
                <a:rPr lang="ar-SA" sz="2800" dirty="0" err="1" smtClean="0">
                  <a:solidFill>
                    <a:srgbClr val="4D3F69"/>
                  </a:solidFill>
                  <a:latin typeface="Sakkal Majalla" pitchFamily="2" charset="-78"/>
                  <a:cs typeface="Sakkal Majalla" pitchFamily="2" charset="-78"/>
                </a:rPr>
                <a:t>ضروريًا.</a:t>
              </a:r>
              <a:r>
                <a:rPr lang="ar-SA" sz="2800" dirty="0" smtClean="0">
                  <a:solidFill>
                    <a:srgbClr val="4D3F69"/>
                  </a:solidFill>
                  <a:latin typeface="Sakkal Majalla" pitchFamily="2" charset="-78"/>
                  <a:cs typeface="Sakkal Majalla" pitchFamily="2" charset="-78"/>
                </a:rPr>
                <a:t> </a:t>
              </a:r>
            </a:p>
            <a:p>
              <a:pPr algn="just" rtl="1"/>
              <a:r>
                <a:rPr lang="ar-SA" sz="2800" b="1" dirty="0" smtClean="0">
                  <a:solidFill>
                    <a:schemeClr val="accent1">
                      <a:lumMod val="50000"/>
                      <a:lumOff val="50000"/>
                    </a:schemeClr>
                  </a:solidFill>
                  <a:latin typeface="Sakkal Majalla" pitchFamily="2" charset="-78"/>
                  <a:cs typeface="Sakkal Majalla" pitchFamily="2" charset="-78"/>
                </a:rPr>
                <a:t>يظهر أن تنوع السوق يؤثر على تنوع طرق الدخول، ولا يمكن تدويل الشركات بالاعتماد على طريقة دخول واحدة </a:t>
              </a:r>
              <a:r>
                <a:rPr lang="ar-SA" sz="2800" b="1" dirty="0" err="1" smtClean="0">
                  <a:solidFill>
                    <a:schemeClr val="accent1">
                      <a:lumMod val="50000"/>
                      <a:lumOff val="50000"/>
                    </a:schemeClr>
                  </a:solidFill>
                  <a:latin typeface="Sakkal Majalla" pitchFamily="2" charset="-78"/>
                  <a:cs typeface="Sakkal Majalla" pitchFamily="2" charset="-78"/>
                </a:rPr>
                <a:t>فقط.</a:t>
              </a:r>
              <a:r>
                <a:rPr lang="ar-SA" sz="2800" b="1" dirty="0" smtClean="0">
                  <a:solidFill>
                    <a:schemeClr val="accent1">
                      <a:lumMod val="50000"/>
                      <a:lumOff val="50000"/>
                    </a:schemeClr>
                  </a:solidFill>
                  <a:latin typeface="Sakkal Majalla" pitchFamily="2" charset="-78"/>
                  <a:cs typeface="Sakkal Majalla" pitchFamily="2" charset="-78"/>
                </a:rPr>
                <a:t> إن النجاح الدولي المستقبلي للشركات سيعتمد جزئيًا على قدرتها على إتقان وتطبيق مجموعة من أساليب العمليات الأجنبية بنجاح.</a:t>
              </a:r>
            </a:p>
            <a:p>
              <a:pPr algn="just" rtl="1"/>
              <a:endParaRPr lang="ar-SA" sz="2800" dirty="0" smtClean="0">
                <a:solidFill>
                  <a:srgbClr val="4D3F69"/>
                </a:solidFill>
                <a:latin typeface="Sakkal Majalla" pitchFamily="2" charset="-78"/>
                <a:cs typeface="Sakkal Majalla" pitchFamily="2" charset="-78"/>
              </a:endParaRPr>
            </a:p>
            <a:p>
              <a:pPr algn="just" rtl="1"/>
              <a:r>
                <a:rPr lang="fr-FR" sz="2800" dirty="0" smtClean="0">
                  <a:solidFill>
                    <a:srgbClr val="4D3F69"/>
                  </a:solidFill>
                  <a:latin typeface="Sakkal Majalla" pitchFamily="2" charset="-78"/>
                  <a:cs typeface="Sakkal Majalla" pitchFamily="2" charset="-78"/>
                </a:rPr>
                <a:t> </a:t>
              </a: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7</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2147456" y="0"/>
            <a:ext cx="9698179" cy="4858614"/>
            <a:chOff x="-2060536" y="-330223"/>
            <a:chExt cx="8244121" cy="4858614"/>
          </a:xfrm>
        </p:grpSpPr>
        <p:grpSp>
          <p:nvGrpSpPr>
            <p:cNvPr id="3" name="Group 7">
              <a:extLst>
                <a:ext uri="{FF2B5EF4-FFF2-40B4-BE49-F238E27FC236}">
                  <a16:creationId xmlns="" xmlns:a16="http://schemas.microsoft.com/office/drawing/2014/main" id="{90B3C299-F590-45F9-8C90-8EE9837A4A07}"/>
                </a:ext>
              </a:extLst>
            </p:cNvPr>
            <p:cNvGrpSpPr/>
            <p:nvPr/>
          </p:nvGrpSpPr>
          <p:grpSpPr>
            <a:xfrm>
              <a:off x="-2060536" y="-330223"/>
              <a:ext cx="7607515" cy="1938992"/>
              <a:chOff x="-1870800" y="2730058"/>
              <a:chExt cx="7607515"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1870800" y="2730058"/>
                <a:ext cx="7607515"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4000" b="1" dirty="0" err="1" smtClean="0">
                    <a:solidFill>
                      <a:srgbClr val="3E6798"/>
                    </a:solidFill>
                    <a:latin typeface="Sakkal Majalla" pitchFamily="2" charset="-78"/>
                    <a:cs typeface="Sakkal Majalla" pitchFamily="2" charset="-78"/>
                  </a:rPr>
                  <a:t>2 </a:t>
                </a:r>
                <a:r>
                  <a:rPr lang="ar-SA" sz="4000" b="1" dirty="0" smtClean="0">
                    <a:solidFill>
                      <a:srgbClr val="3E6798"/>
                    </a:solidFill>
                    <a:latin typeface="Sakkal Majalla" pitchFamily="2" charset="-78"/>
                    <a:cs typeface="Sakkal Majalla" pitchFamily="2" charset="-78"/>
                  </a:rPr>
                  <a:t>- البعد الثاني: المنتجات </a:t>
                </a:r>
                <a:r>
                  <a:rPr lang="ar-SA" sz="4000" b="1" dirty="0" err="1" smtClean="0">
                    <a:solidFill>
                      <a:srgbClr val="3E6798"/>
                    </a:solidFill>
                    <a:latin typeface="Sakkal Majalla" pitchFamily="2" charset="-78"/>
                    <a:cs typeface="Sakkal Majalla" pitchFamily="2" charset="-78"/>
                  </a:rPr>
                  <a:t>ماذا؟</a:t>
                </a:r>
                <a:endParaRPr lang="ar-SA" sz="4000" b="1" dirty="0" smtClean="0">
                  <a:solidFill>
                    <a:srgbClr val="3E6798"/>
                  </a:solidFill>
                  <a:latin typeface="Sakkal Majalla" pitchFamily="2" charset="-78"/>
                  <a:cs typeface="Sakkal Majalla" pitchFamily="2" charset="-78"/>
                </a:endParaRPr>
              </a:p>
              <a:p>
                <a:pPr algn="just" rtl="1"/>
                <a:endParaRPr lang="ar-SA" sz="4000" b="1" dirty="0" smtClean="0">
                  <a:solidFill>
                    <a:srgbClr val="3E6798"/>
                  </a:solidFill>
                  <a:latin typeface="Sakkal Majalla" pitchFamily="2" charset="-78"/>
                  <a:cs typeface="Sakkal Majalla" pitchFamily="2" charset="-78"/>
                </a:endParaRP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61750" y="355236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1577667" y="988961"/>
              <a:ext cx="7761252"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D3F69"/>
                  </a:solidFill>
                  <a:latin typeface="Sakkal Majalla" pitchFamily="2" charset="-78"/>
                  <a:cs typeface="Sakkal Majalla" pitchFamily="2" charset="-78"/>
                </a:rPr>
                <a:t>على حسب درجة تطوير نشاط الشركات أعمالها ستقوم بتطوير وتنويع العروض المقدمة في السوق الدولية؛ وقد يحدث هذا على </a:t>
              </a:r>
              <a:r>
                <a:rPr lang="ar-SA" sz="2800" dirty="0" err="1" smtClean="0">
                  <a:solidFill>
                    <a:srgbClr val="4D3F69"/>
                  </a:solidFill>
                  <a:latin typeface="Sakkal Majalla" pitchFamily="2" charset="-78"/>
                  <a:cs typeface="Sakkal Majalla" pitchFamily="2" charset="-78"/>
                </a:rPr>
                <a:t>مستويين :</a:t>
              </a:r>
              <a:endParaRPr lang="ar-SA" sz="2800" dirty="0" smtClean="0">
                <a:solidFill>
                  <a:srgbClr val="4D3F69"/>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D3F69"/>
                  </a:solidFill>
                  <a:latin typeface="Sakkal Majalla" pitchFamily="2" charset="-78"/>
                  <a:cs typeface="Sakkal Majalla" pitchFamily="2" charset="-78"/>
                </a:rPr>
                <a:t> التوسع داخل خط إنتاج حالي أو جديد يتناسب مع احتياجات الاسواق الدولية </a:t>
              </a:r>
              <a:r>
                <a:rPr lang="ar-SA" sz="2800" dirty="0" err="1" smtClean="0">
                  <a:solidFill>
                    <a:srgbClr val="4D3F69"/>
                  </a:solidFill>
                  <a:latin typeface="Sakkal Majalla" pitchFamily="2" charset="-78"/>
                  <a:cs typeface="Sakkal Majalla" pitchFamily="2" charset="-78"/>
                </a:rPr>
                <a:t>المستهدفة؛</a:t>
              </a:r>
              <a:endParaRPr lang="ar-SA" sz="2800" dirty="0" smtClean="0">
                <a:solidFill>
                  <a:srgbClr val="4D3F69"/>
                </a:solidFill>
                <a:latin typeface="Sakkal Majalla" pitchFamily="2" charset="-78"/>
                <a:cs typeface="Sakkal Majalla" pitchFamily="2" charset="-78"/>
              </a:endParaRPr>
            </a:p>
            <a:p>
              <a:pPr algn="just" rtl="1">
                <a:buFont typeface="Wingdings" pitchFamily="2" charset="2"/>
                <a:buChar char="ü"/>
              </a:pPr>
              <a:r>
                <a:rPr lang="ar-SA" sz="2800" dirty="0" smtClean="0">
                  <a:solidFill>
                    <a:srgbClr val="4D3F69"/>
                  </a:solidFill>
                  <a:latin typeface="Sakkal Majalla" pitchFamily="2" charset="-78"/>
                  <a:cs typeface="Sakkal Majalla" pitchFamily="2" charset="-78"/>
                </a:rPr>
                <a:t> قد تقوم بتغيير عروض المنتجات بالكامل لتشمل مكونات"البرامج"، مثل الخدمات أو التكنولوجيا أو الدراية الفنية أو مزيج من كل هذه المكونات</a:t>
              </a:r>
            </a:p>
            <a:p>
              <a:pPr algn="just" rtl="1"/>
              <a:endParaRPr lang="ar-SA" sz="2800" dirty="0" smtClean="0">
                <a:solidFill>
                  <a:srgbClr val="4D3F69"/>
                </a:solidFill>
                <a:latin typeface="Sakkal Majalla" pitchFamily="2" charset="-78"/>
                <a:cs typeface="Sakkal Majalla" pitchFamily="2" charset="-78"/>
              </a:endParaRPr>
            </a:p>
            <a:p>
              <a:pPr algn="just" rtl="1"/>
              <a:r>
                <a:rPr lang="fr-FR" sz="2800" dirty="0" smtClean="0">
                  <a:solidFill>
                    <a:srgbClr val="4D3F69"/>
                  </a:solidFill>
                  <a:latin typeface="Sakkal Majalla" pitchFamily="2" charset="-78"/>
                  <a:cs typeface="Sakkal Majalla" pitchFamily="2" charset="-78"/>
                </a:rPr>
                <a:t> </a:t>
              </a: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8</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288473" y="0"/>
            <a:ext cx="10584873" cy="5052576"/>
            <a:chOff x="-2790731" y="-330223"/>
            <a:chExt cx="8997872" cy="5052576"/>
          </a:xfrm>
        </p:grpSpPr>
        <p:grpSp>
          <p:nvGrpSpPr>
            <p:cNvPr id="3" name="Group 7">
              <a:extLst>
                <a:ext uri="{FF2B5EF4-FFF2-40B4-BE49-F238E27FC236}">
                  <a16:creationId xmlns="" xmlns:a16="http://schemas.microsoft.com/office/drawing/2014/main" id="{90B3C299-F590-45F9-8C90-8EE9837A4A07}"/>
                </a:ext>
              </a:extLst>
            </p:cNvPr>
            <p:cNvGrpSpPr/>
            <p:nvPr/>
          </p:nvGrpSpPr>
          <p:grpSpPr>
            <a:xfrm>
              <a:off x="-2060536" y="-330223"/>
              <a:ext cx="7607515" cy="1938992"/>
              <a:chOff x="-1870800" y="2730058"/>
              <a:chExt cx="7607515"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1870800" y="2730058"/>
                <a:ext cx="7607515"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buFont typeface="+mj-lt"/>
                  <a:buAutoNum type="arabicPeriod" startAt="3"/>
                </a:pPr>
                <a:r>
                  <a:rPr lang="ar-SA" sz="4000" b="1" dirty="0" smtClean="0">
                    <a:solidFill>
                      <a:srgbClr val="3E6798"/>
                    </a:solidFill>
                    <a:latin typeface="Sakkal Majalla" pitchFamily="2" charset="-78"/>
                    <a:cs typeface="Sakkal Majalla" pitchFamily="2" charset="-78"/>
                  </a:rPr>
                  <a:t>البعد الثالث: الأسواق المستهدفة</a:t>
                </a:r>
              </a:p>
              <a:p>
                <a:pPr algn="just" rtl="1"/>
                <a:endParaRPr lang="ar-SA" sz="4000" b="1" dirty="0" smtClean="0">
                  <a:solidFill>
                    <a:srgbClr val="3E6798"/>
                  </a:solidFill>
                  <a:latin typeface="Sakkal Majalla" pitchFamily="2" charset="-78"/>
                  <a:cs typeface="Sakkal Majalla" pitchFamily="2" charset="-78"/>
                </a:endParaRP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61750" y="355236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2790731" y="1182923"/>
              <a:ext cx="8997872"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عند </a:t>
              </a:r>
              <a:r>
                <a:rPr lang="ar-SA" sz="2800" b="1" dirty="0" smtClean="0">
                  <a:solidFill>
                    <a:schemeClr val="accent1">
                      <a:lumMod val="50000"/>
                      <a:lumOff val="50000"/>
                    </a:schemeClr>
                  </a:solidFill>
                  <a:latin typeface="Sakkal Majalla" pitchFamily="2" charset="-78"/>
                  <a:cs typeface="Sakkal Majalla" pitchFamily="2" charset="-78"/>
                </a:rPr>
                <a:t>تدويل النشاط خاصة في المراحل المبكرة </a:t>
              </a:r>
              <a:r>
                <a:rPr lang="ar-SA" sz="2800" dirty="0" smtClean="0">
                  <a:solidFill>
                    <a:srgbClr val="445467"/>
                  </a:solidFill>
                  <a:latin typeface="Sakkal Majalla" pitchFamily="2" charset="-78"/>
                  <a:cs typeface="Sakkal Majalla" pitchFamily="2" charset="-78"/>
                </a:rPr>
                <a:t>من التدويل، ستميل الشركات إلى التعامل مع الأسواق التي تبدو أكثر بساطة، والتي تمتلك دراية كافية بخصائصها وأقل تكلفة </a:t>
              </a:r>
              <a:r>
                <a:rPr lang="ar-SA" sz="2800" dirty="0" err="1" smtClean="0">
                  <a:solidFill>
                    <a:srgbClr val="445467"/>
                  </a:solidFill>
                  <a:latin typeface="Sakkal Majalla" pitchFamily="2" charset="-78"/>
                  <a:cs typeface="Sakkal Majalla" pitchFamily="2" charset="-78"/>
                </a:rPr>
                <a:t>للتغلغل.</a:t>
              </a:r>
              <a:r>
                <a:rPr lang="ar-SA" sz="2800" dirty="0" smtClean="0">
                  <a:solidFill>
                    <a:srgbClr val="445467"/>
                  </a:solidFill>
                  <a:latin typeface="Sakkal Majalla" pitchFamily="2" charset="-78"/>
                  <a:cs typeface="Sakkal Majalla" pitchFamily="2" charset="-78"/>
                </a:rPr>
                <a:t> لذلك ستسعى لاقتحام الأسواق الأقرب من الناحية المادية الثقافية لأنها لا تريد تكييف منتجاتها.</a:t>
              </a:r>
            </a:p>
            <a:p>
              <a:pPr algn="just" rtl="1"/>
              <a:r>
                <a:rPr lang="ar-SA" sz="2800" b="1" dirty="0" smtClean="0">
                  <a:solidFill>
                    <a:schemeClr val="accent1">
                      <a:lumMod val="50000"/>
                      <a:lumOff val="50000"/>
                    </a:schemeClr>
                  </a:solidFill>
                  <a:latin typeface="Sakkal Majalla" pitchFamily="2" charset="-78"/>
                  <a:cs typeface="Sakkal Majalla" pitchFamily="2" charset="-78"/>
                </a:rPr>
                <a:t>لكن مع اكتساب المعرفة والخبرة الكافية </a:t>
              </a:r>
              <a:r>
                <a:rPr lang="ar-SA" sz="2800" dirty="0" smtClean="0">
                  <a:solidFill>
                    <a:srgbClr val="445467"/>
                  </a:solidFill>
                  <a:latin typeface="Sakkal Majalla" pitchFamily="2" charset="-78"/>
                  <a:cs typeface="Sakkal Majalla" pitchFamily="2" charset="-78"/>
                </a:rPr>
                <a:t>في هذه الأسواق ستميل تدريجيا إلى دخول </a:t>
              </a:r>
              <a:r>
                <a:rPr lang="ar-SA" sz="2800" b="1" dirty="0" smtClean="0">
                  <a:solidFill>
                    <a:schemeClr val="accent1">
                      <a:lumMod val="50000"/>
                      <a:lumOff val="50000"/>
                    </a:schemeClr>
                  </a:solidFill>
                  <a:latin typeface="Sakkal Majalla" pitchFamily="2" charset="-78"/>
                  <a:cs typeface="Sakkal Majalla" pitchFamily="2" charset="-78"/>
                </a:rPr>
                <a:t>اسواق دولية بعيدة </a:t>
              </a:r>
              <a:r>
                <a:rPr lang="ar-SA" sz="2800" dirty="0" smtClean="0">
                  <a:solidFill>
                    <a:srgbClr val="445467"/>
                  </a:solidFill>
                  <a:latin typeface="Sakkal Majalla" pitchFamily="2" charset="-78"/>
                  <a:cs typeface="Sakkal Majalla" pitchFamily="2" charset="-78"/>
                </a:rPr>
                <a:t>عن سوقها الوطني، ويُنظر إلى تحول أنشطة الشركات إلى </a:t>
              </a:r>
              <a:r>
                <a:rPr lang="ar-SA" sz="2800" dirty="0" err="1" smtClean="0">
                  <a:solidFill>
                    <a:srgbClr val="445467"/>
                  </a:solidFill>
                  <a:latin typeface="Sakkal Majalla" pitchFamily="2" charset="-78"/>
                  <a:cs typeface="Sakkal Majalla" pitchFamily="2" charset="-78"/>
                </a:rPr>
                <a:t>مواقع </a:t>
              </a:r>
              <a:r>
                <a:rPr lang="ar-SA" sz="2800" dirty="0" smtClean="0">
                  <a:solidFill>
                    <a:srgbClr val="445467"/>
                  </a:solidFill>
                  <a:latin typeface="Sakkal Majalla" pitchFamily="2" charset="-78"/>
                  <a:cs typeface="Sakkal Majalla" pitchFamily="2" charset="-78"/>
                </a:rPr>
                <a:t>"بعيدة" كإشارة إلى </a:t>
              </a:r>
              <a:r>
                <a:rPr lang="ar-SA" sz="2800" u="sng" dirty="0" smtClean="0">
                  <a:solidFill>
                    <a:srgbClr val="445467"/>
                  </a:solidFill>
                  <a:latin typeface="Sakkal Majalla" pitchFamily="2" charset="-78"/>
                  <a:cs typeface="Sakkal Majalla" pitchFamily="2" charset="-78"/>
                </a:rPr>
                <a:t>نضوج</a:t>
              </a:r>
              <a:r>
                <a:rPr lang="ar-SA" sz="2800" dirty="0" smtClean="0">
                  <a:solidFill>
                    <a:srgbClr val="445467"/>
                  </a:solidFill>
                  <a:latin typeface="Sakkal Majalla" pitchFamily="2" charset="-78"/>
                  <a:cs typeface="Sakkal Majalla" pitchFamily="2" charset="-78"/>
                </a:rPr>
                <a:t> أكبر في عملية التدويل الخاصة </a:t>
              </a:r>
              <a:r>
                <a:rPr lang="ar-SA" sz="2800" dirty="0" err="1" smtClean="0">
                  <a:solidFill>
                    <a:srgbClr val="445467"/>
                  </a:solidFill>
                  <a:latin typeface="Sakkal Majalla" pitchFamily="2" charset="-78"/>
                  <a:cs typeface="Sakkal Majalla" pitchFamily="2" charset="-78"/>
                </a:rPr>
                <a:t>بها.</a:t>
              </a:r>
              <a:endParaRPr lang="ar-SA" sz="2800" dirty="0" smtClean="0">
                <a:solidFill>
                  <a:srgbClr val="445467"/>
                </a:solidFill>
                <a:latin typeface="Sakkal Majalla" pitchFamily="2" charset="-78"/>
                <a:cs typeface="Sakkal Majalla" pitchFamily="2" charset="-78"/>
              </a:endParaRPr>
            </a:p>
            <a:p>
              <a:pPr algn="just" rtl="1"/>
              <a:endParaRPr lang="ar-SA" sz="2800" dirty="0" smtClean="0">
                <a:solidFill>
                  <a:srgbClr val="445467"/>
                </a:solidFill>
                <a:latin typeface="Sakkal Majalla" pitchFamily="2" charset="-78"/>
                <a:cs typeface="Sakkal Majalla" pitchFamily="2" charset="-78"/>
              </a:endParaRPr>
            </a:p>
            <a:p>
              <a:pPr algn="just" rtl="1"/>
              <a:r>
                <a:rPr lang="fr-FR" sz="2800" dirty="0" smtClean="0">
                  <a:solidFill>
                    <a:srgbClr val="445467"/>
                  </a:solidFill>
                  <a:latin typeface="Sakkal Majalla" pitchFamily="2" charset="-78"/>
                  <a:cs typeface="Sakkal Majalla" pitchFamily="2" charset="-78"/>
                </a:rPr>
                <a:t> </a:t>
              </a: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7">
            <a:extLst>
              <a:ext uri="{FF2B5EF4-FFF2-40B4-BE49-F238E27FC236}">
                <a16:creationId xmlns="" xmlns:a16="http://schemas.microsoft.com/office/drawing/2014/main" id="{9E0298F0-9598-46C6-85C6-33D26D555D4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9</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6">
            <a:extLst>
              <a:ext uri="{FF2B5EF4-FFF2-40B4-BE49-F238E27FC236}">
                <a16:creationId xmlns="" xmlns:a16="http://schemas.microsoft.com/office/drawing/2014/main" id="{B55431DC-41C7-4263-9809-4890FF18E7EF}"/>
              </a:ext>
            </a:extLst>
          </p:cNvPr>
          <p:cNvGrpSpPr/>
          <p:nvPr/>
        </p:nvGrpSpPr>
        <p:grpSpPr>
          <a:xfrm>
            <a:off x="1288473" y="0"/>
            <a:ext cx="10584873" cy="5268019"/>
            <a:chOff x="-2790731" y="-330223"/>
            <a:chExt cx="8997872" cy="5268019"/>
          </a:xfrm>
        </p:grpSpPr>
        <p:grpSp>
          <p:nvGrpSpPr>
            <p:cNvPr id="3" name="Group 7">
              <a:extLst>
                <a:ext uri="{FF2B5EF4-FFF2-40B4-BE49-F238E27FC236}">
                  <a16:creationId xmlns="" xmlns:a16="http://schemas.microsoft.com/office/drawing/2014/main" id="{90B3C299-F590-45F9-8C90-8EE9837A4A07}"/>
                </a:ext>
              </a:extLst>
            </p:cNvPr>
            <p:cNvGrpSpPr/>
            <p:nvPr/>
          </p:nvGrpSpPr>
          <p:grpSpPr>
            <a:xfrm>
              <a:off x="-2060536" y="-330223"/>
              <a:ext cx="7607515" cy="1938992"/>
              <a:chOff x="-1870800" y="2730058"/>
              <a:chExt cx="7607515" cy="1938992"/>
            </a:xfrm>
          </p:grpSpPr>
          <p:sp>
            <p:nvSpPr>
              <p:cNvPr id="10" name="Rectangle 9">
                <a:extLst>
                  <a:ext uri="{FF2B5EF4-FFF2-40B4-BE49-F238E27FC236}">
                    <a16:creationId xmlns="" xmlns:a16="http://schemas.microsoft.com/office/drawing/2014/main" id="{33AB5ECA-AEB4-4B7B-9B97-3EB73492ACB9}"/>
                  </a:ext>
                </a:extLst>
              </p:cNvPr>
              <p:cNvSpPr/>
              <p:nvPr/>
            </p:nvSpPr>
            <p:spPr>
              <a:xfrm>
                <a:off x="-1870800" y="2730058"/>
                <a:ext cx="7607515"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742950" indent="-742950" algn="just" rtl="1">
                  <a:buFont typeface="+mj-lt"/>
                  <a:buAutoNum type="arabicPeriod" startAt="4"/>
                </a:pPr>
                <a:r>
                  <a:rPr lang="ar-SA" sz="4000" b="1" dirty="0" smtClean="0">
                    <a:solidFill>
                      <a:srgbClr val="3E6798"/>
                    </a:solidFill>
                    <a:latin typeface="Sakkal Majalla" pitchFamily="2" charset="-78"/>
                    <a:cs typeface="Sakkal Majalla" pitchFamily="2" charset="-78"/>
                  </a:rPr>
                  <a:t>البعد الرابع:القدرة التنظيمية</a:t>
                </a:r>
              </a:p>
              <a:p>
                <a:pPr algn="just" rtl="1"/>
                <a:endParaRPr lang="ar-SA" sz="4000" b="1" dirty="0" smtClean="0">
                  <a:solidFill>
                    <a:srgbClr val="3E6798"/>
                  </a:solidFill>
                  <a:latin typeface="Sakkal Majalla" pitchFamily="2" charset="-78"/>
                  <a:cs typeface="Sakkal Majalla" pitchFamily="2" charset="-78"/>
                </a:endParaRPr>
              </a:p>
              <a:p>
                <a:pPr algn="just" rtl="1"/>
                <a:endParaRPr lang="fr-FR" sz="4000" dirty="0">
                  <a:solidFill>
                    <a:srgbClr val="3E6798"/>
                  </a:solidFill>
                  <a:latin typeface="Sakkal Majalla" pitchFamily="2" charset="-78"/>
                  <a:cs typeface="Sakkal Majalla" pitchFamily="2" charset="-78"/>
                </a:endParaRPr>
              </a:p>
            </p:txBody>
          </p:sp>
          <p:cxnSp>
            <p:nvCxnSpPr>
              <p:cNvPr id="11" name="Straight Connector 10">
                <a:extLst>
                  <a:ext uri="{FF2B5EF4-FFF2-40B4-BE49-F238E27FC236}">
                    <a16:creationId xmlns="" xmlns:a16="http://schemas.microsoft.com/office/drawing/2014/main" id="{1DC28A43-AA71-4F49-89C1-29993AF737F9}"/>
                  </a:ext>
                </a:extLst>
              </p:cNvPr>
              <p:cNvCxnSpPr/>
              <p:nvPr/>
            </p:nvCxnSpPr>
            <p:spPr>
              <a:xfrm>
                <a:off x="961750" y="3552365"/>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A9532BB2-886F-4199-8BE6-E4D92D6E49E9}"/>
                </a:ext>
              </a:extLst>
            </p:cNvPr>
            <p:cNvSpPr/>
            <p:nvPr/>
          </p:nvSpPr>
          <p:spPr>
            <a:xfrm>
              <a:off x="-2790731" y="967478"/>
              <a:ext cx="8997872"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SA" sz="2800" dirty="0" smtClean="0">
                  <a:solidFill>
                    <a:srgbClr val="445467"/>
                  </a:solidFill>
                  <a:latin typeface="Sakkal Majalla" pitchFamily="2" charset="-78"/>
                  <a:cs typeface="Sakkal Majalla" pitchFamily="2" charset="-78"/>
                </a:rPr>
                <a:t>	رغم أن الأبعاد الثلاثة السابقة الذكر توفر مقياسا موضوعيا لتقييم درجة تدويل الشركات، لكنها تركز فقط على مكونات النشاط في السوق الدولي، وتتجاهل </a:t>
              </a:r>
              <a:r>
                <a:rPr lang="ar-SA" sz="2800" b="1" dirty="0" smtClean="0">
                  <a:solidFill>
                    <a:schemeClr val="accent1">
                      <a:lumMod val="50000"/>
                      <a:lumOff val="50000"/>
                    </a:schemeClr>
                  </a:solidFill>
                  <a:latin typeface="Sakkal Majalla" pitchFamily="2" charset="-78"/>
                  <a:cs typeface="Sakkal Majalla" pitchFamily="2" charset="-78"/>
                </a:rPr>
                <a:t>هذه المقاربة مجموعة متنوعة من التغييرات الداخلية للشركة</a:t>
              </a:r>
              <a:r>
                <a:rPr lang="ar-SA" sz="2800" dirty="0" smtClean="0">
                  <a:solidFill>
                    <a:srgbClr val="445467"/>
                  </a:solidFill>
                  <a:latin typeface="Sakkal Majalla" pitchFamily="2" charset="-78"/>
                  <a:cs typeface="Sakkal Majalla" pitchFamily="2" charset="-78"/>
                </a:rPr>
                <a:t> والتي تنجم عن درجة التدويل، وبالتالي تشكل أيضًا أسسًا إضافية لتقييم درجة التدويل.</a:t>
              </a:r>
            </a:p>
            <a:p>
              <a:pPr algn="just" rtl="1"/>
              <a:r>
                <a:rPr lang="ar-SA" sz="2800" dirty="0" smtClean="0">
                  <a:solidFill>
                    <a:srgbClr val="445467"/>
                  </a:solidFill>
                  <a:latin typeface="Sakkal Majalla" pitchFamily="2" charset="-78"/>
                  <a:cs typeface="Sakkal Majalla" pitchFamily="2" charset="-78"/>
                </a:rPr>
                <a:t>	فا</a:t>
              </a:r>
              <a:r>
                <a:rPr lang="ar-SA" sz="2800" b="1" dirty="0" smtClean="0">
                  <a:solidFill>
                    <a:schemeClr val="accent1">
                      <a:lumMod val="50000"/>
                      <a:lumOff val="50000"/>
                    </a:schemeClr>
                  </a:solidFill>
                  <a:latin typeface="Sakkal Majalla" pitchFamily="2" charset="-78"/>
                  <a:cs typeface="Sakkal Majalla" pitchFamily="2" charset="-78"/>
                </a:rPr>
                <a:t>لتمويل</a:t>
              </a:r>
              <a:r>
                <a:rPr lang="ar-SA" sz="2800" dirty="0" smtClean="0">
                  <a:solidFill>
                    <a:srgbClr val="445467"/>
                  </a:solidFill>
                  <a:latin typeface="Sakkal Majalla" pitchFamily="2" charset="-78"/>
                  <a:cs typeface="Sakkal Majalla" pitchFamily="2" charset="-78"/>
                </a:rPr>
                <a:t> و</a:t>
              </a:r>
              <a:r>
                <a:rPr lang="ar-SA" sz="2800" b="1" dirty="0" smtClean="0">
                  <a:solidFill>
                    <a:schemeClr val="accent1">
                      <a:lumMod val="50000"/>
                      <a:lumOff val="50000"/>
                    </a:schemeClr>
                  </a:solidFill>
                  <a:latin typeface="Sakkal Majalla" pitchFamily="2" charset="-78"/>
                  <a:cs typeface="Sakkal Majalla" pitchFamily="2" charset="-78"/>
                </a:rPr>
                <a:t>الموظفين</a:t>
              </a:r>
              <a:r>
                <a:rPr lang="ar-SA" sz="2800" dirty="0" smtClean="0">
                  <a:solidFill>
                    <a:srgbClr val="445467"/>
                  </a:solidFill>
                  <a:latin typeface="Sakkal Majalla" pitchFamily="2" charset="-78"/>
                  <a:cs typeface="Sakkal Majalla" pitchFamily="2" charset="-78"/>
                </a:rPr>
                <a:t> مهمين في مجال الموارد، ولكن أيضًا </a:t>
              </a:r>
              <a:r>
                <a:rPr lang="ar-SA" sz="2800" b="1" dirty="0" smtClean="0">
                  <a:solidFill>
                    <a:schemeClr val="accent1">
                      <a:lumMod val="50000"/>
                      <a:lumOff val="50000"/>
                    </a:schemeClr>
                  </a:solidFill>
                  <a:latin typeface="Sakkal Majalla" pitchFamily="2" charset="-78"/>
                  <a:cs typeface="Sakkal Majalla" pitchFamily="2" charset="-78"/>
                </a:rPr>
                <a:t>الهيكل التنظيمي </a:t>
              </a:r>
              <a:r>
                <a:rPr lang="ar-SA" sz="2800" dirty="0" smtClean="0">
                  <a:solidFill>
                    <a:srgbClr val="445467"/>
                  </a:solidFill>
                  <a:latin typeface="Sakkal Majalla" pitchFamily="2" charset="-78"/>
                  <a:cs typeface="Sakkal Majalla" pitchFamily="2" charset="-78"/>
                </a:rPr>
                <a:t>الذي تم </a:t>
              </a:r>
              <a:r>
                <a:rPr lang="ar-SA" sz="2800" b="1" dirty="0" smtClean="0">
                  <a:solidFill>
                    <a:schemeClr val="accent1">
                      <a:lumMod val="50000"/>
                      <a:lumOff val="50000"/>
                    </a:schemeClr>
                  </a:solidFill>
                  <a:latin typeface="Sakkal Majalla" pitchFamily="2" charset="-78"/>
                  <a:cs typeface="Sakkal Majalla" pitchFamily="2" charset="-78"/>
                </a:rPr>
                <a:t>تطويره</a:t>
              </a:r>
              <a:r>
                <a:rPr lang="ar-SA" sz="2800" dirty="0" smtClean="0">
                  <a:solidFill>
                    <a:srgbClr val="445467"/>
                  </a:solidFill>
                  <a:latin typeface="Sakkal Majalla" pitchFamily="2" charset="-78"/>
                  <a:cs typeface="Sakkal Majalla" pitchFamily="2" charset="-78"/>
                </a:rPr>
                <a:t> للتعامل مع الأنشطة </a:t>
              </a:r>
              <a:r>
                <a:rPr lang="ar-SA" sz="2800" dirty="0" err="1" smtClean="0">
                  <a:solidFill>
                    <a:srgbClr val="445467"/>
                  </a:solidFill>
                  <a:latin typeface="Sakkal Majalla" pitchFamily="2" charset="-78"/>
                  <a:cs typeface="Sakkal Majalla" pitchFamily="2" charset="-78"/>
                </a:rPr>
                <a:t>الأجنبية.</a:t>
              </a:r>
              <a:r>
                <a:rPr lang="ar-SA" sz="2800" dirty="0" smtClean="0">
                  <a:solidFill>
                    <a:srgbClr val="445467"/>
                  </a:solidFill>
                  <a:latin typeface="Sakkal Majalla" pitchFamily="2" charset="-78"/>
                  <a:cs typeface="Sakkal Majalla" pitchFamily="2" charset="-78"/>
                </a:rPr>
                <a:t> في الشكل السابق، تمت الإشارة إلى هذه المجالات الثلاثة كأبعاد فرعية، </a:t>
              </a:r>
              <a:r>
                <a:rPr lang="ar-SA" sz="2800" dirty="0" err="1" smtClean="0">
                  <a:solidFill>
                    <a:srgbClr val="445467"/>
                  </a:solidFill>
                  <a:latin typeface="Sakkal Majalla" pitchFamily="2" charset="-78"/>
                  <a:cs typeface="Sakkal Majalla" pitchFamily="2" charset="-78"/>
                </a:rPr>
                <a:t>وهي:</a:t>
              </a:r>
              <a:endParaRPr lang="ar-SA" sz="2800" dirty="0" smtClean="0">
                <a:solidFill>
                  <a:srgbClr val="445467"/>
                </a:solidFill>
                <a:latin typeface="Sakkal Majalla" pitchFamily="2" charset="-78"/>
                <a:cs typeface="Sakkal Majalla" pitchFamily="2" charset="-78"/>
              </a:endParaRPr>
            </a:p>
            <a:p>
              <a:pPr algn="just" rtl="1"/>
              <a:endParaRPr lang="ar-SA" sz="2800" dirty="0" smtClean="0">
                <a:solidFill>
                  <a:srgbClr val="445467"/>
                </a:solidFill>
                <a:latin typeface="Sakkal Majalla" pitchFamily="2" charset="-78"/>
                <a:cs typeface="Sakkal Majalla" pitchFamily="2" charset="-78"/>
              </a:endParaRPr>
            </a:p>
            <a:p>
              <a:pPr algn="just" rtl="1"/>
              <a:r>
                <a:rPr lang="fr-FR" sz="2800" dirty="0" smtClean="0">
                  <a:solidFill>
                    <a:srgbClr val="445467"/>
                  </a:solidFill>
                  <a:latin typeface="Sakkal Majalla" pitchFamily="2" charset="-78"/>
                  <a:cs typeface="Sakkal Majalla" pitchFamily="2" charset="-78"/>
                </a:rPr>
                <a:t> </a:t>
              </a:r>
            </a:p>
          </p:txBody>
        </p:sp>
      </p:grp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 xmlns:p14="http://schemas.microsoft.com/office/powerpoint/2010/main" val="103324894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Slidehelper - 142">
      <a:dk1>
        <a:sysClr val="windowText" lastClr="000000"/>
      </a:dk1>
      <a:lt1>
        <a:sysClr val="window" lastClr="FFFFFF"/>
      </a:lt1>
      <a:dk2>
        <a:srgbClr val="323232"/>
      </a:dk2>
      <a:lt2>
        <a:srgbClr val="E3DED1"/>
      </a:lt2>
      <a:accent1>
        <a:srgbClr val="450920"/>
      </a:accent1>
      <a:accent2>
        <a:srgbClr val="A53860"/>
      </a:accent2>
      <a:accent3>
        <a:srgbClr val="DA627D"/>
      </a:accent3>
      <a:accent4>
        <a:srgbClr val="FFA5AB"/>
      </a:accent4>
      <a:accent5>
        <a:srgbClr val="F9DBBD"/>
      </a:accent5>
      <a:accent6>
        <a:srgbClr val="EFECCA"/>
      </a:accent6>
      <a:hlink>
        <a:srgbClr val="450920"/>
      </a:hlink>
      <a:folHlink>
        <a:srgbClr val="A5386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9182</TotalTime>
  <Words>1697</Words>
  <Application>Microsoft Office PowerPoint</Application>
  <PresentationFormat>Personnalisé</PresentationFormat>
  <Paragraphs>233</Paragraphs>
  <Slides>27</Slides>
  <Notes>26</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Office Theme</vt:lpstr>
      <vt:lpstr>السنة الأولى ماستر تخصص ريادة الأعمال مقياس الاستراتيجية الدولية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Amira Informatique</cp:lastModifiedBy>
  <cp:revision>165</cp:revision>
  <dcterms:created xsi:type="dcterms:W3CDTF">2018-11-30T14:16:14Z</dcterms:created>
  <dcterms:modified xsi:type="dcterms:W3CDTF">2023-11-29T09:56:48Z</dcterms:modified>
  <cp:category>www.presentation-powerpoint.com</cp:category>
</cp:coreProperties>
</file>