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76" r:id="rId3"/>
    <p:sldId id="277" r:id="rId4"/>
    <p:sldId id="260" r:id="rId5"/>
    <p:sldId id="257" r:id="rId6"/>
    <p:sldId id="265" r:id="rId7"/>
    <p:sldId id="259" r:id="rId8"/>
    <p:sldId id="261" r:id="rId9"/>
    <p:sldId id="273" r:id="rId10"/>
    <p:sldId id="262" r:id="rId11"/>
    <p:sldId id="263" r:id="rId12"/>
    <p:sldId id="264" r:id="rId13"/>
    <p:sldId id="267" r:id="rId14"/>
    <p:sldId id="271" r:id="rId15"/>
    <p:sldId id="272" r:id="rId16"/>
    <p:sldId id="274" r:id="rId17"/>
    <p:sldId id="275" r:id="rId18"/>
    <p:sldId id="280" r:id="rId19"/>
    <p:sldId id="281"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946" autoAdjust="0"/>
  </p:normalViewPr>
  <p:slideViewPr>
    <p:cSldViewPr snapToGrid="0">
      <p:cViewPr>
        <p:scale>
          <a:sx n="50" d="100"/>
          <a:sy n="50" d="100"/>
        </p:scale>
        <p:origin x="-1488" y="-3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11/18/2023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37535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83686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60040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33732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11/18/2023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45701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63902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169175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687199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11/18/2023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4530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44960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11/18/2023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54721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22984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42188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8752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2120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85259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70816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11/18/2023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930531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encrypted-tbn0.gstatic.com/images?q=tbn:ANd9GcRCiGVdGvE1uBS98bXM90XoAbSl3AKn4TezV4SOHPzGQjCLzWqI"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encrypted-tbn0.gstatic.com/images?q=tbn:ANd9GcRCiGVdGvE1uBS98bXM90XoAbSl3AKn4TezV4SOHPzGQjCLzWqI"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s://encrypted-tbn0.gstatic.com/images?q=tbn:ANd9GcRCiGVdGvE1uBS98bXM90XoAbSl3AKn4TezV4SOHPzGQjCLzWqI"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s://encrypted-tbn0.gstatic.com/images?q=tbn:ANd9GcRCiGVdGvE1uBS98bXM90XoAbSl3AKn4TezV4SOHPzGQjCLzWqI"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https://encrypted-tbn0.gstatic.com/images?q=tbn:ANd9GcRCiGVdGvE1uBS98bXM90XoAbSl3AKn4TezV4SOHPzGQjCLzWqI"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kenanaonline.com/users/ahmedkordy/tags/6109/posts" TargetMode="External"/><Relationship Id="rId2" Type="http://schemas.openxmlformats.org/officeDocument/2006/relationships/hyperlink" Target="http://kenanaonline.com/users/ahmedkordy/tags/21604/posts"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https://encrypted-tbn0.gstatic.com/images?q=tbn:ANd9GcQt7nWFmk9DQeP--ApkfmsN_uHVPb1xl3w-MAV-vNsOO_rWWDiH"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encrypted-tbn0.gstatic.com/images?q=tbn:ANd9GcRCiGVdGvE1uBS98bXM90XoAbSl3AKn4TezV4SOHPzGQjCLzWqI"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https://encrypted-tbn0.gstatic.com/images?q=tbn:ANd9GcRCiGVdGvE1uBS98bXM90XoAbSl3AKn4TezV4SOHPzGQjCLzWq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Résultat de recherche d'images pour &quot;‫ادارة المعرفة والمنظمات الافتراضية‬‎&quot;"/>
          <p:cNvPicPr/>
          <p:nvPr/>
        </p:nvPicPr>
        <p:blipFill>
          <a:blip r:embed="rId2" r:link="rId3"/>
          <a:srcRect/>
          <a:stretch>
            <a:fillRect/>
          </a:stretch>
        </p:blipFill>
        <p:spPr bwMode="auto">
          <a:xfrm>
            <a:off x="1118405" y="2369309"/>
            <a:ext cx="9349427" cy="1409700"/>
          </a:xfrm>
          <a:prstGeom prst="rect">
            <a:avLst/>
          </a:prstGeom>
          <a:noFill/>
          <a:ln w="9525">
            <a:noFill/>
            <a:miter lim="800000"/>
            <a:headEnd/>
            <a:tailEnd/>
          </a:ln>
        </p:spPr>
      </p:pic>
      <p:sp>
        <p:nvSpPr>
          <p:cNvPr id="2" name="Titre 1"/>
          <p:cNvSpPr>
            <a:spLocks noGrp="1"/>
          </p:cNvSpPr>
          <p:nvPr>
            <p:ph type="ctrTitle"/>
          </p:nvPr>
        </p:nvSpPr>
        <p:spPr/>
        <p:txBody>
          <a:bodyPr/>
          <a:lstStyle/>
          <a:p>
            <a:pPr algn="ctr" rtl="1"/>
            <a:r>
              <a:rPr lang="ar-DZ" b="1" dirty="0">
                <a:latin typeface="Sakkal Majalla" panose="02000000000000000000" pitchFamily="2" charset="-78"/>
                <a:cs typeface="Sakkal Majalla" panose="02000000000000000000" pitchFamily="2" charset="-78"/>
              </a:rPr>
              <a:t>قطاع التكنولوجيات الحديثة</a:t>
            </a:r>
            <a:endParaRPr lang="fr-FR" dirty="0">
              <a:latin typeface="Sakkal Majalla" panose="02000000000000000000" pitchFamily="2" charset="-78"/>
              <a:cs typeface="Sakkal Majalla" panose="02000000000000000000" pitchFamily="2" charset="-78"/>
            </a:endParaRPr>
          </a:p>
        </p:txBody>
      </p:sp>
      <p:pic>
        <p:nvPicPr>
          <p:cNvPr id="4" name="Image 3" descr="Résultat de recherche d'images pour &quot;‫ادارة المعرفة والمنظمات الافتراضية‬‎&quot;"/>
          <p:cNvPicPr/>
          <p:nvPr/>
        </p:nvPicPr>
        <p:blipFill>
          <a:blip r:embed="rId4"/>
          <a:srcRect/>
          <a:stretch>
            <a:fillRect/>
          </a:stretch>
        </p:blipFill>
        <p:spPr bwMode="auto">
          <a:xfrm>
            <a:off x="4070797" y="4417320"/>
            <a:ext cx="3102736" cy="2440680"/>
          </a:xfrm>
          <a:prstGeom prst="rect">
            <a:avLst/>
          </a:prstGeom>
          <a:noFill/>
          <a:ln w="9525">
            <a:noFill/>
            <a:miter lim="800000"/>
            <a:headEnd/>
            <a:tailEnd/>
          </a:ln>
        </p:spPr>
      </p:pic>
      <p:pic>
        <p:nvPicPr>
          <p:cNvPr id="5" name="Image 4" descr="Résultat de recherche d'images pour &quot;‫ادارة المعرفة والمنظمات الافتراضية‬‎&quot;"/>
          <p:cNvPicPr/>
          <p:nvPr/>
        </p:nvPicPr>
        <p:blipFill>
          <a:blip r:embed="rId5"/>
          <a:srcRect/>
          <a:stretch>
            <a:fillRect/>
          </a:stretch>
        </p:blipFill>
        <p:spPr bwMode="auto">
          <a:xfrm>
            <a:off x="7043098" y="0"/>
            <a:ext cx="4298191" cy="2207099"/>
          </a:xfrm>
          <a:prstGeom prst="ellipse">
            <a:avLst/>
          </a:prstGeom>
          <a:ln>
            <a:noFill/>
          </a:ln>
          <a:effectLst>
            <a:softEdge rad="112500"/>
          </a:effectLst>
        </p:spPr>
      </p:pic>
    </p:spTree>
    <p:extLst>
      <p:ext uri="{BB962C8B-B14F-4D97-AF65-F5344CB8AC3E}">
        <p14:creationId xmlns:p14="http://schemas.microsoft.com/office/powerpoint/2010/main" xmlns="" val="3716932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ادارة المعرفة والمنظمات الافتراضية‬‎&quot;"/>
          <p:cNvPicPr/>
          <p:nvPr/>
        </p:nvPicPr>
        <p:blipFill>
          <a:blip r:embed="rId2"/>
          <a:srcRect/>
          <a:stretch>
            <a:fillRect/>
          </a:stretch>
        </p:blipFill>
        <p:spPr bwMode="auto">
          <a:xfrm>
            <a:off x="6524483" y="0"/>
            <a:ext cx="4298191" cy="2207099"/>
          </a:xfrm>
          <a:prstGeom prst="ellipse">
            <a:avLst/>
          </a:prstGeom>
          <a:ln>
            <a:noFill/>
          </a:ln>
          <a:effectLst>
            <a:softEdge rad="112500"/>
          </a:effectLst>
        </p:spPr>
      </p:pic>
      <p:sp>
        <p:nvSpPr>
          <p:cNvPr id="3" name="Espace réservé du contenu 2"/>
          <p:cNvSpPr>
            <a:spLocks noGrp="1"/>
          </p:cNvSpPr>
          <p:nvPr>
            <p:ph idx="1"/>
          </p:nvPr>
        </p:nvSpPr>
        <p:spPr>
          <a:xfrm>
            <a:off x="157163" y="1513835"/>
            <a:ext cx="11777520" cy="5029840"/>
          </a:xfrm>
        </p:spPr>
        <p:txBody>
          <a:bodyPr>
            <a:noAutofit/>
          </a:bodyPr>
          <a:lstStyle/>
          <a:p>
            <a:pPr algn="ctr" rtl="1"/>
            <a:r>
              <a:rPr lang="ar-SA" sz="2400" b="1" u="sng" dirty="0">
                <a:latin typeface="Sakkal Majalla" panose="02000000000000000000" pitchFamily="2" charset="-78"/>
                <a:cs typeface="Sakkal Majalla" panose="02000000000000000000" pitchFamily="2" charset="-78"/>
              </a:rPr>
              <a:t>الصفات المميزة للمنظمات الافتراضية</a:t>
            </a:r>
            <a:endParaRPr lang="fr-FR" sz="2400" dirty="0">
              <a:latin typeface="Sakkal Majalla" panose="02000000000000000000" pitchFamily="2" charset="-78"/>
              <a:cs typeface="Sakkal Majalla" panose="02000000000000000000" pitchFamily="2" charset="-78"/>
            </a:endParaRPr>
          </a:p>
          <a:p>
            <a:pPr lvl="0" algn="ctr" rtl="1"/>
            <a:r>
              <a:rPr lang="ar-SA" sz="2400" b="1" dirty="0">
                <a:latin typeface="Sakkal Majalla" panose="02000000000000000000" pitchFamily="2" charset="-78"/>
                <a:cs typeface="Sakkal Majalla" panose="02000000000000000000" pitchFamily="2" charset="-78"/>
              </a:rPr>
              <a:t>التفوق </a:t>
            </a:r>
            <a:r>
              <a:rPr lang="ar-SA" sz="2400" b="1" dirty="0" err="1">
                <a:latin typeface="Sakkal Majalla" panose="02000000000000000000" pitchFamily="2" charset="-78"/>
                <a:cs typeface="Sakkal Majalla" panose="02000000000000000000" pitchFamily="2" charset="-78"/>
              </a:rPr>
              <a:t>والتميز:</a:t>
            </a:r>
            <a:r>
              <a:rPr lang="ar-SA" sz="2400" dirty="0" err="1">
                <a:latin typeface="Sakkal Majalla" panose="02000000000000000000" pitchFamily="2" charset="-78"/>
                <a:cs typeface="Sakkal Majalla" panose="02000000000000000000" pitchFamily="2" charset="-78"/>
              </a:rPr>
              <a:t>جميع</a:t>
            </a:r>
            <a:r>
              <a:rPr lang="ar-SA" sz="2400" dirty="0">
                <a:latin typeface="Sakkal Majalla" panose="02000000000000000000" pitchFamily="2" charset="-78"/>
                <a:cs typeface="Sakkal Majalla" panose="02000000000000000000" pitchFamily="2" charset="-78"/>
              </a:rPr>
              <a:t> الشركاء في المنضمة الالكترونية تجلب عادة معها امكاناتها وقدراتها الجوهرية التنافسية ,وهذا ما يعني  ان كل شريك ينبغي ان يكون عنده بعض المزايا المميزة التي يقدمها  للمنظمة ,وان التركيز </a:t>
            </a:r>
            <a:r>
              <a:rPr lang="ar-SA" sz="2400" dirty="0" err="1">
                <a:latin typeface="Sakkal Majalla" panose="02000000000000000000" pitchFamily="2" charset="-78"/>
                <a:cs typeface="Sakkal Majalla" panose="02000000000000000000" pitchFamily="2" charset="-78"/>
              </a:rPr>
              <a:t>بنبغي</a:t>
            </a:r>
            <a:r>
              <a:rPr lang="ar-SA" sz="2400" dirty="0">
                <a:latin typeface="Sakkal Majalla" panose="02000000000000000000" pitchFamily="2" charset="-78"/>
                <a:cs typeface="Sakkal Majalla" panose="02000000000000000000" pitchFamily="2" charset="-78"/>
              </a:rPr>
              <a:t> ان يكون على المنظمة الافتراضية الجديدة ,لذا اننا نستطيع القول بان هذه الميزة تعني تكامل القدرات الجوهرية ومشاركة في الموارد.</a:t>
            </a:r>
            <a:endParaRPr lang="fr-FR" sz="2400" dirty="0">
              <a:latin typeface="Sakkal Majalla" panose="02000000000000000000" pitchFamily="2" charset="-78"/>
              <a:cs typeface="Sakkal Majalla" panose="02000000000000000000" pitchFamily="2" charset="-78"/>
            </a:endParaRPr>
          </a:p>
          <a:p>
            <a:pPr lvl="0" algn="ctr" rtl="1"/>
            <a:r>
              <a:rPr lang="ar-SA" sz="2400" b="1" dirty="0" err="1">
                <a:latin typeface="Sakkal Majalla" panose="02000000000000000000" pitchFamily="2" charset="-78"/>
                <a:cs typeface="Sakkal Majalla" panose="02000000000000000000" pitchFamily="2" charset="-78"/>
              </a:rPr>
              <a:t>الإنتفاع</a:t>
            </a:r>
            <a:r>
              <a:rPr lang="ar-SA" sz="2400" b="1" dirty="0">
                <a:latin typeface="Sakkal Majalla" panose="02000000000000000000" pitchFamily="2" charset="-78"/>
                <a:cs typeface="Sakkal Majalla" panose="02000000000000000000" pitchFamily="2" charset="-78"/>
              </a:rPr>
              <a:t> والإفادة :</a:t>
            </a:r>
            <a:r>
              <a:rPr lang="ar-SA" sz="2400" dirty="0">
                <a:latin typeface="Sakkal Majalla" panose="02000000000000000000" pitchFamily="2" charset="-78"/>
                <a:cs typeface="Sakkal Majalla" panose="02000000000000000000" pitchFamily="2" charset="-78"/>
              </a:rPr>
              <a:t>المنظمة الالكترونية تؤمن الانتفاع من الموارد الخاصة بشركاء العمل بطريقة ربحية أفضل .</a:t>
            </a:r>
            <a:endParaRPr lang="fr-FR" sz="2400" dirty="0">
              <a:latin typeface="Sakkal Majalla" panose="02000000000000000000" pitchFamily="2" charset="-78"/>
              <a:cs typeface="Sakkal Majalla" panose="02000000000000000000" pitchFamily="2" charset="-78"/>
            </a:endParaRPr>
          </a:p>
          <a:p>
            <a:pPr lvl="0" algn="ctr" rtl="1"/>
            <a:r>
              <a:rPr lang="ar-SA" sz="2400" b="1" dirty="0">
                <a:latin typeface="Sakkal Majalla" panose="02000000000000000000" pitchFamily="2" charset="-78"/>
                <a:cs typeface="Sakkal Majalla" panose="02000000000000000000" pitchFamily="2" charset="-78"/>
              </a:rPr>
              <a:t>انتهاز الفرص :</a:t>
            </a:r>
            <a:r>
              <a:rPr lang="ar-SA" sz="2400" dirty="0">
                <a:latin typeface="Sakkal Majalla" panose="02000000000000000000" pitchFamily="2" charset="-78"/>
                <a:cs typeface="Sakkal Majalla" panose="02000000000000000000" pitchFamily="2" charset="-78"/>
              </a:rPr>
              <a:t>هناك فرص متوفرة في الأسواق وقد وجدت المنظمات الالكترونية لكي  تواجه وتغتنم هذه الفرص بطريقة أفضل من المنظمات الفردية.</a:t>
            </a:r>
            <a:endParaRPr lang="fr-FR" sz="2400" dirty="0">
              <a:latin typeface="Sakkal Majalla" panose="02000000000000000000" pitchFamily="2" charset="-78"/>
              <a:cs typeface="Sakkal Majalla" panose="02000000000000000000" pitchFamily="2" charset="-78"/>
            </a:endParaRPr>
          </a:p>
          <a:p>
            <a:pPr lvl="0" algn="ctr" rtl="1"/>
            <a:r>
              <a:rPr lang="ar-SA" sz="2400" b="1" dirty="0">
                <a:latin typeface="Sakkal Majalla" panose="02000000000000000000" pitchFamily="2" charset="-78"/>
                <a:cs typeface="Sakkal Majalla" panose="02000000000000000000" pitchFamily="2" charset="-78"/>
              </a:rPr>
              <a:t>تبديد </a:t>
            </a:r>
            <a:r>
              <a:rPr lang="ar-SA" sz="2400" b="1" dirty="0" err="1">
                <a:latin typeface="Sakkal Majalla" panose="02000000000000000000" pitchFamily="2" charset="-78"/>
                <a:cs typeface="Sakkal Majalla" panose="02000000000000000000" pitchFamily="2" charset="-78"/>
              </a:rPr>
              <a:t>الحدود:</a:t>
            </a:r>
            <a:r>
              <a:rPr lang="ar-SA" sz="2400" dirty="0" err="1">
                <a:latin typeface="Sakkal Majalla" panose="02000000000000000000" pitchFamily="2" charset="-78"/>
                <a:cs typeface="Sakkal Majalla" panose="02000000000000000000" pitchFamily="2" charset="-78"/>
              </a:rPr>
              <a:t>وجد</a:t>
            </a:r>
            <a:r>
              <a:rPr lang="ar-SA" sz="2400" dirty="0">
                <a:latin typeface="Sakkal Majalla" panose="02000000000000000000" pitchFamily="2" charset="-78"/>
                <a:cs typeface="Sakkal Majalla" panose="02000000000000000000" pitchFamily="2" charset="-78"/>
              </a:rPr>
              <a:t> بأنها تشتت الحدود الجغرافية وتجتازها ،وعلى هذا الاساس فانه من الصعب تشخيص الحدود المكانية لها.</a:t>
            </a:r>
            <a:endParaRPr lang="fr-FR" sz="2400" dirty="0">
              <a:latin typeface="Sakkal Majalla" panose="02000000000000000000" pitchFamily="2" charset="-78"/>
              <a:cs typeface="Sakkal Majalla" panose="02000000000000000000" pitchFamily="2" charset="-78"/>
            </a:endParaRPr>
          </a:p>
          <a:p>
            <a:pPr lvl="0" algn="ctr" rtl="1"/>
            <a:r>
              <a:rPr lang="ar-SA" sz="2400" b="1" dirty="0" err="1" smtClean="0">
                <a:latin typeface="Sakkal Majalla" panose="02000000000000000000" pitchFamily="2" charset="-78"/>
                <a:cs typeface="Sakkal Majalla" panose="02000000000000000000" pitchFamily="2" charset="-78"/>
              </a:rPr>
              <a:t>الثقة:</a:t>
            </a:r>
            <a:r>
              <a:rPr lang="ar-SA" sz="2400" dirty="0" err="1" smtClean="0">
                <a:latin typeface="Sakkal Majalla" panose="02000000000000000000" pitchFamily="2" charset="-78"/>
                <a:cs typeface="Sakkal Majalla" panose="02000000000000000000" pitchFamily="2" charset="-78"/>
              </a:rPr>
              <a:t>وذلك</a:t>
            </a:r>
            <a:r>
              <a:rPr lang="ar-SA" sz="2400" dirty="0" smtClean="0">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بسبب مساواة المشاركين فيها  حيث أن كل مؤسسة تعتمد على الأخرى بسبب الثقة .والتفهم والتركيز على القيم المشتركة .</a:t>
            </a:r>
            <a:endParaRPr lang="fr-FR" sz="2400" dirty="0">
              <a:latin typeface="Sakkal Majalla" panose="02000000000000000000" pitchFamily="2" charset="-78"/>
              <a:cs typeface="Sakkal Majalla" panose="02000000000000000000" pitchFamily="2" charset="-78"/>
            </a:endParaRPr>
          </a:p>
          <a:p>
            <a:pPr lvl="0" algn="ctr" rtl="1"/>
            <a:r>
              <a:rPr lang="ar-SA" sz="2400" b="1" dirty="0">
                <a:latin typeface="Sakkal Majalla" panose="02000000000000000000" pitchFamily="2" charset="-78"/>
                <a:cs typeface="Sakkal Majalla" panose="02000000000000000000" pitchFamily="2" charset="-78"/>
              </a:rPr>
              <a:t>التكيف والتغيير :</a:t>
            </a:r>
            <a:r>
              <a:rPr lang="ar-SA" sz="2400" dirty="0">
                <a:latin typeface="Sakkal Majalla" panose="02000000000000000000" pitchFamily="2" charset="-78"/>
                <a:cs typeface="Sakkal Majalla" panose="02000000000000000000" pitchFamily="2" charset="-78"/>
              </a:rPr>
              <a:t>حيث أنها تستطيع أن تتكيف بشكل أسرع للتغيير في إطار البيئة التي تعيش فيها من خلال تشخيص متطلبات التغيير على العاملين وتنفيذ البرامج التعليمية التدريبية المطلوبة للعاملين لهم.</a:t>
            </a:r>
            <a:endParaRPr lang="fr-FR" sz="2400" dirty="0">
              <a:latin typeface="Sakkal Majalla" panose="02000000000000000000" pitchFamily="2" charset="-78"/>
              <a:cs typeface="Sakkal Majalla" panose="02000000000000000000" pitchFamily="2" charset="-78"/>
            </a:endParaRPr>
          </a:p>
          <a:p>
            <a:pPr algn="ctr"/>
            <a:endParaRPr lang="fr-FR"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2714962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1513" y="1523048"/>
            <a:ext cx="10820400" cy="4024125"/>
          </a:xfrm>
        </p:spPr>
        <p:txBody>
          <a:bodyPr>
            <a:noAutofit/>
          </a:bodyPr>
          <a:lstStyle/>
          <a:p>
            <a:pPr algn="ctr" rtl="1"/>
            <a:r>
              <a:rPr lang="ar-SA" sz="2800" b="1" dirty="0" smtClean="0">
                <a:latin typeface="Sakkal Majalla" panose="02000000000000000000" pitchFamily="2" charset="-78"/>
                <a:cs typeface="Sakkal Majalla" panose="02000000000000000000" pitchFamily="2" charset="-78"/>
              </a:rPr>
              <a:t>المنظمات الافتراضية</a:t>
            </a:r>
            <a:r>
              <a:rPr lang="ar-DZ" sz="2800" b="1" dirty="0" smtClean="0">
                <a:latin typeface="Sakkal Majalla" panose="02000000000000000000" pitchFamily="2" charset="-78"/>
                <a:cs typeface="Sakkal Majalla" panose="02000000000000000000" pitchFamily="2" charset="-78"/>
              </a:rPr>
              <a:t> نوعان</a:t>
            </a:r>
            <a:r>
              <a:rPr lang="ar-SA" sz="2800" dirty="0" smtClean="0">
                <a:latin typeface="Sakkal Majalla" panose="02000000000000000000" pitchFamily="2" charset="-78"/>
                <a:cs typeface="Sakkal Majalla" panose="02000000000000000000" pitchFamily="2" charset="-78"/>
              </a:rPr>
              <a:t>:</a:t>
            </a:r>
            <a:endParaRPr lang="fr-FR" sz="2800" dirty="0">
              <a:latin typeface="Sakkal Majalla" panose="02000000000000000000" pitchFamily="2" charset="-78"/>
              <a:cs typeface="Sakkal Majalla" panose="02000000000000000000" pitchFamily="2" charset="-78"/>
            </a:endParaRPr>
          </a:p>
          <a:p>
            <a:pPr lvl="0" algn="ctr" rtl="1"/>
            <a:r>
              <a:rPr lang="ar-SA" sz="2800" dirty="0">
                <a:solidFill>
                  <a:schemeClr val="accent2"/>
                </a:solidFill>
                <a:latin typeface="Sakkal Majalla" panose="02000000000000000000" pitchFamily="2" charset="-78"/>
                <a:cs typeface="Sakkal Majalla" panose="02000000000000000000" pitchFamily="2" charset="-78"/>
              </a:rPr>
              <a:t>افتراضي" قائم على ما يظهر" </a:t>
            </a:r>
            <a:r>
              <a:rPr lang="ar-SA" sz="2800" dirty="0">
                <a:latin typeface="Sakkal Majalla" panose="02000000000000000000" pitchFamily="2" charset="-78"/>
                <a:cs typeface="Sakkal Majalla" panose="02000000000000000000" pitchFamily="2" charset="-78"/>
              </a:rPr>
              <a:t>أين يعتقد العملاء أنهم يتعاملون مع منظمة واحدة، في حين أن الواقع غير ذلك، حيث تشمل هذه المنظمة </a:t>
            </a:r>
            <a:r>
              <a:rPr lang="ar-SA" sz="2800" dirty="0" err="1">
                <a:latin typeface="Sakkal Majalla" panose="02000000000000000000" pitchFamily="2" charset="-78"/>
                <a:cs typeface="Sakkal Majalla" panose="02000000000000000000" pitchFamily="2" charset="-78"/>
              </a:rPr>
              <a:t>الافتراضة</a:t>
            </a:r>
            <a:r>
              <a:rPr lang="ar-SA" sz="2800" dirty="0">
                <a:latin typeface="Sakkal Majalla" panose="02000000000000000000" pitchFamily="2" charset="-78"/>
                <a:cs typeface="Sakkal Majalla" panose="02000000000000000000" pitchFamily="2" charset="-78"/>
              </a:rPr>
              <a:t> شبكة منظمات(</a:t>
            </a:r>
            <a:r>
              <a:rPr lang="fr-FR" sz="2800" i="1" dirty="0">
                <a:latin typeface="Sakkal Majalla" panose="02000000000000000000" pitchFamily="2" charset="-78"/>
                <a:cs typeface="Sakkal Majalla" panose="02000000000000000000" pitchFamily="2" charset="-78"/>
              </a:rPr>
              <a:t>A network of  organisations</a:t>
            </a:r>
            <a:r>
              <a:rPr lang="ar-DZ" sz="2800" dirty="0">
                <a:latin typeface="Sakkal Majalla" panose="02000000000000000000" pitchFamily="2" charset="-78"/>
                <a:cs typeface="Sakkal Majalla" panose="02000000000000000000" pitchFamily="2" charset="-78"/>
              </a:rPr>
              <a:t>) وفي غالب الأحيان تكون هذه المنظمات الافتراضية مستقرة ويكون التعاضد بين اعضائها ذو صفة </a:t>
            </a:r>
            <a:r>
              <a:rPr lang="ar-DZ" sz="2800" dirty="0" err="1">
                <a:latin typeface="Sakkal Majalla" panose="02000000000000000000" pitchFamily="2" charset="-78"/>
                <a:cs typeface="Sakkal Majalla" panose="02000000000000000000" pitchFamily="2" charset="-78"/>
              </a:rPr>
              <a:t>دائمية</a:t>
            </a:r>
            <a:r>
              <a:rPr lang="ar-DZ" sz="2800" dirty="0">
                <a:latin typeface="Sakkal Majalla" panose="02000000000000000000" pitchFamily="2" charset="-78"/>
                <a:cs typeface="Sakkal Majalla" panose="02000000000000000000" pitchFamily="2" charset="-78"/>
              </a:rPr>
              <a:t> نوعا ما.(</a:t>
            </a:r>
            <a:r>
              <a:rPr lang="fr-FR" sz="2800" i="1" dirty="0">
                <a:latin typeface="Sakkal Majalla" panose="02000000000000000000" pitchFamily="2" charset="-78"/>
                <a:cs typeface="Sakkal Majalla" panose="02000000000000000000" pitchFamily="2" charset="-78"/>
              </a:rPr>
              <a:t>Stable </a:t>
            </a:r>
            <a:r>
              <a:rPr lang="fr-FR" sz="2800" i="1" dirty="0" err="1">
                <a:latin typeface="Sakkal Majalla" panose="02000000000000000000" pitchFamily="2" charset="-78"/>
                <a:cs typeface="Sakkal Majalla" panose="02000000000000000000" pitchFamily="2" charset="-78"/>
              </a:rPr>
              <a:t>vertual</a:t>
            </a:r>
            <a:r>
              <a:rPr lang="fr-FR" sz="2800" i="1" dirty="0">
                <a:latin typeface="Sakkal Majalla" panose="02000000000000000000" pitchFamily="2" charset="-78"/>
                <a:cs typeface="Sakkal Majalla" panose="02000000000000000000" pitchFamily="2" charset="-78"/>
              </a:rPr>
              <a:t> organisations</a:t>
            </a:r>
            <a:r>
              <a:rPr lang="ar-DZ" sz="2800" dirty="0">
                <a:latin typeface="Sakkal Majalla" panose="02000000000000000000" pitchFamily="2" charset="-78"/>
                <a:cs typeface="Sakkal Majalla" panose="02000000000000000000" pitchFamily="2" charset="-78"/>
              </a:rPr>
              <a:t>) ، وفي مثل هذه الحالة تكون هناك منظمة تلعب دور الشريك المحوري(</a:t>
            </a:r>
            <a:r>
              <a:rPr lang="fr-FR" sz="2800" i="1" dirty="0" err="1">
                <a:latin typeface="Sakkal Majalla" panose="02000000000000000000" pitchFamily="2" charset="-78"/>
                <a:cs typeface="Sakkal Majalla" panose="02000000000000000000" pitchFamily="2" charset="-78"/>
              </a:rPr>
              <a:t>core</a:t>
            </a:r>
            <a:r>
              <a:rPr lang="fr-FR" sz="2800" i="1" dirty="0">
                <a:latin typeface="Sakkal Majalla" panose="02000000000000000000" pitchFamily="2" charset="-78"/>
                <a:cs typeface="Sakkal Majalla" panose="02000000000000000000" pitchFamily="2" charset="-78"/>
              </a:rPr>
              <a:t> </a:t>
            </a:r>
            <a:r>
              <a:rPr lang="fr-FR" sz="2800" i="1" dirty="0" err="1">
                <a:latin typeface="Sakkal Majalla" panose="02000000000000000000" pitchFamily="2" charset="-78"/>
                <a:cs typeface="Sakkal Majalla" panose="02000000000000000000" pitchFamily="2" charset="-78"/>
              </a:rPr>
              <a:t>partner</a:t>
            </a:r>
            <a:r>
              <a:rPr lang="ar-DZ" sz="2800" dirty="0">
                <a:latin typeface="Sakkal Majalla" panose="02000000000000000000" pitchFamily="2" charset="-78"/>
                <a:cs typeface="Sakkal Majalla" panose="02000000000000000000" pitchFamily="2" charset="-78"/>
              </a:rPr>
              <a:t>) والذي يقوم انطلاقا من هيمنته بفرض قواعد التعاضد( مثال ذلك شركة</a:t>
            </a:r>
            <a:r>
              <a:rPr lang="fr-FR" sz="2800" i="1" dirty="0">
                <a:latin typeface="Sakkal Majalla" panose="02000000000000000000" pitchFamily="2" charset="-78"/>
                <a:cs typeface="Sakkal Majalla" panose="02000000000000000000" pitchFamily="2" charset="-78"/>
              </a:rPr>
              <a:t> dell</a:t>
            </a:r>
            <a:r>
              <a:rPr lang="ar-DZ" sz="2800" dirty="0">
                <a:latin typeface="Sakkal Majalla" panose="02000000000000000000" pitchFamily="2" charset="-78"/>
                <a:cs typeface="Sakkal Majalla" panose="02000000000000000000" pitchFamily="2" charset="-78"/>
              </a:rPr>
              <a:t>، و </a:t>
            </a:r>
            <a:r>
              <a:rPr lang="fr-FR" sz="2800" i="1" dirty="0">
                <a:latin typeface="Sakkal Majalla" panose="02000000000000000000" pitchFamily="2" charset="-78"/>
                <a:cs typeface="Sakkal Majalla" panose="02000000000000000000" pitchFamily="2" charset="-78"/>
              </a:rPr>
              <a:t>amazon.com</a:t>
            </a:r>
            <a:r>
              <a:rPr lang="ar-DZ" sz="2800" dirty="0">
                <a:latin typeface="Sakkal Majalla" panose="02000000000000000000" pitchFamily="2" charset="-78"/>
                <a:cs typeface="Sakkal Majalla" panose="02000000000000000000" pitchFamily="2" charset="-78"/>
              </a:rPr>
              <a:t>) </a:t>
            </a:r>
            <a:endParaRPr lang="fr-FR" sz="2800" dirty="0">
              <a:latin typeface="Sakkal Majalla" panose="02000000000000000000" pitchFamily="2" charset="-78"/>
              <a:cs typeface="Sakkal Majalla" panose="02000000000000000000" pitchFamily="2" charset="-78"/>
            </a:endParaRPr>
          </a:p>
          <a:p>
            <a:pPr lvl="0" algn="ctr" rtl="1"/>
            <a:r>
              <a:rPr lang="ar-DZ" sz="2800" dirty="0">
                <a:solidFill>
                  <a:schemeClr val="accent2"/>
                </a:solidFill>
                <a:latin typeface="Sakkal Majalla" panose="02000000000000000000" pitchFamily="2" charset="-78"/>
                <a:cs typeface="Sakkal Majalla" panose="02000000000000000000" pitchFamily="2" charset="-78"/>
              </a:rPr>
              <a:t>افتراضي" احتمال أن يكون قائما" أو " ممكن قيامه</a:t>
            </a:r>
            <a:r>
              <a:rPr lang="ar-DZ" sz="2800" dirty="0">
                <a:latin typeface="Sakkal Majalla" panose="02000000000000000000" pitchFamily="2" charset="-78"/>
                <a:cs typeface="Sakkal Majalla" panose="02000000000000000000" pitchFamily="2" charset="-78"/>
              </a:rPr>
              <a:t>" (</a:t>
            </a:r>
            <a:r>
              <a:rPr lang="fr-FR" sz="2800" i="1" dirty="0" err="1">
                <a:latin typeface="Sakkal Majalla" panose="02000000000000000000" pitchFamily="2" charset="-78"/>
                <a:cs typeface="Sakkal Majalla" panose="02000000000000000000" pitchFamily="2" charset="-78"/>
              </a:rPr>
              <a:t>Dynamic</a:t>
            </a:r>
            <a:r>
              <a:rPr lang="fr-FR" sz="2800" i="1" dirty="0">
                <a:latin typeface="Sakkal Majalla" panose="02000000000000000000" pitchFamily="2" charset="-78"/>
                <a:cs typeface="Sakkal Majalla" panose="02000000000000000000" pitchFamily="2" charset="-78"/>
              </a:rPr>
              <a:t> </a:t>
            </a:r>
            <a:r>
              <a:rPr lang="fr-FR" sz="2800" i="1" dirty="0" err="1">
                <a:latin typeface="Sakkal Majalla" panose="02000000000000000000" pitchFamily="2" charset="-78"/>
                <a:cs typeface="Sakkal Majalla" panose="02000000000000000000" pitchFamily="2" charset="-78"/>
              </a:rPr>
              <a:t>vertual</a:t>
            </a:r>
            <a:r>
              <a:rPr lang="fr-FR" sz="2800" i="1" dirty="0">
                <a:latin typeface="Sakkal Majalla" panose="02000000000000000000" pitchFamily="2" charset="-78"/>
                <a:cs typeface="Sakkal Majalla" panose="02000000000000000000" pitchFamily="2" charset="-78"/>
              </a:rPr>
              <a:t> organisations</a:t>
            </a:r>
            <a:r>
              <a:rPr lang="ar-DZ" sz="2800" dirty="0">
                <a:latin typeface="Sakkal Majalla" panose="02000000000000000000" pitchFamily="2" charset="-78"/>
                <a:cs typeface="Sakkal Majalla" panose="02000000000000000000" pitchFamily="2" charset="-78"/>
              </a:rPr>
              <a:t>) وفي هذه الحالة تكون هناك شبكات ديناميكية تقوم مجتمعة بعمل مشترك ما، وذلك بمفاتحة عميل ما لها حول طلبية أو مشكلة ما.  أين يكون التعاضد مؤقتا بينها في أغلب الأحيان أما القيادة فتكون مشتركة.</a:t>
            </a:r>
            <a:endParaRPr lang="fr-FR" sz="2800" dirty="0">
              <a:latin typeface="Sakkal Majalla" panose="02000000000000000000" pitchFamily="2" charset="-78"/>
              <a:cs typeface="Sakkal Majalla" panose="02000000000000000000" pitchFamily="2" charset="-78"/>
            </a:endParaRPr>
          </a:p>
          <a:p>
            <a:pPr algn="ctr" rtl="1"/>
            <a:r>
              <a:rPr lang="ar-DZ" sz="2800" dirty="0">
                <a:latin typeface="Sakkal Majalla" panose="02000000000000000000" pitchFamily="2" charset="-78"/>
                <a:cs typeface="Sakkal Majalla" panose="02000000000000000000" pitchFamily="2" charset="-78"/>
              </a:rPr>
              <a:t> </a:t>
            </a:r>
            <a:endParaRPr lang="fr-FR" sz="2800" dirty="0">
              <a:latin typeface="Sakkal Majalla" panose="02000000000000000000" pitchFamily="2" charset="-78"/>
              <a:cs typeface="Sakkal Majalla" panose="02000000000000000000" pitchFamily="2" charset="-78"/>
            </a:endParaRPr>
          </a:p>
          <a:p>
            <a:pPr algn="ctr"/>
            <a:endParaRPr lang="fr-FR" sz="2800" dirty="0">
              <a:latin typeface="Sakkal Majalla" panose="02000000000000000000" pitchFamily="2" charset="-78"/>
              <a:cs typeface="Sakkal Majalla" panose="02000000000000000000" pitchFamily="2" charset="-78"/>
            </a:endParaRPr>
          </a:p>
        </p:txBody>
      </p:sp>
      <p:pic>
        <p:nvPicPr>
          <p:cNvPr id="8" name="Image 7" descr="Résultat de recherche d'images pour &quot;‫ادارة المعرفة والمنظمات الافتراضية‬‎&quot;"/>
          <p:cNvPicPr/>
          <p:nvPr/>
        </p:nvPicPr>
        <p:blipFill>
          <a:blip r:embed="rId2"/>
          <a:srcRect/>
          <a:stretch>
            <a:fillRect/>
          </a:stretch>
        </p:blipFill>
        <p:spPr bwMode="auto">
          <a:xfrm>
            <a:off x="7043098" y="0"/>
            <a:ext cx="4298191" cy="2207099"/>
          </a:xfrm>
          <a:prstGeom prst="ellipse">
            <a:avLst/>
          </a:prstGeom>
          <a:ln>
            <a:noFill/>
          </a:ln>
          <a:effectLst>
            <a:softEdge rad="112500"/>
          </a:effectLst>
        </p:spPr>
      </p:pic>
    </p:spTree>
    <p:extLst>
      <p:ext uri="{BB962C8B-B14F-4D97-AF65-F5344CB8AC3E}">
        <p14:creationId xmlns:p14="http://schemas.microsoft.com/office/powerpoint/2010/main" xmlns="" val="361109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620104450"/>
              </p:ext>
            </p:extLst>
          </p:nvPr>
        </p:nvGraphicFramePr>
        <p:xfrm>
          <a:off x="1405719" y="2057401"/>
          <a:ext cx="9812739" cy="3797487"/>
        </p:xfrm>
        <a:graphic>
          <a:graphicData uri="http://schemas.openxmlformats.org/drawingml/2006/table">
            <a:tbl>
              <a:tblPr rtl="1" firstRow="1" firstCol="1" bandRow="1">
                <a:tableStyleId>{21E4AEA4-8DFA-4A89-87EB-49C32662AFE0}</a:tableStyleId>
              </a:tblPr>
              <a:tblGrid>
                <a:gridCol w="3365365"/>
                <a:gridCol w="3676636"/>
                <a:gridCol w="2770738"/>
              </a:tblGrid>
              <a:tr h="542498">
                <a:tc>
                  <a:txBody>
                    <a:bodyPr/>
                    <a:lstStyle/>
                    <a:p>
                      <a:pPr algn="just" rtl="1">
                        <a:lnSpc>
                          <a:spcPct val="115000"/>
                        </a:lnSpc>
                        <a:spcAft>
                          <a:spcPts val="0"/>
                        </a:spcAft>
                      </a:pPr>
                      <a:r>
                        <a:rPr lang="ar-SA" sz="2400" dirty="0">
                          <a:effectLst/>
                          <a:latin typeface="Sakkal Majalla" panose="02000000000000000000" pitchFamily="2" charset="-78"/>
                          <a:cs typeface="Sakkal Majalla" panose="02000000000000000000" pitchFamily="2" charset="-78"/>
                        </a:rPr>
                        <a:t> </a:t>
                      </a:r>
                      <a:endParaRPr lang="fr-FR"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lgn="ctr" rtl="1">
                        <a:lnSpc>
                          <a:spcPct val="115000"/>
                        </a:lnSpc>
                        <a:spcAft>
                          <a:spcPts val="0"/>
                        </a:spcAft>
                      </a:pPr>
                      <a:r>
                        <a:rPr lang="fr-FR" sz="2400">
                          <a:effectLst/>
                          <a:latin typeface="Sakkal Majalla" panose="02000000000000000000" pitchFamily="2" charset="-78"/>
                          <a:cs typeface="Sakkal Majalla" panose="02000000000000000000" pitchFamily="2" charset="-78"/>
                        </a:rPr>
                        <a:t>SVO</a:t>
                      </a:r>
                      <a:endParaRPr lang="fr-FR" sz="2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1">
                        <a:lnSpc>
                          <a:spcPct val="115000"/>
                        </a:lnSpc>
                        <a:spcAft>
                          <a:spcPts val="0"/>
                        </a:spcAft>
                      </a:pPr>
                      <a:r>
                        <a:rPr lang="fr-FR" sz="2400" dirty="0">
                          <a:effectLst/>
                          <a:latin typeface="Sakkal Majalla" panose="02000000000000000000" pitchFamily="2" charset="-78"/>
                          <a:cs typeface="Sakkal Majalla" panose="02000000000000000000" pitchFamily="2" charset="-78"/>
                        </a:rPr>
                        <a:t>DVO</a:t>
                      </a:r>
                      <a:endParaRPr lang="fr-FR"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542498">
                <a:tc>
                  <a:txBody>
                    <a:bodyPr/>
                    <a:lstStyle/>
                    <a:p>
                      <a:pPr algn="ctr" rtl="1">
                        <a:lnSpc>
                          <a:spcPct val="115000"/>
                        </a:lnSpc>
                        <a:spcAft>
                          <a:spcPts val="0"/>
                        </a:spcAft>
                      </a:pPr>
                      <a:r>
                        <a:rPr lang="ar-DZ" sz="2400">
                          <a:effectLst/>
                          <a:latin typeface="Sakkal Majalla" panose="02000000000000000000" pitchFamily="2" charset="-78"/>
                          <a:cs typeface="Sakkal Majalla" panose="02000000000000000000" pitchFamily="2" charset="-78"/>
                        </a:rPr>
                        <a:t>أمد التعاون</a:t>
                      </a:r>
                      <a:endParaRPr lang="fr-FR" sz="2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1">
                        <a:lnSpc>
                          <a:spcPct val="115000"/>
                        </a:lnSpc>
                        <a:spcAft>
                          <a:spcPts val="0"/>
                        </a:spcAft>
                      </a:pPr>
                      <a:r>
                        <a:rPr lang="ar-SA" sz="2400" dirty="0">
                          <a:effectLst/>
                          <a:latin typeface="Sakkal Majalla" panose="02000000000000000000" pitchFamily="2" charset="-78"/>
                          <a:cs typeface="Sakkal Majalla" panose="02000000000000000000" pitchFamily="2" charset="-78"/>
                        </a:rPr>
                        <a:t>دائم</a:t>
                      </a:r>
                      <a:endParaRPr lang="fr-FR"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c>
                  <a:txBody>
                    <a:bodyPr/>
                    <a:lstStyle/>
                    <a:p>
                      <a:pPr algn="ctr" rtl="1">
                        <a:lnSpc>
                          <a:spcPct val="115000"/>
                        </a:lnSpc>
                        <a:spcAft>
                          <a:spcPts val="0"/>
                        </a:spcAft>
                      </a:pPr>
                      <a:r>
                        <a:rPr lang="ar-SA" sz="2400">
                          <a:effectLst/>
                          <a:latin typeface="Sakkal Majalla" panose="02000000000000000000" pitchFamily="2" charset="-78"/>
                          <a:cs typeface="Sakkal Majalla" panose="02000000000000000000" pitchFamily="2" charset="-78"/>
                        </a:rPr>
                        <a:t>مؤقت</a:t>
                      </a:r>
                      <a:endParaRPr lang="fr-FR" sz="2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r>
              <a:tr h="542498">
                <a:tc>
                  <a:txBody>
                    <a:bodyPr/>
                    <a:lstStyle/>
                    <a:p>
                      <a:pPr algn="ctr" rtl="1">
                        <a:lnSpc>
                          <a:spcPct val="115000"/>
                        </a:lnSpc>
                        <a:spcAft>
                          <a:spcPts val="0"/>
                        </a:spcAft>
                      </a:pPr>
                      <a:r>
                        <a:rPr lang="ar-SA" sz="2400">
                          <a:effectLst/>
                          <a:latin typeface="Sakkal Majalla" panose="02000000000000000000" pitchFamily="2" charset="-78"/>
                          <a:cs typeface="Sakkal Majalla" panose="02000000000000000000" pitchFamily="2" charset="-78"/>
                        </a:rPr>
                        <a:t>الحدود</a:t>
                      </a:r>
                      <a:endParaRPr lang="fr-FR" sz="2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1">
                        <a:lnSpc>
                          <a:spcPct val="115000"/>
                        </a:lnSpc>
                        <a:spcAft>
                          <a:spcPts val="0"/>
                        </a:spcAft>
                      </a:pPr>
                      <a:r>
                        <a:rPr lang="ar-SA" sz="2400" dirty="0">
                          <a:effectLst/>
                          <a:latin typeface="Sakkal Majalla" panose="02000000000000000000" pitchFamily="2" charset="-78"/>
                          <a:cs typeface="Sakkal Majalla" panose="02000000000000000000" pitchFamily="2" charset="-78"/>
                        </a:rPr>
                        <a:t>واضحة المعالم</a:t>
                      </a:r>
                      <a:endParaRPr lang="fr-FR"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c>
                  <a:txBody>
                    <a:bodyPr/>
                    <a:lstStyle/>
                    <a:p>
                      <a:pPr algn="ctr" rtl="1">
                        <a:lnSpc>
                          <a:spcPct val="115000"/>
                        </a:lnSpc>
                        <a:spcAft>
                          <a:spcPts val="0"/>
                        </a:spcAft>
                      </a:pPr>
                      <a:r>
                        <a:rPr lang="ar-SA" sz="2400" dirty="0">
                          <a:effectLst/>
                          <a:latin typeface="Sakkal Majalla" panose="02000000000000000000" pitchFamily="2" charset="-78"/>
                          <a:cs typeface="Sakkal Majalla" panose="02000000000000000000" pitchFamily="2" charset="-78"/>
                        </a:rPr>
                        <a:t>غامضة ، متحركة</a:t>
                      </a:r>
                      <a:endParaRPr lang="fr-FR"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r>
              <a:tr h="1084997">
                <a:tc>
                  <a:txBody>
                    <a:bodyPr/>
                    <a:lstStyle/>
                    <a:p>
                      <a:pPr algn="ctr" rtl="1">
                        <a:lnSpc>
                          <a:spcPct val="115000"/>
                        </a:lnSpc>
                        <a:spcAft>
                          <a:spcPts val="0"/>
                        </a:spcAft>
                      </a:pPr>
                      <a:r>
                        <a:rPr lang="ar-SA" sz="2400">
                          <a:effectLst/>
                          <a:latin typeface="Sakkal Majalla" panose="02000000000000000000" pitchFamily="2" charset="-78"/>
                          <a:cs typeface="Sakkal Majalla" panose="02000000000000000000" pitchFamily="2" charset="-78"/>
                        </a:rPr>
                        <a:t>استغلال الفرص المتاحة</a:t>
                      </a:r>
                      <a:endParaRPr lang="fr-FR" sz="2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1">
                        <a:lnSpc>
                          <a:spcPct val="115000"/>
                        </a:lnSpc>
                        <a:spcAft>
                          <a:spcPts val="0"/>
                        </a:spcAft>
                      </a:pPr>
                      <a:r>
                        <a:rPr lang="ar-SA" sz="2400">
                          <a:effectLst/>
                          <a:latin typeface="Sakkal Majalla" panose="02000000000000000000" pitchFamily="2" charset="-78"/>
                          <a:cs typeface="Sakkal Majalla" panose="02000000000000000000" pitchFamily="2" charset="-78"/>
                        </a:rPr>
                        <a:t>وفقا لمكانة المنظمة ومدى ادراكها لقواها الخمس </a:t>
                      </a:r>
                      <a:endParaRPr lang="fr-FR" sz="2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c>
                  <a:txBody>
                    <a:bodyPr/>
                    <a:lstStyle/>
                    <a:p>
                      <a:pPr algn="ctr" rtl="1">
                        <a:lnSpc>
                          <a:spcPct val="115000"/>
                        </a:lnSpc>
                        <a:spcAft>
                          <a:spcPts val="0"/>
                        </a:spcAft>
                      </a:pPr>
                      <a:r>
                        <a:rPr lang="ar-SA" sz="2400" dirty="0">
                          <a:effectLst/>
                          <a:latin typeface="Sakkal Majalla" panose="02000000000000000000" pitchFamily="2" charset="-78"/>
                          <a:cs typeface="Sakkal Majalla" panose="02000000000000000000" pitchFamily="2" charset="-78"/>
                        </a:rPr>
                        <a:t>بشكل دائم ومستمر</a:t>
                      </a:r>
                      <a:endParaRPr lang="fr-FR"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r>
              <a:tr h="542498">
                <a:tc>
                  <a:txBody>
                    <a:bodyPr/>
                    <a:lstStyle/>
                    <a:p>
                      <a:pPr algn="ctr" rtl="1">
                        <a:lnSpc>
                          <a:spcPct val="115000"/>
                        </a:lnSpc>
                        <a:spcAft>
                          <a:spcPts val="0"/>
                        </a:spcAft>
                      </a:pPr>
                      <a:r>
                        <a:rPr lang="ar-SA" sz="2400">
                          <a:effectLst/>
                          <a:latin typeface="Sakkal Majalla" panose="02000000000000000000" pitchFamily="2" charset="-78"/>
                          <a:cs typeface="Sakkal Majalla" panose="02000000000000000000" pitchFamily="2" charset="-78"/>
                        </a:rPr>
                        <a:t>اساليب الرقابة المتكاملة</a:t>
                      </a:r>
                      <a:endParaRPr lang="fr-FR" sz="2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1">
                        <a:lnSpc>
                          <a:spcPct val="115000"/>
                        </a:lnSpc>
                        <a:spcAft>
                          <a:spcPts val="0"/>
                        </a:spcAft>
                      </a:pPr>
                      <a:r>
                        <a:rPr lang="ar-SA" sz="2400">
                          <a:effectLst/>
                          <a:latin typeface="Sakkal Majalla" panose="02000000000000000000" pitchFamily="2" charset="-78"/>
                          <a:cs typeface="Sakkal Majalla" panose="02000000000000000000" pitchFamily="2" charset="-78"/>
                        </a:rPr>
                        <a:t>موجودة</a:t>
                      </a:r>
                      <a:endParaRPr lang="fr-FR" sz="2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c>
                  <a:txBody>
                    <a:bodyPr/>
                    <a:lstStyle/>
                    <a:p>
                      <a:pPr algn="ctr" rtl="1">
                        <a:lnSpc>
                          <a:spcPct val="115000"/>
                        </a:lnSpc>
                        <a:spcAft>
                          <a:spcPts val="0"/>
                        </a:spcAft>
                      </a:pPr>
                      <a:r>
                        <a:rPr lang="ar-SA" sz="2400" dirty="0">
                          <a:effectLst/>
                          <a:latin typeface="Sakkal Majalla" panose="02000000000000000000" pitchFamily="2" charset="-78"/>
                          <a:cs typeface="Sakkal Majalla" panose="02000000000000000000" pitchFamily="2" charset="-78"/>
                        </a:rPr>
                        <a:t>موجودة</a:t>
                      </a:r>
                      <a:endParaRPr lang="fr-FR"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r>
              <a:tr h="542498">
                <a:tc>
                  <a:txBody>
                    <a:bodyPr/>
                    <a:lstStyle/>
                    <a:p>
                      <a:pPr algn="ctr" rtl="1">
                        <a:lnSpc>
                          <a:spcPct val="115000"/>
                        </a:lnSpc>
                        <a:spcAft>
                          <a:spcPts val="0"/>
                        </a:spcAft>
                      </a:pPr>
                      <a:r>
                        <a:rPr lang="ar-SA" sz="2400" dirty="0">
                          <a:effectLst/>
                          <a:latin typeface="Sakkal Majalla" panose="02000000000000000000" pitchFamily="2" charset="-78"/>
                          <a:cs typeface="Sakkal Majalla" panose="02000000000000000000" pitchFamily="2" charset="-78"/>
                        </a:rPr>
                        <a:t>شركاء محوريون</a:t>
                      </a:r>
                      <a:endParaRPr lang="fr-FR"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1">
                        <a:lnSpc>
                          <a:spcPct val="115000"/>
                        </a:lnSpc>
                        <a:spcAft>
                          <a:spcPts val="0"/>
                        </a:spcAft>
                      </a:pPr>
                      <a:r>
                        <a:rPr lang="ar-SA" sz="2400">
                          <a:effectLst/>
                          <a:latin typeface="Sakkal Majalla" panose="02000000000000000000" pitchFamily="2" charset="-78"/>
                          <a:cs typeface="Sakkal Majalla" panose="02000000000000000000" pitchFamily="2" charset="-78"/>
                        </a:rPr>
                        <a:t>واضحون</a:t>
                      </a:r>
                      <a:endParaRPr lang="fr-FR" sz="2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c>
                  <a:txBody>
                    <a:bodyPr/>
                    <a:lstStyle/>
                    <a:p>
                      <a:pPr algn="ctr" rtl="1">
                        <a:lnSpc>
                          <a:spcPct val="115000"/>
                        </a:lnSpc>
                        <a:spcAft>
                          <a:spcPts val="0"/>
                        </a:spcAft>
                      </a:pPr>
                      <a:r>
                        <a:rPr lang="ar-SA" sz="2400" dirty="0">
                          <a:effectLst/>
                          <a:latin typeface="Sakkal Majalla" panose="02000000000000000000" pitchFamily="2" charset="-78"/>
                          <a:cs typeface="Sakkal Majalla" panose="02000000000000000000" pitchFamily="2" charset="-78"/>
                        </a:rPr>
                        <a:t>غير واضحين</a:t>
                      </a:r>
                      <a:endParaRPr lang="fr-FR"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accent2">
                        <a:lumMod val="60000"/>
                        <a:lumOff val="40000"/>
                      </a:schemeClr>
                    </a:solidFill>
                  </a:tcPr>
                </a:tc>
              </a:tr>
            </a:tbl>
          </a:graphicData>
        </a:graphic>
      </p:graphicFrame>
      <p:pic>
        <p:nvPicPr>
          <p:cNvPr id="5" name="Image 4" descr="Résultat de recherche d'images pour &quot;‫ادارة المعرفة والمنظمات الافتراضية‬‎&quot;"/>
          <p:cNvPicPr/>
          <p:nvPr/>
        </p:nvPicPr>
        <p:blipFill>
          <a:blip r:embed="rId2"/>
          <a:srcRect/>
          <a:stretch>
            <a:fillRect/>
          </a:stretch>
        </p:blipFill>
        <p:spPr bwMode="auto">
          <a:xfrm>
            <a:off x="7043098" y="0"/>
            <a:ext cx="4298191" cy="2207099"/>
          </a:xfrm>
          <a:prstGeom prst="ellipse">
            <a:avLst/>
          </a:prstGeom>
          <a:ln>
            <a:noFill/>
          </a:ln>
          <a:effectLst>
            <a:softEdge rad="112500"/>
          </a:effectLst>
        </p:spPr>
      </p:pic>
    </p:spTree>
    <p:extLst>
      <p:ext uri="{BB962C8B-B14F-4D97-AF65-F5344CB8AC3E}">
        <p14:creationId xmlns:p14="http://schemas.microsoft.com/office/powerpoint/2010/main" xmlns="" val="679043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300" y="894390"/>
            <a:ext cx="11701463" cy="5835023"/>
          </a:xfrm>
        </p:spPr>
        <p:txBody>
          <a:bodyPr>
            <a:noAutofit/>
          </a:bodyPr>
          <a:lstStyle/>
          <a:p>
            <a:pPr algn="ctr" rtl="1"/>
            <a:r>
              <a:rPr lang="ar-SA"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يتطلب نجاح المنظمات الافتراضية عدة أمور يجب مراعاتها: </a:t>
            </a:r>
            <a:endParaRPr lang="fr-FR" sz="3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إعادة هيكلة المهام والأنشطة بما يوافق قدرات ومهمات الأفراد حيث يجب </a:t>
            </a:r>
            <a:r>
              <a:rPr lang="ar-SA" sz="26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مراعاة المكونات </a:t>
            </a:r>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الافتراضية والمالية .</a:t>
            </a: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 تنمية وتطوير مهارات الأفراد على استخدام الانترنت والحاسوب بشكل مستمر.</a:t>
            </a: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تدريب المديرين على أسلوب الإدارة عن بعد بدلا من اسلوب الإدارة التقليدية والاهتمام بالنتائج والمخرجات لا المدخلات فحسب . </a:t>
            </a: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 تنمية مهارات التفاعل من خلال تطوير ثقة واحترام الأفراد لبعضهم البعض واحترام معلومات الآخرين ومساهمتهم .</a:t>
            </a: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 التدريب المستمر على إدارة المعلومات والمعرفة بما يسهم في توصيل المعلومات بين مختلف الأطراف . </a:t>
            </a: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تحفيز الأفراد ومكافأتهم من خلال التعرف على أدوارهم وأهميتها في تحقيق أهداف المنظمات والفرق. </a:t>
            </a: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التشجيع المستمر للأفراد على طريق الأفكار والمقترحات الابتكارية ودعم الجيد منها من خلال تشجيع الأسئلة والمناقشات .</a:t>
            </a: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 الابتعاد عن العمليات التي تمثل الإجراءات البيروقراطية والتوجه إلى ثقافة تكافئ مشاركة المعرفة وتنمي الثقة والالتزام بين الأفراد . </a:t>
            </a: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rtl="1"/>
            <a:r>
              <a:rPr lang="ar-SA"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تدعيم عمليات التعلم المستمر للأفراد وللمنظمة بشكل عام بما يمكن من مواكبة الجيد والمبادرة نحو ما يفوق توقعات العملاء.</a:t>
            </a: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a:endParaRPr lang="fr-FR" sz="26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Image 3" descr="Résultat de recherche d'images pour &quot;‫ادارة المعرفة والمنظمات الافتراضية‬‎&quot;"/>
          <p:cNvPicPr/>
          <p:nvPr/>
        </p:nvPicPr>
        <p:blipFill>
          <a:blip r:embed="rId2" r:link="rId3"/>
          <a:srcRect/>
          <a:stretch>
            <a:fillRect/>
          </a:stretch>
        </p:blipFill>
        <p:spPr bwMode="auto">
          <a:xfrm>
            <a:off x="0" y="15185"/>
            <a:ext cx="2157413" cy="1470716"/>
          </a:xfrm>
          <a:prstGeom prst="rect">
            <a:avLst/>
          </a:prstGeom>
          <a:noFill/>
          <a:ln w="9525">
            <a:noFill/>
            <a:miter lim="800000"/>
            <a:headEnd/>
            <a:tailEnd/>
          </a:ln>
        </p:spPr>
      </p:pic>
    </p:spTree>
    <p:extLst>
      <p:ext uri="{BB962C8B-B14F-4D97-AF65-F5344CB8AC3E}">
        <p14:creationId xmlns:p14="http://schemas.microsoft.com/office/powerpoint/2010/main" xmlns="" val="386851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9713" y="950110"/>
            <a:ext cx="8610600" cy="768213"/>
          </a:xfrm>
        </p:spPr>
        <p:txBody>
          <a:bodyPr/>
          <a:lstStyle/>
          <a:p>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نقاط القوة في توجه المؤسسات نحو الافتراضية</a:t>
            </a:r>
            <a:endPar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p:txBody>
          <a:bodyPr>
            <a:normAutofit/>
          </a:bodyPr>
          <a:lstStyle/>
          <a:p>
            <a:pPr algn="r" rtl="1"/>
            <a:r>
              <a:rPr lang="ar-DZ" sz="2400" dirty="0">
                <a:latin typeface="Sakkal Majalla" panose="02000000000000000000" pitchFamily="2" charset="-78"/>
                <a:cs typeface="Sakkal Majalla" panose="02000000000000000000" pitchFamily="2" charset="-78"/>
              </a:rPr>
              <a:t>• </a:t>
            </a:r>
            <a:r>
              <a:rPr lang="ar-DZ" sz="2400" dirty="0">
                <a:solidFill>
                  <a:schemeClr val="accent2"/>
                </a:solidFill>
                <a:latin typeface="Sakkal Majalla" panose="02000000000000000000" pitchFamily="2" charset="-78"/>
                <a:cs typeface="Sakkal Majalla" panose="02000000000000000000" pitchFamily="2" charset="-78"/>
              </a:rPr>
              <a:t>تسويق أكثر فعالية وأكثر أرباح</a:t>
            </a:r>
            <a:r>
              <a:rPr lang="ar-DZ" sz="2400" dirty="0">
                <a:latin typeface="Sakkal Majalla" panose="02000000000000000000" pitchFamily="2" charset="-78"/>
                <a:cs typeface="Sakkal Majalla" panose="02000000000000000000" pitchFamily="2" charset="-78"/>
              </a:rPr>
              <a:t>: إن اعتماد المؤسسات على الانترنت في التسويق، يتيح لها عرض </a:t>
            </a:r>
            <a:r>
              <a:rPr lang="ar-DZ" sz="2400" dirty="0" smtClean="0">
                <a:latin typeface="Sakkal Majalla" panose="02000000000000000000" pitchFamily="2" charset="-78"/>
                <a:cs typeface="Sakkal Majalla" panose="02000000000000000000" pitchFamily="2" charset="-78"/>
              </a:rPr>
              <a:t>منتجاتها وخدماتها </a:t>
            </a:r>
            <a:r>
              <a:rPr lang="ar-DZ" sz="2400" dirty="0">
                <a:latin typeface="Sakkal Majalla" panose="02000000000000000000" pitchFamily="2" charset="-78"/>
                <a:cs typeface="Sakkal Majalla" panose="02000000000000000000" pitchFamily="2" charset="-78"/>
              </a:rPr>
              <a:t>في مختلف أنحاء العالم دون انقطاع، مما يوفر لها فرصة أكبر لجني الأرباح، إضافة </a:t>
            </a:r>
            <a:r>
              <a:rPr lang="ar-DZ" sz="2400" dirty="0" smtClean="0">
                <a:latin typeface="Sakkal Majalla" panose="02000000000000000000" pitchFamily="2" charset="-78"/>
                <a:cs typeface="Sakkal Majalla" panose="02000000000000000000" pitchFamily="2" charset="-78"/>
              </a:rPr>
              <a:t>إلى وصولها </a:t>
            </a:r>
            <a:r>
              <a:rPr lang="ar-DZ" sz="2400" dirty="0">
                <a:latin typeface="Sakkal Majalla" panose="02000000000000000000" pitchFamily="2" charset="-78"/>
                <a:cs typeface="Sakkal Majalla" panose="02000000000000000000" pitchFamily="2" charset="-78"/>
              </a:rPr>
              <a:t>إلى المزيد من الزبائن.</a:t>
            </a:r>
            <a:br>
              <a:rPr lang="ar-DZ" sz="2400" dirty="0">
                <a:latin typeface="Sakkal Majalla" panose="02000000000000000000" pitchFamily="2" charset="-78"/>
                <a:cs typeface="Sakkal Majalla" panose="02000000000000000000" pitchFamily="2" charset="-78"/>
              </a:rPr>
            </a:br>
            <a:r>
              <a:rPr lang="ar-DZ" sz="2400" dirty="0">
                <a:latin typeface="Sakkal Majalla" panose="02000000000000000000" pitchFamily="2" charset="-78"/>
                <a:cs typeface="Sakkal Majalla" panose="02000000000000000000" pitchFamily="2" charset="-78"/>
              </a:rPr>
              <a:t>• </a:t>
            </a:r>
            <a:r>
              <a:rPr lang="ar-DZ" sz="2400" dirty="0">
                <a:solidFill>
                  <a:schemeClr val="accent2"/>
                </a:solidFill>
                <a:latin typeface="Sakkal Majalla" panose="02000000000000000000" pitchFamily="2" charset="-78"/>
                <a:cs typeface="Sakkal Majalla" panose="02000000000000000000" pitchFamily="2" charset="-78"/>
              </a:rPr>
              <a:t>تخفيض </a:t>
            </a:r>
            <a:r>
              <a:rPr lang="ar-DZ" sz="2400" dirty="0" smtClean="0">
                <a:solidFill>
                  <a:schemeClr val="accent2"/>
                </a:solidFill>
                <a:latin typeface="Sakkal Majalla" panose="02000000000000000000" pitchFamily="2" charset="-78"/>
                <a:cs typeface="Sakkal Majalla" panose="02000000000000000000" pitchFamily="2" charset="-78"/>
              </a:rPr>
              <a:t>التكاليف</a:t>
            </a:r>
          </a:p>
          <a:p>
            <a:pPr algn="r" rtl="1"/>
            <a:r>
              <a:rPr lang="ar-DZ" sz="2400" dirty="0">
                <a:solidFill>
                  <a:schemeClr val="accent2"/>
                </a:solidFill>
                <a:latin typeface="Sakkal Majalla" panose="02000000000000000000" pitchFamily="2" charset="-78"/>
                <a:cs typeface="Sakkal Majalla" panose="02000000000000000000" pitchFamily="2" charset="-78"/>
              </a:rPr>
              <a:t>تواصل فعال مع الشركاء والعملاء</a:t>
            </a:r>
            <a:r>
              <a:rPr lang="ar-DZ" sz="2400" dirty="0">
                <a:latin typeface="Sakkal Majalla" panose="02000000000000000000" pitchFamily="2" charset="-78"/>
                <a:cs typeface="Sakkal Majalla" panose="02000000000000000000" pitchFamily="2" charset="-78"/>
              </a:rPr>
              <a:t>: تطوي المؤسسات الافتراضية المسافات وتعبر الحدود، مما يوفر </a:t>
            </a:r>
            <a:r>
              <a:rPr lang="ar-DZ" sz="2400" dirty="0" smtClean="0">
                <a:latin typeface="Sakkal Majalla" panose="02000000000000000000" pitchFamily="2" charset="-78"/>
                <a:cs typeface="Sakkal Majalla" panose="02000000000000000000" pitchFamily="2" charset="-78"/>
              </a:rPr>
              <a:t>طريقة فعالة </a:t>
            </a:r>
            <a:r>
              <a:rPr lang="ar-DZ" sz="2400" dirty="0">
                <a:latin typeface="Sakkal Majalla" panose="02000000000000000000" pitchFamily="2" charset="-78"/>
                <a:cs typeface="Sakkal Majalla" panose="02000000000000000000" pitchFamily="2" charset="-78"/>
              </a:rPr>
              <a:t>لتبادل المعلومات مع الشركاء </a:t>
            </a:r>
            <a:br>
              <a:rPr lang="ar-DZ" sz="2400" dirty="0">
                <a:latin typeface="Sakkal Majalla" panose="02000000000000000000" pitchFamily="2" charset="-78"/>
                <a:cs typeface="Sakkal Majalla" panose="02000000000000000000" pitchFamily="2" charset="-78"/>
              </a:rPr>
            </a:br>
            <a:r>
              <a:rPr lang="ar-DZ" sz="2400" dirty="0">
                <a:latin typeface="Sakkal Majalla" panose="02000000000000000000" pitchFamily="2" charset="-78"/>
                <a:cs typeface="Sakkal Majalla" panose="02000000000000000000" pitchFamily="2" charset="-78"/>
              </a:rPr>
              <a:t/>
            </a:r>
            <a:br>
              <a:rPr lang="ar-DZ" sz="2400" dirty="0">
                <a:latin typeface="Sakkal Majalla" panose="02000000000000000000" pitchFamily="2" charset="-78"/>
                <a:cs typeface="Sakkal Majalla" panose="02000000000000000000" pitchFamily="2" charset="-78"/>
              </a:rPr>
            </a:br>
            <a:endParaRPr lang="fr-FR" sz="2400" dirty="0">
              <a:latin typeface="Sakkal Majalla" panose="02000000000000000000" pitchFamily="2" charset="-78"/>
              <a:cs typeface="Sakkal Majalla" panose="02000000000000000000" pitchFamily="2" charset="-78"/>
            </a:endParaRPr>
          </a:p>
        </p:txBody>
      </p:sp>
      <p:pic>
        <p:nvPicPr>
          <p:cNvPr id="4" name="Image 3" descr="Résultat de recherche d'images pour &quot;‫ادارة المعرفة والمنظمات الافتراضية‬‎&quot;"/>
          <p:cNvPicPr/>
          <p:nvPr/>
        </p:nvPicPr>
        <p:blipFill>
          <a:blip r:embed="rId2" r:link="rId3"/>
          <a:srcRect/>
          <a:stretch>
            <a:fillRect/>
          </a:stretch>
        </p:blipFill>
        <p:spPr bwMode="auto">
          <a:xfrm>
            <a:off x="0" y="15185"/>
            <a:ext cx="2157413" cy="1470716"/>
          </a:xfrm>
          <a:prstGeom prst="rect">
            <a:avLst/>
          </a:prstGeom>
          <a:noFill/>
          <a:ln w="9525">
            <a:noFill/>
            <a:miter lim="800000"/>
            <a:headEnd/>
            <a:tailEnd/>
          </a:ln>
        </p:spPr>
      </p:pic>
    </p:spTree>
    <p:extLst>
      <p:ext uri="{BB962C8B-B14F-4D97-AF65-F5344CB8AC3E}">
        <p14:creationId xmlns:p14="http://schemas.microsoft.com/office/powerpoint/2010/main" xmlns="" val="3547858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5161" y="764373"/>
            <a:ext cx="10141039" cy="1293028"/>
          </a:xfrm>
        </p:spPr>
        <p:txBody>
          <a:bodyPr>
            <a:normAutofit/>
          </a:bodyPr>
          <a:lstStyle/>
          <a:p>
            <a:r>
              <a:rPr lang="ar-DZ" sz="3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التهديدات التي تواجه </a:t>
            </a:r>
            <a:r>
              <a:rPr lang="ar-DZ" sz="3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المؤسسات </a:t>
            </a:r>
            <a:r>
              <a:rPr lang="ar-DZ" sz="3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توج</a:t>
            </a:r>
            <a:r>
              <a:rPr lang="ar-DZ" sz="3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a:t>
            </a:r>
            <a:r>
              <a:rPr lang="ar-DZ" sz="3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ها نحو </a:t>
            </a:r>
            <a:r>
              <a:rPr lang="ar-DZ" sz="3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الافتراضية</a:t>
            </a:r>
            <a:endParaRPr lang="fr-FR" sz="3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Espace réservé du contenu 2"/>
          <p:cNvSpPr>
            <a:spLocks noGrp="1"/>
          </p:cNvSpPr>
          <p:nvPr>
            <p:ph idx="1"/>
          </p:nvPr>
        </p:nvSpPr>
        <p:spPr>
          <a:xfrm>
            <a:off x="296214" y="2194560"/>
            <a:ext cx="11209986" cy="4024125"/>
          </a:xfrm>
        </p:spPr>
        <p:txBody>
          <a:bodyPr>
            <a:normAutofit/>
          </a:bodyPr>
          <a:lstStyle/>
          <a:p>
            <a:pPr algn="r" rtl="1"/>
            <a:r>
              <a:rPr lang="ar-DZ" sz="2800" dirty="0">
                <a:solidFill>
                  <a:schemeClr val="accent2"/>
                </a:solidFill>
                <a:latin typeface="Sakkal Majalla" panose="02000000000000000000" pitchFamily="2" charset="-78"/>
                <a:cs typeface="Sakkal Majalla" panose="02000000000000000000" pitchFamily="2" charset="-78"/>
              </a:rPr>
              <a:t>مشكلة التنسيق</a:t>
            </a:r>
            <a:r>
              <a:rPr lang="ar-DZ" sz="2800" dirty="0">
                <a:latin typeface="Sakkal Majalla" panose="02000000000000000000" pitchFamily="2" charset="-78"/>
                <a:cs typeface="Sakkal Majalla" panose="02000000000000000000" pitchFamily="2" charset="-78"/>
              </a:rPr>
              <a:t>: انتشار الموردين والشركاء والموزعين في إنحاء جغرافية واسعة، يخلق مشكلا في التنسيق</a:t>
            </a:r>
            <a:r>
              <a:rPr lang="ar-DZ" sz="2800" dirty="0" smtClean="0">
                <a:latin typeface="Sakkal Majalla" panose="02000000000000000000" pitchFamily="2" charset="-78"/>
                <a:cs typeface="Sakkal Majalla" panose="02000000000000000000" pitchFamily="2" charset="-78"/>
              </a:rPr>
              <a:t>.</a:t>
            </a:r>
          </a:p>
          <a:p>
            <a:pPr marL="0" indent="0" algn="r" rtl="1">
              <a:buNone/>
            </a:pPr>
            <a:r>
              <a:rPr lang="ar-DZ" sz="2800" dirty="0">
                <a:latin typeface="Sakkal Majalla" panose="02000000000000000000" pitchFamily="2" charset="-78"/>
                <a:cs typeface="Sakkal Majalla" panose="02000000000000000000" pitchFamily="2" charset="-78"/>
              </a:rPr>
              <a:t/>
            </a:r>
            <a:br>
              <a:rPr lang="ar-DZ" sz="2800" dirty="0">
                <a:latin typeface="Sakkal Majalla" panose="02000000000000000000" pitchFamily="2" charset="-78"/>
                <a:cs typeface="Sakkal Majalla" panose="02000000000000000000" pitchFamily="2" charset="-78"/>
              </a:rPr>
            </a:br>
            <a:r>
              <a:rPr lang="ar-DZ" sz="2800" dirty="0">
                <a:latin typeface="Sakkal Majalla" panose="02000000000000000000" pitchFamily="2" charset="-78"/>
                <a:cs typeface="Sakkal Majalla" panose="02000000000000000000" pitchFamily="2" charset="-78"/>
              </a:rPr>
              <a:t>• </a:t>
            </a:r>
            <a:r>
              <a:rPr lang="ar-DZ" sz="2800" dirty="0">
                <a:solidFill>
                  <a:schemeClr val="accent2"/>
                </a:solidFill>
                <a:latin typeface="Sakkal Majalla" panose="02000000000000000000" pitchFamily="2" charset="-78"/>
                <a:cs typeface="Sakkal Majalla" panose="02000000000000000000" pitchFamily="2" charset="-78"/>
              </a:rPr>
              <a:t>تحدي التنظيم: </a:t>
            </a:r>
            <a:r>
              <a:rPr lang="ar-DZ" sz="2800" dirty="0">
                <a:latin typeface="Sakkal Majalla" panose="02000000000000000000" pitchFamily="2" charset="-78"/>
                <a:cs typeface="Sakkal Majalla" panose="02000000000000000000" pitchFamily="2" charset="-78"/>
              </a:rPr>
              <a:t>من خلال التشابك في الاتصالات المفرطة مع الموردين والوسطاء تغرق المؤسسة في الفوضى</a:t>
            </a:r>
            <a:r>
              <a:rPr lang="ar-DZ" sz="2800" dirty="0" smtClean="0">
                <a:latin typeface="Sakkal Majalla" panose="02000000000000000000" pitchFamily="2" charset="-78"/>
                <a:cs typeface="Sakkal Majalla" panose="02000000000000000000" pitchFamily="2" charset="-78"/>
              </a:rPr>
              <a:t>.</a:t>
            </a:r>
          </a:p>
          <a:p>
            <a:pPr marL="0" indent="0" algn="r" rtl="1">
              <a:buNone/>
            </a:pPr>
            <a:r>
              <a:rPr lang="ar-DZ" sz="2800" dirty="0">
                <a:latin typeface="Sakkal Majalla" panose="02000000000000000000" pitchFamily="2" charset="-78"/>
                <a:cs typeface="Sakkal Majalla" panose="02000000000000000000" pitchFamily="2" charset="-78"/>
              </a:rPr>
              <a:t/>
            </a:r>
            <a:br>
              <a:rPr lang="ar-DZ" sz="2800" dirty="0">
                <a:latin typeface="Sakkal Majalla" panose="02000000000000000000" pitchFamily="2" charset="-78"/>
                <a:cs typeface="Sakkal Majalla" panose="02000000000000000000" pitchFamily="2" charset="-78"/>
              </a:rPr>
            </a:br>
            <a:r>
              <a:rPr lang="ar-DZ" sz="2800" dirty="0">
                <a:latin typeface="Sakkal Majalla" panose="02000000000000000000" pitchFamily="2" charset="-78"/>
                <a:cs typeface="Sakkal Majalla" panose="02000000000000000000" pitchFamily="2" charset="-78"/>
              </a:rPr>
              <a:t>• </a:t>
            </a:r>
            <a:r>
              <a:rPr lang="ar-DZ" sz="2800" dirty="0">
                <a:solidFill>
                  <a:schemeClr val="accent2"/>
                </a:solidFill>
                <a:latin typeface="Sakkal Majalla" panose="02000000000000000000" pitchFamily="2" charset="-78"/>
                <a:cs typeface="Sakkal Majalla" panose="02000000000000000000" pitchFamily="2" charset="-78"/>
              </a:rPr>
              <a:t>مشكلة ثقافة </a:t>
            </a:r>
            <a:r>
              <a:rPr lang="ar-DZ" sz="2800" dirty="0">
                <a:latin typeface="Sakkal Majalla" panose="02000000000000000000" pitchFamily="2" charset="-78"/>
                <a:cs typeface="Sakkal Majalla" panose="02000000000000000000" pitchFamily="2" charset="-78"/>
              </a:rPr>
              <a:t>المؤسسات الافتراضية</a:t>
            </a:r>
            <a:r>
              <a:rPr lang="ar-DZ" sz="2800" dirty="0" smtClean="0">
                <a:latin typeface="Sakkal Majalla" panose="02000000000000000000" pitchFamily="2" charset="-78"/>
                <a:cs typeface="Sakkal Majalla" panose="02000000000000000000" pitchFamily="2" charset="-78"/>
              </a:rPr>
              <a:t>.</a:t>
            </a:r>
          </a:p>
          <a:p>
            <a:pPr marL="0" indent="0" algn="r" rtl="1">
              <a:buNone/>
            </a:pPr>
            <a:r>
              <a:rPr lang="ar-DZ" sz="2800" dirty="0">
                <a:latin typeface="Sakkal Majalla" panose="02000000000000000000" pitchFamily="2" charset="-78"/>
                <a:cs typeface="Sakkal Majalla" panose="02000000000000000000" pitchFamily="2" charset="-78"/>
              </a:rPr>
              <a:t/>
            </a:r>
            <a:br>
              <a:rPr lang="ar-DZ" sz="2800" dirty="0">
                <a:latin typeface="Sakkal Majalla" panose="02000000000000000000" pitchFamily="2" charset="-78"/>
                <a:cs typeface="Sakkal Majalla" panose="02000000000000000000" pitchFamily="2" charset="-78"/>
              </a:rPr>
            </a:br>
            <a:r>
              <a:rPr lang="ar-DZ" sz="2800" dirty="0">
                <a:latin typeface="Sakkal Majalla" panose="02000000000000000000" pitchFamily="2" charset="-78"/>
                <a:cs typeface="Sakkal Majalla" panose="02000000000000000000" pitchFamily="2" charset="-78"/>
              </a:rPr>
              <a:t>• </a:t>
            </a:r>
            <a:r>
              <a:rPr lang="ar-DZ" sz="2800" dirty="0">
                <a:solidFill>
                  <a:schemeClr val="accent2"/>
                </a:solidFill>
                <a:latin typeface="Sakkal Majalla" panose="02000000000000000000" pitchFamily="2" charset="-78"/>
                <a:cs typeface="Sakkal Majalla" panose="02000000000000000000" pitchFamily="2" charset="-78"/>
              </a:rPr>
              <a:t>المشكلة المتعلقة بالثقة</a:t>
            </a:r>
            <a:r>
              <a:rPr lang="ar-DZ" sz="2800" dirty="0">
                <a:latin typeface="Sakkal Majalla" panose="02000000000000000000" pitchFamily="2" charset="-78"/>
                <a:cs typeface="Sakkal Majalla" panose="02000000000000000000" pitchFamily="2" charset="-78"/>
              </a:rPr>
              <a:t>: عدم الثقة من التحديات الأكثر شيوعا خاصة فيما يتعلق بعلاقة المستهلك بالمؤسسة. </a:t>
            </a:r>
            <a:br>
              <a:rPr lang="ar-DZ" sz="2800" dirty="0">
                <a:latin typeface="Sakkal Majalla" panose="02000000000000000000" pitchFamily="2" charset="-78"/>
                <a:cs typeface="Sakkal Majalla" panose="02000000000000000000" pitchFamily="2" charset="-78"/>
              </a:rPr>
            </a:br>
            <a:endParaRPr lang="fr-FR" sz="2800" dirty="0">
              <a:latin typeface="Sakkal Majalla" panose="02000000000000000000" pitchFamily="2" charset="-78"/>
              <a:cs typeface="Sakkal Majalla" panose="02000000000000000000" pitchFamily="2" charset="-78"/>
            </a:endParaRPr>
          </a:p>
        </p:txBody>
      </p:sp>
      <p:pic>
        <p:nvPicPr>
          <p:cNvPr id="4" name="Image 3" descr="Résultat de recherche d'images pour &quot;‫ادارة المعرفة والمنظمات الافتراضية‬‎&quot;"/>
          <p:cNvPicPr/>
          <p:nvPr/>
        </p:nvPicPr>
        <p:blipFill>
          <a:blip r:embed="rId2" r:link="rId3"/>
          <a:srcRect/>
          <a:stretch>
            <a:fillRect/>
          </a:stretch>
        </p:blipFill>
        <p:spPr bwMode="auto">
          <a:xfrm>
            <a:off x="0" y="15185"/>
            <a:ext cx="2157413" cy="1470716"/>
          </a:xfrm>
          <a:prstGeom prst="rect">
            <a:avLst/>
          </a:prstGeom>
          <a:noFill/>
          <a:ln w="9525">
            <a:noFill/>
            <a:miter lim="800000"/>
            <a:headEnd/>
            <a:tailEnd/>
          </a:ln>
        </p:spPr>
      </p:pic>
    </p:spTree>
    <p:extLst>
      <p:ext uri="{BB962C8B-B14F-4D97-AF65-F5344CB8AC3E}">
        <p14:creationId xmlns:p14="http://schemas.microsoft.com/office/powerpoint/2010/main" xmlns="" val="981477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فوائد التسوق التقليدي مقارنة </a:t>
            </a:r>
            <a:r>
              <a:rPr lang="ar-DZ" dirty="0" err="1" smtClean="0"/>
              <a:t>بالالكتروني</a:t>
            </a:r>
            <a:endParaRPr lang="fr-FR" dirty="0"/>
          </a:p>
        </p:txBody>
      </p:sp>
      <p:pic>
        <p:nvPicPr>
          <p:cNvPr id="4" name="Image 3"/>
          <p:cNvPicPr>
            <a:picLocks noChangeAspect="1"/>
          </p:cNvPicPr>
          <p:nvPr/>
        </p:nvPicPr>
        <p:blipFill>
          <a:blip r:embed="rId2"/>
          <a:stretch>
            <a:fillRect/>
          </a:stretch>
        </p:blipFill>
        <p:spPr>
          <a:xfrm>
            <a:off x="685800" y="2435056"/>
            <a:ext cx="11277600" cy="4289594"/>
          </a:xfrm>
          <a:prstGeom prst="rect">
            <a:avLst/>
          </a:prstGeom>
          <a:ln>
            <a:noFill/>
          </a:ln>
          <a:effectLst>
            <a:outerShdw blurRad="190500" algn="tl" rotWithShape="0">
              <a:srgbClr val="000000">
                <a:alpha val="70000"/>
              </a:srgbClr>
            </a:outerShdw>
          </a:effectLst>
        </p:spPr>
      </p:pic>
      <p:pic>
        <p:nvPicPr>
          <p:cNvPr id="5" name="Image 4" descr="Résultat de recherche d'images pour &quot;‫ادارة المعرفة والمنظمات الافتراضية‬‎&quot;"/>
          <p:cNvPicPr/>
          <p:nvPr/>
        </p:nvPicPr>
        <p:blipFill>
          <a:blip r:embed="rId3" r:link="rId4"/>
          <a:srcRect/>
          <a:stretch>
            <a:fillRect/>
          </a:stretch>
        </p:blipFill>
        <p:spPr bwMode="auto">
          <a:xfrm>
            <a:off x="0" y="15184"/>
            <a:ext cx="3357349" cy="1710585"/>
          </a:xfrm>
          <a:prstGeom prst="rect">
            <a:avLst/>
          </a:prstGeom>
          <a:noFill/>
          <a:ln w="9525">
            <a:noFill/>
            <a:miter lim="800000"/>
            <a:headEnd/>
            <a:tailEnd/>
          </a:ln>
        </p:spPr>
      </p:pic>
    </p:spTree>
    <p:extLst>
      <p:ext uri="{BB962C8B-B14F-4D97-AF65-F5344CB8AC3E}">
        <p14:creationId xmlns:p14="http://schemas.microsoft.com/office/powerpoint/2010/main" xmlns="" val="944262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8778" y="300733"/>
            <a:ext cx="8610600" cy="1293028"/>
          </a:xfrm>
        </p:spPr>
        <p:txBody>
          <a:bodyPr/>
          <a:lstStyle/>
          <a:p>
            <a:pPr algn="ctr" rtl="1"/>
            <a:r>
              <a:rPr lang="ar-DZ" dirty="0" smtClean="0">
                <a:effectLst>
                  <a:outerShdw blurRad="38100" dist="38100" dir="2700000" algn="tl">
                    <a:srgbClr val="000000">
                      <a:alpha val="43137"/>
                    </a:srgbClr>
                  </a:outerShdw>
                </a:effectLst>
              </a:rPr>
              <a:t>أسباب التوجه نحو التسوق الالكتروني</a:t>
            </a:r>
            <a:endParaRPr lang="fr-FR" dirty="0">
              <a:effectLst>
                <a:outerShdw blurRad="38100" dist="38100" dir="2700000" algn="tl">
                  <a:srgbClr val="000000">
                    <a:alpha val="43137"/>
                  </a:srgbClr>
                </a:outerShdw>
              </a:effectLst>
            </a:endParaRPr>
          </a:p>
        </p:txBody>
      </p:sp>
      <p:pic>
        <p:nvPicPr>
          <p:cNvPr id="4" name="Espace réservé du contenu 3"/>
          <p:cNvPicPr>
            <a:picLocks noGrp="1" noChangeAspect="1"/>
          </p:cNvPicPr>
          <p:nvPr>
            <p:ph idx="1"/>
          </p:nvPr>
        </p:nvPicPr>
        <p:blipFill>
          <a:blip r:embed="rId2"/>
          <a:stretch>
            <a:fillRect/>
          </a:stretch>
        </p:blipFill>
        <p:spPr>
          <a:xfrm>
            <a:off x="1300766" y="1219200"/>
            <a:ext cx="10014934" cy="54673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977822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perçu de l’image"/>
          <p:cNvPicPr>
            <a:picLocks noChangeAspect="1" noChangeArrowheads="1"/>
          </p:cNvPicPr>
          <p:nvPr/>
        </p:nvPicPr>
        <p:blipFill>
          <a:blip r:embed="rId2"/>
          <a:srcRect/>
          <a:stretch>
            <a:fillRect/>
          </a:stretch>
        </p:blipFill>
        <p:spPr bwMode="auto">
          <a:xfrm>
            <a:off x="0" y="381000"/>
            <a:ext cx="12036425" cy="6477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81350" y="954873"/>
            <a:ext cx="9010650" cy="1293028"/>
          </a:xfrm>
        </p:spPr>
        <p:txBody>
          <a:bodyPr>
            <a:noAutofit/>
          </a:bodyPr>
          <a:lstStyle/>
          <a:p>
            <a:pPr algn="just" rtl="1"/>
            <a:r>
              <a:rPr lang="fr-FR"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t>4</a:t>
            </a:r>
            <a:r>
              <a:rPr lang="fr-FR" sz="5400" b="1" dirty="0" smtClean="0">
                <a:latin typeface="Sakkal Majalla" pitchFamily="2" charset="-78"/>
                <a:cs typeface="Sakkal Majalla" pitchFamily="2" charset="-78"/>
              </a:rPr>
              <a:t> </a:t>
            </a:r>
            <a:r>
              <a:rPr lang="ar-SA"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t>مفاتيح</a:t>
            </a:r>
            <a:r>
              <a:rPr lang="ar-SA" sz="5400" b="1" dirty="0" smtClean="0">
                <a:latin typeface="Sakkal Majalla" pitchFamily="2" charset="-78"/>
                <a:cs typeface="Sakkal Majalla" pitchFamily="2" charset="-78"/>
              </a:rPr>
              <a:t> </a:t>
            </a:r>
            <a:r>
              <a:rPr lang="ar-SA"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t>للنجاح</a:t>
            </a:r>
            <a:r>
              <a:rPr lang="ar-SA" sz="5400" b="1" dirty="0" smtClean="0">
                <a:latin typeface="Sakkal Majalla" pitchFamily="2" charset="-78"/>
                <a:cs typeface="Sakkal Majalla" pitchFamily="2" charset="-78"/>
              </a:rPr>
              <a:t> </a:t>
            </a:r>
            <a:r>
              <a:rPr lang="ar-SA"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t>لدعم</a:t>
            </a:r>
            <a:r>
              <a:rPr lang="ar-SA" sz="5400" b="1" dirty="0" smtClean="0">
                <a:latin typeface="Sakkal Majalla" pitchFamily="2" charset="-78"/>
                <a:cs typeface="Sakkal Majalla" pitchFamily="2" charset="-78"/>
              </a:rPr>
              <a:t> </a:t>
            </a:r>
            <a:r>
              <a:rPr lang="ar-SA"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t>الرؤساء</a:t>
            </a:r>
            <a:r>
              <a:rPr lang="ar-SA" sz="5400" b="1" dirty="0" smtClean="0">
                <a:latin typeface="Sakkal Majalla" pitchFamily="2" charset="-78"/>
                <a:cs typeface="Sakkal Majalla" pitchFamily="2" charset="-78"/>
              </a:rPr>
              <a:t> </a:t>
            </a:r>
            <a:r>
              <a:rPr lang="ar-SA"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t>التنفيذيون</a:t>
            </a:r>
            <a:r>
              <a:rPr lang="fr-FR" sz="5400" b="1" dirty="0" smtClean="0">
                <a:latin typeface="Sakkal Majalla" pitchFamily="2" charset="-78"/>
                <a:cs typeface="Sakkal Majalla" pitchFamily="2" charset="-78"/>
              </a:rPr>
              <a:t/>
            </a:r>
            <a:br>
              <a:rPr lang="fr-FR" sz="5400" b="1" dirty="0" smtClean="0">
                <a:latin typeface="Sakkal Majalla" pitchFamily="2" charset="-78"/>
                <a:cs typeface="Sakkal Majalla" pitchFamily="2" charset="-78"/>
              </a:rPr>
            </a:br>
            <a:endParaRPr lang="fr-FR" sz="5400" dirty="0">
              <a:latin typeface="Sakkal Majalla" pitchFamily="2" charset="-78"/>
              <a:cs typeface="Sakkal Majalla" pitchFamily="2" charset="-78"/>
            </a:endParaRPr>
          </a:p>
        </p:txBody>
      </p:sp>
      <p:sp>
        <p:nvSpPr>
          <p:cNvPr id="3" name="Espace réservé du contenu 2"/>
          <p:cNvSpPr>
            <a:spLocks noGrp="1"/>
          </p:cNvSpPr>
          <p:nvPr>
            <p:ph idx="1"/>
          </p:nvPr>
        </p:nvSpPr>
        <p:spPr>
          <a:xfrm>
            <a:off x="1238250" y="2933700"/>
            <a:ext cx="10210800" cy="3486149"/>
          </a:xfrm>
        </p:spPr>
        <p:txBody>
          <a:bodyPr>
            <a:noAutofit/>
          </a:bodyPr>
          <a:lstStyle/>
          <a:p>
            <a:pPr algn="just" rtl="1"/>
            <a:r>
              <a:rPr lang="ar-SA" sz="4000" dirty="0" smtClean="0">
                <a:latin typeface="Sakkal Majalla" pitchFamily="2" charset="-78"/>
                <a:cs typeface="Sakkal Majalla" pitchFamily="2" charset="-78"/>
              </a:rPr>
              <a:t>بهدف </a:t>
            </a:r>
            <a:r>
              <a:rPr lang="ar-SA" sz="4000" dirty="0" smtClean="0">
                <a:latin typeface="Sakkal Majalla" pitchFamily="2" charset="-78"/>
                <a:cs typeface="Sakkal Majalla" pitchFamily="2" charset="-78"/>
              </a:rPr>
              <a:t>دعم الشركات لمواكبة التغيرات أصدرت </a:t>
            </a:r>
            <a:r>
              <a:rPr lang="ar-SA" sz="4000" dirty="0" err="1" smtClean="0">
                <a:latin typeface="Sakkal Majalla" pitchFamily="2" charset="-78"/>
                <a:cs typeface="Sakkal Majalla" pitchFamily="2" charset="-78"/>
              </a:rPr>
              <a:t>ماكنزي</a:t>
            </a:r>
            <a:r>
              <a:rPr lang="ar-SA" sz="4000" dirty="0" smtClean="0">
                <a:latin typeface="Sakkal Majalla" pitchFamily="2" charset="-78"/>
                <a:cs typeface="Sakkal Majalla" pitchFamily="2" charset="-78"/>
              </a:rPr>
              <a:t> تقريرها الأول بعنوان</a:t>
            </a:r>
            <a:r>
              <a:rPr lang="fr-FR" sz="4000" dirty="0" smtClean="0">
                <a:latin typeface="Sakkal Majalla" pitchFamily="2" charset="-78"/>
                <a:cs typeface="Sakkal Majalla" pitchFamily="2" charset="-78"/>
              </a:rPr>
              <a:t> </a:t>
            </a:r>
            <a:r>
              <a:rPr lang="fr-FR" sz="4000" i="1" dirty="0" smtClean="0">
                <a:latin typeface="Sakkal Majalla" pitchFamily="2" charset="-78"/>
                <a:cs typeface="Sakkal Majalla" pitchFamily="2" charset="-78"/>
              </a:rPr>
              <a:t>"</a:t>
            </a:r>
            <a:r>
              <a:rPr lang="ar-SA" sz="4000" i="1" dirty="0" smtClean="0">
                <a:latin typeface="Sakkal Majalla" pitchFamily="2" charset="-78"/>
                <a:cs typeface="Sakkal Majalla" pitchFamily="2" charset="-78"/>
              </a:rPr>
              <a:t>بيان حالة الشركات</a:t>
            </a:r>
            <a:r>
              <a:rPr lang="fr-FR" sz="4000" i="1" dirty="0" smtClean="0">
                <a:latin typeface="Sakkal Majalla" pitchFamily="2" charset="-78"/>
                <a:cs typeface="Sakkal Majalla" pitchFamily="2" charset="-78"/>
              </a:rPr>
              <a:t> "</a:t>
            </a:r>
            <a:r>
              <a:rPr lang="ar-SA" sz="4000" dirty="0" smtClean="0">
                <a:latin typeface="Sakkal Majalla" pitchFamily="2" charset="-78"/>
                <a:cs typeface="Sakkal Majalla" pitchFamily="2" charset="-78"/>
              </a:rPr>
              <a:t>، والذي نُشر في أبريل </a:t>
            </a:r>
            <a:r>
              <a:rPr lang="ar-SA" sz="4000" dirty="0" err="1" smtClean="0">
                <a:latin typeface="Sakkal Majalla" pitchFamily="2" charset="-78"/>
                <a:cs typeface="Sakkal Majalla" pitchFamily="2" charset="-78"/>
              </a:rPr>
              <a:t>2023.</a:t>
            </a:r>
            <a:r>
              <a:rPr lang="ar-SA" sz="4000" dirty="0" smtClean="0">
                <a:latin typeface="Sakkal Majalla" pitchFamily="2" charset="-78"/>
                <a:cs typeface="Sakkal Majalla" pitchFamily="2" charset="-78"/>
              </a:rPr>
              <a:t> واستعرض التقرير التحولات العشرة الأكثر أهمية لقادة </a:t>
            </a:r>
            <a:r>
              <a:rPr lang="ar-SA" sz="4000" dirty="0" err="1" smtClean="0">
                <a:latin typeface="Sakkal Majalla" pitchFamily="2" charset="-78"/>
                <a:cs typeface="Sakkal Majalla" pitchFamily="2" charset="-78"/>
              </a:rPr>
              <a:t>الأعمال.</a:t>
            </a:r>
            <a:r>
              <a:rPr lang="ar-SA" sz="4000" dirty="0" smtClean="0">
                <a:latin typeface="Sakkal Majalla" pitchFamily="2" charset="-78"/>
                <a:cs typeface="Sakkal Majalla" pitchFamily="2" charset="-78"/>
              </a:rPr>
              <a:t> </a:t>
            </a:r>
            <a:r>
              <a:rPr lang="ar-SA" sz="4000" dirty="0" smtClean="0">
                <a:latin typeface="Sakkal Majalla" pitchFamily="2" charset="-78"/>
                <a:cs typeface="Sakkal Majalla" pitchFamily="2" charset="-78"/>
              </a:rPr>
              <a:t>وقد سلط </a:t>
            </a:r>
            <a:r>
              <a:rPr lang="ar-SA" sz="4000" dirty="0" smtClean="0">
                <a:latin typeface="Sakkal Majalla" pitchFamily="2" charset="-78"/>
                <a:cs typeface="Sakkal Majalla" pitchFamily="2" charset="-78"/>
              </a:rPr>
              <a:t>الضوء على تلك التحولات والمفاتيح الأربعة </a:t>
            </a:r>
            <a:r>
              <a:rPr lang="ar-SA" sz="4000" dirty="0" smtClean="0">
                <a:latin typeface="Sakkal Majalla" pitchFamily="2" charset="-78"/>
                <a:cs typeface="Sakkal Majalla" pitchFamily="2" charset="-78"/>
              </a:rPr>
              <a:t>لتحقيق </a:t>
            </a:r>
            <a:r>
              <a:rPr lang="ar-SA" sz="4000" dirty="0" smtClean="0">
                <a:latin typeface="Sakkal Majalla" pitchFamily="2" charset="-78"/>
                <a:cs typeface="Sakkal Majalla" pitchFamily="2" charset="-78"/>
              </a:rPr>
              <a:t>النجاح، التي يمكن أن تساعد الرؤساء التنفيذيين في تحديد الاستراتيجيات المناسبة</a:t>
            </a:r>
            <a:r>
              <a:rPr lang="fr-FR" sz="4000" dirty="0" smtClean="0">
                <a:latin typeface="Sakkal Majalla" pitchFamily="2" charset="-78"/>
                <a:cs typeface="Sakkal Majalla" pitchFamily="2" charset="-78"/>
              </a:rPr>
              <a:t>. </a:t>
            </a:r>
          </a:p>
          <a:p>
            <a:pPr algn="just" rtl="1"/>
            <a:endParaRPr lang="fr-FR" sz="4000" dirty="0">
              <a:latin typeface="Sakkal Majalla" pitchFamily="2" charset="-78"/>
              <a:cs typeface="Sakkal Majalla" pitchFamily="2" charset="-78"/>
            </a:endParaRPr>
          </a:p>
        </p:txBody>
      </p:sp>
      <p:pic>
        <p:nvPicPr>
          <p:cNvPr id="39938" name="Picture 2" descr="Global management consulting | McKinsey &amp; Company"/>
          <p:cNvPicPr>
            <a:picLocks noChangeAspect="1" noChangeArrowheads="1"/>
          </p:cNvPicPr>
          <p:nvPr/>
        </p:nvPicPr>
        <p:blipFill>
          <a:blip r:embed="rId2"/>
          <a:srcRect/>
          <a:stretch>
            <a:fillRect/>
          </a:stretch>
        </p:blipFill>
        <p:spPr bwMode="auto">
          <a:xfrm>
            <a:off x="304799" y="1866899"/>
            <a:ext cx="4076701" cy="8763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5650" y="954873"/>
            <a:ext cx="8610600" cy="912027"/>
          </a:xfrm>
        </p:spPr>
        <p:txBody>
          <a:bodyPr>
            <a:noAutofit/>
          </a:bodyPr>
          <a:lstStyle/>
          <a:p>
            <a:r>
              <a:rPr lang="ar-SA" b="1" dirty="0" smtClean="0">
                <a:latin typeface="Sakkal Majalla" pitchFamily="2" charset="-78"/>
                <a:cs typeface="Sakkal Majalla" pitchFamily="2" charset="-78"/>
              </a:rPr>
              <a:t>التطورات التكنولوجية التي تؤثر في هيكل المنظمات </a:t>
            </a:r>
            <a:r>
              <a:rPr lang="ar-SA" b="1" dirty="0" err="1" smtClean="0">
                <a:latin typeface="Sakkal Majalla" pitchFamily="2" charset="-78"/>
                <a:cs typeface="Sakkal Majalla" pitchFamily="2" charset="-78"/>
              </a:rPr>
              <a:t>التقليدية:</a:t>
            </a:r>
            <a:r>
              <a:rPr lang="ar-SA" b="1" dirty="0" smtClean="0">
                <a:latin typeface="Sakkal Majalla" pitchFamily="2" charset="-78"/>
                <a:cs typeface="Sakkal Majalla" pitchFamily="2" charset="-78"/>
              </a:rPr>
              <a:t/>
            </a:r>
            <a:br>
              <a:rPr lang="ar-SA" b="1" dirty="0" smtClean="0">
                <a:latin typeface="Sakkal Majalla" pitchFamily="2" charset="-78"/>
                <a:cs typeface="Sakkal Majalla" pitchFamily="2" charset="-78"/>
              </a:rPr>
            </a:br>
            <a:endParaRPr lang="fr-FR" b="1" dirty="0">
              <a:latin typeface="Sakkal Majalla" pitchFamily="2" charset="-78"/>
              <a:cs typeface="Sakkal Majalla" pitchFamily="2" charset="-78"/>
            </a:endParaRPr>
          </a:p>
        </p:txBody>
      </p:sp>
      <p:sp>
        <p:nvSpPr>
          <p:cNvPr id="3" name="Espace réservé du contenu 2"/>
          <p:cNvSpPr>
            <a:spLocks noGrp="1"/>
          </p:cNvSpPr>
          <p:nvPr>
            <p:ph idx="1"/>
          </p:nvPr>
        </p:nvSpPr>
        <p:spPr>
          <a:xfrm>
            <a:off x="685800" y="1584960"/>
            <a:ext cx="10820400" cy="4644390"/>
          </a:xfrm>
        </p:spPr>
        <p:txBody>
          <a:bodyPr>
            <a:noAutofit/>
          </a:bodyPr>
          <a:lstStyle/>
          <a:p>
            <a:pPr algn="just" rtl="1"/>
            <a:endParaRPr lang="ar-SA" sz="2400" dirty="0" smtClean="0">
              <a:latin typeface="Sakkal Majalla" pitchFamily="2" charset="-78"/>
              <a:cs typeface="Sakkal Majalla" pitchFamily="2" charset="-78"/>
            </a:endParaRPr>
          </a:p>
          <a:p>
            <a:pPr algn="just" rtl="1"/>
            <a:r>
              <a:rPr lang="ar-SA" sz="2400" dirty="0" smtClean="0">
                <a:latin typeface="Sakkal Majalla" pitchFamily="2" charset="-78"/>
                <a:cs typeface="Sakkal Majalla" pitchFamily="2" charset="-78"/>
              </a:rPr>
              <a:t>التحول الرقمي: تطورت التكنولوجيا الرقمية بشكل كبير وأصبحت جزءًا أساسيًا من العمليات </a:t>
            </a:r>
            <a:r>
              <a:rPr lang="ar-SA" sz="2400" dirty="0" err="1" smtClean="0">
                <a:latin typeface="Sakkal Majalla" pitchFamily="2" charset="-78"/>
                <a:cs typeface="Sakkal Majalla" pitchFamily="2" charset="-78"/>
              </a:rPr>
              <a:t>التجارية.</a:t>
            </a:r>
            <a:r>
              <a:rPr lang="ar-SA" sz="2400" dirty="0" smtClean="0">
                <a:latin typeface="Sakkal Majalla" pitchFamily="2" charset="-78"/>
                <a:cs typeface="Sakkal Majalla" pitchFamily="2" charset="-78"/>
              </a:rPr>
              <a:t> يتطلب التحول الرقمي من المنظمات تبني أنظمة معلومات متقدمة وتكنولوجيا الاتصالات لتحسين الإنتاجية وتحسين العمليات وتعزيز التجارة الإلكترونية.</a:t>
            </a:r>
          </a:p>
          <a:p>
            <a:pPr algn="just" rtl="1"/>
            <a:endParaRPr lang="ar-SA" sz="2400" dirty="0" smtClean="0">
              <a:latin typeface="Sakkal Majalla" pitchFamily="2" charset="-78"/>
              <a:cs typeface="Sakkal Majalla" pitchFamily="2" charset="-78"/>
            </a:endParaRPr>
          </a:p>
          <a:p>
            <a:pPr algn="just" rtl="1"/>
            <a:r>
              <a:rPr lang="ar-SA" sz="2400" dirty="0" smtClean="0">
                <a:latin typeface="Sakkal Majalla" pitchFamily="2" charset="-78"/>
                <a:cs typeface="Sakkal Majalla" pitchFamily="2" charset="-78"/>
              </a:rPr>
              <a:t>الحوسبة </a:t>
            </a:r>
            <a:r>
              <a:rPr lang="ar-SA" sz="2400" dirty="0" err="1" smtClean="0">
                <a:latin typeface="Sakkal Majalla" pitchFamily="2" charset="-78"/>
                <a:cs typeface="Sakkal Majalla" pitchFamily="2" charset="-78"/>
              </a:rPr>
              <a:t>السحابية</a:t>
            </a:r>
            <a:r>
              <a:rPr lang="ar-SA" sz="2400" dirty="0" smtClean="0">
                <a:latin typeface="Sakkal Majalla" pitchFamily="2" charset="-78"/>
                <a:cs typeface="Sakkal Majalla" pitchFamily="2" charset="-78"/>
              </a:rPr>
              <a:t>: توفر الحوسبة </a:t>
            </a:r>
            <a:r>
              <a:rPr lang="ar-SA" sz="2400" dirty="0" err="1" smtClean="0">
                <a:latin typeface="Sakkal Majalla" pitchFamily="2" charset="-78"/>
                <a:cs typeface="Sakkal Majalla" pitchFamily="2" charset="-78"/>
              </a:rPr>
              <a:t>السحابية</a:t>
            </a:r>
            <a:r>
              <a:rPr lang="ar-SA" sz="2400" dirty="0" smtClean="0">
                <a:latin typeface="Sakkal Majalla" pitchFamily="2" charset="-78"/>
                <a:cs typeface="Sakkal Majalla" pitchFamily="2" charset="-78"/>
              </a:rPr>
              <a:t> إمكانية الوصول إلى البيانات والتطبيقات والموارد عبر الإنترنت، مما يقلل من الحاجة إلى البنية التحتية المادية </a:t>
            </a:r>
            <a:r>
              <a:rPr lang="ar-SA" sz="2400" dirty="0" err="1" smtClean="0">
                <a:latin typeface="Sakkal Majalla" pitchFamily="2" charset="-78"/>
                <a:cs typeface="Sakkal Majalla" pitchFamily="2" charset="-78"/>
              </a:rPr>
              <a:t>للمنظمة.</a:t>
            </a:r>
            <a:r>
              <a:rPr lang="ar-SA" sz="2400" dirty="0" smtClean="0">
                <a:latin typeface="Sakkal Majalla" pitchFamily="2" charset="-78"/>
                <a:cs typeface="Sakkal Majalla" pitchFamily="2" charset="-78"/>
              </a:rPr>
              <a:t> يمكن للشركات الاعتماد على الحوسبة </a:t>
            </a:r>
            <a:r>
              <a:rPr lang="ar-SA" sz="2400" dirty="0" err="1" smtClean="0">
                <a:latin typeface="Sakkal Majalla" pitchFamily="2" charset="-78"/>
                <a:cs typeface="Sakkal Majalla" pitchFamily="2" charset="-78"/>
              </a:rPr>
              <a:t>السحابية</a:t>
            </a:r>
            <a:r>
              <a:rPr lang="ar-SA" sz="2400" dirty="0" smtClean="0">
                <a:latin typeface="Sakkal Majalla" pitchFamily="2" charset="-78"/>
                <a:cs typeface="Sakkal Majalla" pitchFamily="2" charset="-78"/>
              </a:rPr>
              <a:t> لتقديم الخدمات وتخزين البيانات بشكل مرن وفعال من حيث التكلفة.</a:t>
            </a:r>
          </a:p>
          <a:p>
            <a:pPr algn="just" rtl="1"/>
            <a:endParaRPr lang="ar-SA" sz="2400" dirty="0" smtClean="0">
              <a:latin typeface="Sakkal Majalla" pitchFamily="2" charset="-78"/>
              <a:cs typeface="Sakkal Majalla" pitchFamily="2" charset="-78"/>
            </a:endParaRPr>
          </a:p>
          <a:p>
            <a:pPr algn="just" rtl="1"/>
            <a:r>
              <a:rPr lang="ar-SA" sz="2400" dirty="0" smtClean="0">
                <a:latin typeface="Sakkal Majalla" pitchFamily="2" charset="-78"/>
                <a:cs typeface="Sakkal Majalla" pitchFamily="2" charset="-78"/>
              </a:rPr>
              <a:t>التحليلات </a:t>
            </a:r>
            <a:r>
              <a:rPr lang="ar-SA" sz="2400" dirty="0" err="1" smtClean="0">
                <a:latin typeface="Sakkal Majalla" pitchFamily="2" charset="-78"/>
                <a:cs typeface="Sakkal Majalla" pitchFamily="2" charset="-78"/>
              </a:rPr>
              <a:t>الضخمة (</a:t>
            </a:r>
            <a:r>
              <a:rPr lang="fr-FR" sz="2400" dirty="0" err="1" smtClean="0">
                <a:latin typeface="Sakkal Majalla" pitchFamily="2" charset="-78"/>
                <a:cs typeface="Sakkal Majalla" pitchFamily="2" charset="-78"/>
              </a:rPr>
              <a:t>Big</a:t>
            </a:r>
            <a:r>
              <a:rPr lang="fr-FR" sz="2400" dirty="0" smtClean="0">
                <a:latin typeface="Sakkal Majalla" pitchFamily="2" charset="-78"/>
                <a:cs typeface="Sakkal Majalla" pitchFamily="2" charset="-78"/>
              </a:rPr>
              <a:t> Data): </a:t>
            </a:r>
            <a:r>
              <a:rPr lang="ar-SA" sz="2400" dirty="0" smtClean="0">
                <a:latin typeface="Sakkal Majalla" pitchFamily="2" charset="-78"/>
                <a:cs typeface="Sakkal Majalla" pitchFamily="2" charset="-78"/>
              </a:rPr>
              <a:t>زيادة حجم وتنوع البيانات المتاحة للمنظمات تحتاج إلى استراتيجيات وأدوات لإدارة وتحليل هذه </a:t>
            </a:r>
            <a:r>
              <a:rPr lang="ar-SA" sz="2400" dirty="0" err="1" smtClean="0">
                <a:latin typeface="Sakkal Majalla" pitchFamily="2" charset="-78"/>
                <a:cs typeface="Sakkal Majalla" pitchFamily="2" charset="-78"/>
              </a:rPr>
              <a:t>البيانات.</a:t>
            </a:r>
            <a:r>
              <a:rPr lang="ar-SA" sz="2400" dirty="0" smtClean="0">
                <a:latin typeface="Sakkal Majalla" pitchFamily="2" charset="-78"/>
                <a:cs typeface="Sakkal Majalla" pitchFamily="2" charset="-78"/>
              </a:rPr>
              <a:t> استخدام التحليلات الضخمة يمكن أن يساعد المنظمات في اتخاذ قرارات أكثر ذكاءً وفهم الاتجاهات واحتياجات العملاء بشكل أفضل.</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250" y="1450173"/>
            <a:ext cx="9925050" cy="854877"/>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rtl="1"/>
            <a:r>
              <a:rPr lang="fr-FR"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t>4 </a:t>
            </a:r>
            <a:r>
              <a:rPr lang="ar-SA"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t>مفاتيح للنجاح لدعم الرؤساء التنفيذيون</a:t>
            </a:r>
            <a:r>
              <a:rPr lang="fr-FR"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t/>
            </a:r>
            <a:br>
              <a:rPr lang="fr-FR" sz="5400" b="1"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rPr>
            </a:br>
            <a:endParaRPr lang="fr-FR" sz="5400" b="1" dirty="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a:bodyPr>
          <a:lstStyle/>
          <a:p>
            <a:pPr algn="just" rtl="1"/>
            <a:r>
              <a:rPr lang="ar-SA" sz="4400" b="1" dirty="0" smtClean="0">
                <a:latin typeface="Sakkal Majalla" pitchFamily="2" charset="-78"/>
                <a:cs typeface="Sakkal Majalla" pitchFamily="2" charset="-78"/>
              </a:rPr>
              <a:t>الحاجة الملحة لتسريع وتيرة العمل</a:t>
            </a:r>
            <a:endParaRPr lang="fr-FR" sz="4400" b="1" dirty="0" smtClean="0">
              <a:latin typeface="Sakkal Majalla" pitchFamily="2" charset="-78"/>
              <a:cs typeface="Sakkal Majalla" pitchFamily="2" charset="-78"/>
            </a:endParaRPr>
          </a:p>
          <a:p>
            <a:pPr algn="just" rtl="1"/>
            <a:r>
              <a:rPr lang="ar-SA" sz="4400" b="1" dirty="0" smtClean="0">
                <a:latin typeface="Sakkal Majalla" pitchFamily="2" charset="-78"/>
                <a:cs typeface="Sakkal Majalla" pitchFamily="2" charset="-78"/>
              </a:rPr>
              <a:t>الموارد البشرية والأتمتة: دور التكنولوجيا في صقل القدرات البشرية</a:t>
            </a:r>
            <a:endParaRPr lang="fr-FR" sz="4400" b="1" dirty="0" smtClean="0">
              <a:latin typeface="Sakkal Majalla" pitchFamily="2" charset="-78"/>
              <a:cs typeface="Sakkal Majalla" pitchFamily="2" charset="-78"/>
            </a:endParaRPr>
          </a:p>
          <a:p>
            <a:pPr algn="just" rtl="1"/>
            <a:r>
              <a:rPr lang="ar-SA" sz="4400" b="1" dirty="0" smtClean="0">
                <a:latin typeface="Sakkal Majalla" pitchFamily="2" charset="-78"/>
                <a:cs typeface="Sakkal Majalla" pitchFamily="2" charset="-78"/>
              </a:rPr>
              <a:t>التركيز على </a:t>
            </a:r>
            <a:r>
              <a:rPr lang="ar-SA" sz="4400" b="1" dirty="0" err="1" smtClean="0">
                <a:latin typeface="Sakkal Majalla" pitchFamily="2" charset="-78"/>
                <a:cs typeface="Sakkal Majalla" pitchFamily="2" charset="-78"/>
              </a:rPr>
              <a:t>المواهب </a:t>
            </a:r>
            <a:r>
              <a:rPr lang="ar-SA" sz="4400" b="1" dirty="0" smtClean="0">
                <a:latin typeface="Sakkal Majalla" pitchFamily="2" charset="-78"/>
                <a:cs typeface="Sakkal Majalla" pitchFamily="2" charset="-78"/>
              </a:rPr>
              <a:t>"</a:t>
            </a:r>
            <a:r>
              <a:rPr lang="ar-SA" sz="4400" b="1" dirty="0" err="1" smtClean="0">
                <a:latin typeface="Sakkal Majalla" pitchFamily="2" charset="-78"/>
                <a:cs typeface="Sakkal Majalla" pitchFamily="2" charset="-78"/>
              </a:rPr>
              <a:t>المُهمشة</a:t>
            </a:r>
            <a:r>
              <a:rPr lang="fr-FR" sz="4400" b="1" dirty="0" smtClean="0">
                <a:latin typeface="Sakkal Majalla" pitchFamily="2" charset="-78"/>
                <a:cs typeface="Sakkal Majalla" pitchFamily="2" charset="-78"/>
              </a:rPr>
              <a:t>"</a:t>
            </a:r>
          </a:p>
          <a:p>
            <a:pPr algn="just" rtl="1"/>
            <a:r>
              <a:rPr lang="ar-SA" sz="4400" b="1" dirty="0" smtClean="0">
                <a:latin typeface="Sakkal Majalla" pitchFamily="2" charset="-78"/>
                <a:cs typeface="Sakkal Majalla" pitchFamily="2" charset="-78"/>
              </a:rPr>
              <a:t>نمط جديد لقيادة الأعمال</a:t>
            </a:r>
            <a:endParaRPr lang="fr-FR" sz="4400" b="1" dirty="0" smtClean="0">
              <a:latin typeface="Sakkal Majalla" pitchFamily="2" charset="-78"/>
              <a:cs typeface="Sakkal Majalla" pitchFamily="2" charset="-78"/>
            </a:endParaRPr>
          </a:p>
          <a:p>
            <a:pPr algn="just" rtl="1"/>
            <a:endParaRPr lang="fr-FR" sz="4400" dirty="0" smtClean="0">
              <a:latin typeface="Sakkal Majalla" pitchFamily="2" charset="-78"/>
              <a:cs typeface="Sakkal Majalla" pitchFamily="2" charset="-78"/>
            </a:endParaRPr>
          </a:p>
          <a:p>
            <a:pPr algn="just" rtl="1"/>
            <a:endParaRPr lang="fr-FR" sz="4400" dirty="0">
              <a:latin typeface="Sakkal Majalla" pitchFamily="2" charset="-78"/>
              <a:cs typeface="Sakkal Majalla" pitchFamily="2" charset="-78"/>
            </a:endParaRPr>
          </a:p>
        </p:txBody>
      </p:sp>
      <p:pic>
        <p:nvPicPr>
          <p:cNvPr id="1026" name="Picture 2" descr="Cabinet de conseil McKinsey : la justice française ouvre une enquête |"/>
          <p:cNvPicPr>
            <a:picLocks noChangeAspect="1" noChangeArrowheads="1"/>
          </p:cNvPicPr>
          <p:nvPr/>
        </p:nvPicPr>
        <p:blipFill>
          <a:blip r:embed="rId2"/>
          <a:srcRect/>
          <a:stretch>
            <a:fillRect/>
          </a:stretch>
        </p:blipFill>
        <p:spPr bwMode="auto">
          <a:xfrm>
            <a:off x="307975" y="4076701"/>
            <a:ext cx="4321175" cy="2476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737360"/>
            <a:ext cx="10820400" cy="4606290"/>
          </a:xfrm>
        </p:spPr>
        <p:txBody>
          <a:bodyPr>
            <a:noAutofit/>
          </a:bodyPr>
          <a:lstStyle/>
          <a:p>
            <a:pPr algn="just" rtl="1">
              <a:buNone/>
            </a:pPr>
            <a:endParaRPr lang="ar-SA" sz="2400" dirty="0" smtClean="0"/>
          </a:p>
          <a:p>
            <a:pPr algn="just" rtl="1"/>
            <a:r>
              <a:rPr lang="ar-SA" sz="2400" dirty="0" smtClean="0">
                <a:latin typeface="Sakkal Majalla" pitchFamily="2" charset="-78"/>
                <a:cs typeface="Sakkal Majalla" pitchFamily="2" charset="-78"/>
              </a:rPr>
              <a:t>الذكاء الاصطناعي وتعلم الآلة: يتيح التقدم في الذكاء الاصطناعي وتعلم الآلة للمنظمات تطوير تطبيقات وأنظمة قادرة على تحليل البيانات بشكل ذكي واتخاذ قرارات </a:t>
            </a:r>
            <a:r>
              <a:rPr lang="ar-SA" sz="2400" dirty="0" err="1" smtClean="0">
                <a:latin typeface="Sakkal Majalla" pitchFamily="2" charset="-78"/>
                <a:cs typeface="Sakkal Majalla" pitchFamily="2" charset="-78"/>
              </a:rPr>
              <a:t>تلقائية.</a:t>
            </a:r>
            <a:r>
              <a:rPr lang="ar-SA" sz="2400" dirty="0" smtClean="0">
                <a:latin typeface="Sakkal Majalla" pitchFamily="2" charset="-78"/>
                <a:cs typeface="Sakkal Majalla" pitchFamily="2" charset="-78"/>
              </a:rPr>
              <a:t> يمكن استخدام الذكاء الاصطناعي في تحسين العمليات الداخلية وتطوير منتجات وخدمات مبتكرة.</a:t>
            </a:r>
          </a:p>
          <a:p>
            <a:pPr algn="just" rtl="1"/>
            <a:endParaRPr lang="ar-SA" sz="2400" dirty="0" smtClean="0">
              <a:latin typeface="Sakkal Majalla" pitchFamily="2" charset="-78"/>
              <a:cs typeface="Sakkal Majalla" pitchFamily="2" charset="-78"/>
            </a:endParaRPr>
          </a:p>
          <a:p>
            <a:pPr algn="just" rtl="1"/>
            <a:r>
              <a:rPr lang="ar-SA" sz="2400" dirty="0" smtClean="0">
                <a:latin typeface="Sakkal Majalla" pitchFamily="2" charset="-78"/>
                <a:cs typeface="Sakkal Majalla" pitchFamily="2" charset="-78"/>
              </a:rPr>
              <a:t>الاتصالات والتعاون الافتراضي: تقنيات الاتصال والتعاون عن بُعد، مثل البريد الإلكتروني والمؤتمرات عبر الفيديو والأدوات التعاونية عبر الإنترنت، تسمح للمنظمات بالتعاون والتواصل بشكل فعال دون الحاجة إلى تواجد جميع أعضاء الفريق في مكان واحد.</a:t>
            </a:r>
          </a:p>
          <a:p>
            <a:pPr algn="just" rtl="1"/>
            <a:endParaRPr lang="ar-SA" sz="2400" dirty="0" smtClean="0">
              <a:latin typeface="Sakkal Majalla" pitchFamily="2" charset="-78"/>
              <a:cs typeface="Sakkal Majalla" pitchFamily="2" charset="-78"/>
            </a:endParaRPr>
          </a:p>
          <a:p>
            <a:pPr algn="just" rtl="1"/>
            <a:r>
              <a:rPr lang="ar-SA" sz="2400" dirty="0" smtClean="0">
                <a:latin typeface="Sakkal Majalla" pitchFamily="2" charset="-78"/>
                <a:cs typeface="Sakkal Majalla" pitchFamily="2" charset="-78"/>
              </a:rPr>
              <a:t>هذه مجرد أمثلة قليلة من التطورات التكنولوجية التي تؤثر في هيكل المنظمات </a:t>
            </a:r>
            <a:r>
              <a:rPr lang="ar-SA" sz="2400" dirty="0" err="1" smtClean="0">
                <a:latin typeface="Sakkal Majalla" pitchFamily="2" charset="-78"/>
                <a:cs typeface="Sakkal Majalla" pitchFamily="2" charset="-78"/>
              </a:rPr>
              <a:t>التقليدية.</a:t>
            </a:r>
            <a:r>
              <a:rPr lang="ar-SA" sz="2400" dirty="0" smtClean="0">
                <a:latin typeface="Sakkal Majalla" pitchFamily="2" charset="-78"/>
                <a:cs typeface="Sakkal Majalla" pitchFamily="2" charset="-78"/>
              </a:rPr>
              <a:t> هناك العديد من التكنولوجيات الأخرى مثل الواقع الافتراضي والواقع المعزز </a:t>
            </a:r>
            <a:r>
              <a:rPr lang="ar-SA" sz="2400" dirty="0" err="1" smtClean="0">
                <a:latin typeface="Sakkal Majalla" pitchFamily="2" charset="-78"/>
                <a:cs typeface="Sakkal Majalla" pitchFamily="2" charset="-78"/>
              </a:rPr>
              <a:t>والروبوتات</a:t>
            </a:r>
            <a:r>
              <a:rPr lang="ar-SA" sz="2400" dirty="0" smtClean="0">
                <a:latin typeface="Sakkal Majalla" pitchFamily="2" charset="-78"/>
                <a:cs typeface="Sakkal Majalla" pitchFamily="2" charset="-78"/>
              </a:rPr>
              <a:t> والإنترنت من الأشياء وغيرها، التي تتسبب في تغيير هيكل المنظمات وطرق عملها.</a:t>
            </a:r>
          </a:p>
          <a:p>
            <a:pPr algn="just" rtl="1"/>
            <a:endParaRPr lang="ar-SA" sz="2400" dirty="0" smtClean="0"/>
          </a:p>
          <a:p>
            <a:pPr algn="just" rtl="1"/>
            <a:endParaRPr lang="fr-FR" sz="2400" dirty="0"/>
          </a:p>
        </p:txBody>
      </p:sp>
      <p:sp>
        <p:nvSpPr>
          <p:cNvPr id="4" name="Titre 1"/>
          <p:cNvSpPr>
            <a:spLocks noGrp="1"/>
          </p:cNvSpPr>
          <p:nvPr>
            <p:ph type="title"/>
          </p:nvPr>
        </p:nvSpPr>
        <p:spPr>
          <a:xfrm>
            <a:off x="3295650" y="954873"/>
            <a:ext cx="8610600" cy="912027"/>
          </a:xfrm>
        </p:spPr>
        <p:txBody>
          <a:bodyPr>
            <a:noAutofit/>
          </a:bodyPr>
          <a:lstStyle/>
          <a:p>
            <a:r>
              <a:rPr lang="ar-SA" b="1" dirty="0" smtClean="0">
                <a:latin typeface="Sakkal Majalla" pitchFamily="2" charset="-78"/>
                <a:cs typeface="Sakkal Majalla" pitchFamily="2" charset="-78"/>
              </a:rPr>
              <a:t>التطورات التكنولوجية التي تؤثر في هيكل المنظمات </a:t>
            </a:r>
            <a:r>
              <a:rPr lang="ar-SA" b="1" dirty="0" err="1" smtClean="0">
                <a:latin typeface="Sakkal Majalla" pitchFamily="2" charset="-78"/>
                <a:cs typeface="Sakkal Majalla" pitchFamily="2" charset="-78"/>
              </a:rPr>
              <a:t>التقليدية:</a:t>
            </a:r>
            <a:r>
              <a:rPr lang="ar-SA" b="1" dirty="0" smtClean="0">
                <a:latin typeface="Sakkal Majalla" pitchFamily="2" charset="-78"/>
                <a:cs typeface="Sakkal Majalla" pitchFamily="2" charset="-78"/>
              </a:rPr>
              <a:t/>
            </a:r>
            <a:br>
              <a:rPr lang="ar-SA" b="1" dirty="0" smtClean="0">
                <a:latin typeface="Sakkal Majalla" pitchFamily="2" charset="-78"/>
                <a:cs typeface="Sakkal Majalla" pitchFamily="2" charset="-78"/>
              </a:rPr>
            </a:br>
            <a:endParaRPr lang="fr-FR"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3325" y="1905000"/>
            <a:ext cx="10820400" cy="4326225"/>
          </a:xfrm>
        </p:spPr>
        <p:txBody>
          <a:bodyPr>
            <a:noAutofit/>
          </a:bodyPr>
          <a:lstStyle/>
          <a:p>
            <a:pPr algn="ctr" rtl="1">
              <a:lnSpc>
                <a:spcPct val="170000"/>
              </a:lnSpc>
            </a:pPr>
            <a:r>
              <a:rPr lang="ar-SA" sz="2000" dirty="0">
                <a:latin typeface="Sakkal Majalla" panose="02000000000000000000" pitchFamily="2" charset="-78"/>
                <a:cs typeface="Sakkal Majalla" panose="02000000000000000000" pitchFamily="2" charset="-78"/>
              </a:rPr>
              <a:t>تكمن قدرة </a:t>
            </a:r>
            <a:r>
              <a:rPr lang="ar-SA" sz="2000" dirty="0" smtClean="0">
                <a:latin typeface="Sakkal Majalla" panose="02000000000000000000" pitchFamily="2" charset="-78"/>
                <a:cs typeface="Sakkal Majalla" panose="02000000000000000000" pitchFamily="2" charset="-78"/>
              </a:rPr>
              <a:t> </a:t>
            </a:r>
            <a:r>
              <a:rPr lang="ar-DZ" sz="2000" dirty="0" smtClean="0">
                <a:latin typeface="Sakkal Majalla" panose="02000000000000000000" pitchFamily="2" charset="-78"/>
                <a:cs typeface="Sakkal Majalla" panose="02000000000000000000" pitchFamily="2" charset="-78"/>
              </a:rPr>
              <a:t>المؤسسة </a:t>
            </a:r>
            <a:r>
              <a:rPr lang="ar-SA" sz="2000" dirty="0" smtClean="0">
                <a:latin typeface="Sakkal Majalla" panose="02000000000000000000" pitchFamily="2" charset="-78"/>
                <a:cs typeface="Sakkal Majalla" panose="02000000000000000000" pitchFamily="2" charset="-78"/>
              </a:rPr>
              <a:t>التنظيمية </a:t>
            </a:r>
            <a:r>
              <a:rPr lang="ar-SA" sz="2000" dirty="0">
                <a:latin typeface="Sakkal Majalla" panose="02000000000000000000" pitchFamily="2" charset="-78"/>
                <a:cs typeface="Sakkal Majalla" panose="02000000000000000000" pitchFamily="2" charset="-78"/>
              </a:rPr>
              <a:t>في كفاءتها على إدارة </a:t>
            </a:r>
            <a:r>
              <a:rPr lang="ar-SA" sz="2000" dirty="0">
                <a:latin typeface="Sakkal Majalla" panose="02000000000000000000" pitchFamily="2" charset="-78"/>
                <a:cs typeface="Sakkal Majalla" panose="02000000000000000000" pitchFamily="2" charset="-78"/>
                <a:hlinkClick r:id="rId2"/>
              </a:rPr>
              <a:t>المعرفة</a:t>
            </a:r>
            <a:r>
              <a:rPr lang="ar-SA" sz="2000" dirty="0">
                <a:latin typeface="Sakkal Majalla" panose="02000000000000000000" pitchFamily="2" charset="-78"/>
                <a:cs typeface="Sakkal Majalla" panose="02000000000000000000" pitchFamily="2" charset="-78"/>
              </a:rPr>
              <a:t> الداخلية والخارجية ورفعها وتكاملها لأداء مهام إنتاجية بحد ذاتها بفاعلية وكفاءة، وتعني القدرة هنا دور الإدارة الاستراتيجية في التبني المناسب للمصادر والكفاءات والخبرات داخل وخارج المؤسسة والعمل على تكاملها وإعادة صياغتها لمطابقتها مع متطلبات عصر الافتراضية </a:t>
            </a:r>
            <a:r>
              <a:rPr lang="ar-SA" sz="2000" b="1" dirty="0">
                <a:latin typeface="Sakkal Majalla" panose="02000000000000000000" pitchFamily="2" charset="-78"/>
                <a:cs typeface="Sakkal Majalla" panose="02000000000000000000" pitchFamily="2" charset="-78"/>
              </a:rPr>
              <a:t>وذلك وفقا لمراحل تتبعها </a:t>
            </a:r>
            <a:r>
              <a:rPr lang="ar-SA" sz="2000" b="1" dirty="0" smtClean="0">
                <a:latin typeface="Sakkal Majalla" panose="02000000000000000000" pitchFamily="2" charset="-78"/>
                <a:cs typeface="Sakkal Majalla" panose="02000000000000000000" pitchFamily="2" charset="-78"/>
              </a:rPr>
              <a:t>المؤسسة:</a:t>
            </a:r>
            <a:endParaRPr lang="ar-DZ" sz="2000" b="1" dirty="0" smtClean="0">
              <a:latin typeface="Sakkal Majalla" panose="02000000000000000000" pitchFamily="2" charset="-78"/>
              <a:cs typeface="Sakkal Majalla" panose="02000000000000000000" pitchFamily="2" charset="-78"/>
            </a:endParaRPr>
          </a:p>
          <a:p>
            <a:pPr algn="ctr" rtl="1">
              <a:lnSpc>
                <a:spcPct val="100000"/>
              </a:lnSpc>
            </a:pPr>
            <a:r>
              <a:rPr lang="ar-SA" sz="2000" b="1" dirty="0">
                <a:latin typeface="Sakkal Majalla" panose="02000000000000000000" pitchFamily="2" charset="-78"/>
                <a:cs typeface="Sakkal Majalla" panose="02000000000000000000" pitchFamily="2" charset="-78"/>
              </a:rPr>
              <a:t>مرحلة المبادرة </a:t>
            </a:r>
            <a:r>
              <a:rPr lang="en-US" sz="2000" b="1" i="1" dirty="0">
                <a:latin typeface="Sakkal Majalla" panose="02000000000000000000" pitchFamily="2" charset="-78"/>
                <a:cs typeface="Sakkal Majalla" panose="02000000000000000000" pitchFamily="2" charset="-78"/>
              </a:rPr>
              <a:t>Stage  Initiation</a:t>
            </a:r>
            <a:r>
              <a:rPr lang="ar-SA" sz="2000" dirty="0">
                <a:latin typeface="Sakkal Majalla" panose="02000000000000000000" pitchFamily="2" charset="-78"/>
                <a:cs typeface="Sakkal Majalla" panose="02000000000000000000" pitchFamily="2" charset="-78"/>
              </a:rPr>
              <a:t> والتي  تتضمن إدراك أهمية </a:t>
            </a:r>
            <a:r>
              <a:rPr lang="ar-SA" sz="2000" dirty="0">
                <a:latin typeface="Sakkal Majalla" panose="02000000000000000000" pitchFamily="2" charset="-78"/>
                <a:cs typeface="Sakkal Majalla" panose="02000000000000000000" pitchFamily="2" charset="-78"/>
                <a:hlinkClick r:id="rId2"/>
              </a:rPr>
              <a:t>المعرفة</a:t>
            </a:r>
            <a:r>
              <a:rPr lang="ar-SA" sz="2000" dirty="0">
                <a:latin typeface="Sakkal Majalla" panose="02000000000000000000" pitchFamily="2" charset="-78"/>
                <a:cs typeface="Sakkal Majalla" panose="02000000000000000000" pitchFamily="2" charset="-78"/>
              </a:rPr>
              <a:t> والتحفيز إليها باعتبارها موردا هاما لاستمرارية الميزة التنافسية</a:t>
            </a:r>
            <a:r>
              <a:rPr lang="ar-SA" sz="2000" dirty="0" smtClean="0">
                <a:latin typeface="Sakkal Majalla" panose="02000000000000000000" pitchFamily="2" charset="-78"/>
                <a:cs typeface="Sakkal Majalla" panose="02000000000000000000" pitchFamily="2" charset="-78"/>
              </a:rPr>
              <a:t>.</a:t>
            </a:r>
            <a:endParaRPr lang="fr-FR" sz="2000" dirty="0">
              <a:latin typeface="Sakkal Majalla" panose="02000000000000000000" pitchFamily="2" charset="-78"/>
              <a:cs typeface="Sakkal Majalla" panose="02000000000000000000" pitchFamily="2" charset="-78"/>
            </a:endParaRPr>
          </a:p>
          <a:p>
            <a:pPr algn="ctr" rtl="1">
              <a:lnSpc>
                <a:spcPct val="100000"/>
              </a:lnSpc>
            </a:pPr>
            <a:r>
              <a:rPr lang="ar-SA" sz="2000" dirty="0" smtClean="0">
                <a:latin typeface="Sakkal Majalla" panose="02000000000000000000" pitchFamily="2" charset="-78"/>
                <a:cs typeface="Sakkal Majalla" panose="02000000000000000000" pitchFamily="2" charset="-78"/>
              </a:rPr>
              <a:t>2</a:t>
            </a:r>
            <a:r>
              <a:rPr lang="ar-SA" sz="2000" b="1" dirty="0" smtClean="0">
                <a:latin typeface="Sakkal Majalla" panose="02000000000000000000" pitchFamily="2" charset="-78"/>
                <a:cs typeface="Sakkal Majalla" panose="02000000000000000000" pitchFamily="2" charset="-78"/>
              </a:rPr>
              <a:t>- </a:t>
            </a:r>
            <a:r>
              <a:rPr lang="ar-SA" sz="2000" b="1" dirty="0">
                <a:latin typeface="Sakkal Majalla" panose="02000000000000000000" pitchFamily="2" charset="-78"/>
                <a:cs typeface="Sakkal Majalla" panose="02000000000000000000" pitchFamily="2" charset="-78"/>
              </a:rPr>
              <a:t>مرحلة النشر </a:t>
            </a:r>
            <a:r>
              <a:rPr lang="en-US" sz="2000" b="1" i="1" dirty="0">
                <a:latin typeface="Sakkal Majalla" panose="02000000000000000000" pitchFamily="2" charset="-78"/>
                <a:cs typeface="Sakkal Majalla" panose="02000000000000000000" pitchFamily="2" charset="-78"/>
              </a:rPr>
              <a:t>Stage  Propagation</a:t>
            </a:r>
            <a:r>
              <a:rPr lang="ar-SA" sz="2000" dirty="0">
                <a:latin typeface="Sakkal Majalla" panose="02000000000000000000" pitchFamily="2" charset="-78"/>
                <a:cs typeface="Sakkal Majalla" panose="02000000000000000000" pitchFamily="2" charset="-78"/>
              </a:rPr>
              <a:t> والتي تتمثل في تزاحم </a:t>
            </a:r>
            <a:r>
              <a:rPr lang="ar-SA" sz="2000" dirty="0">
                <a:latin typeface="Sakkal Majalla" panose="02000000000000000000" pitchFamily="2" charset="-78"/>
                <a:cs typeface="Sakkal Majalla" panose="02000000000000000000" pitchFamily="2" charset="-78"/>
                <a:hlinkClick r:id="rId3"/>
              </a:rPr>
              <a:t>المعلومات</a:t>
            </a:r>
            <a:r>
              <a:rPr lang="ar-SA" sz="2000" dirty="0">
                <a:latin typeface="Sakkal Majalla" panose="02000000000000000000" pitchFamily="2" charset="-78"/>
                <a:cs typeface="Sakkal Majalla" panose="02000000000000000000" pitchFamily="2" charset="-78"/>
              </a:rPr>
              <a:t> وتراكمها مما يتطلب غربلة </a:t>
            </a:r>
            <a:r>
              <a:rPr lang="ar-SA" sz="2000" dirty="0">
                <a:latin typeface="Sakkal Majalla" panose="02000000000000000000" pitchFamily="2" charset="-78"/>
                <a:cs typeface="Sakkal Majalla" panose="02000000000000000000" pitchFamily="2" charset="-78"/>
                <a:hlinkClick r:id="rId3"/>
              </a:rPr>
              <a:t>المعلومات</a:t>
            </a:r>
            <a:r>
              <a:rPr lang="ar-SA" sz="2000" dirty="0">
                <a:latin typeface="Sakkal Majalla" panose="02000000000000000000" pitchFamily="2" charset="-78"/>
                <a:cs typeface="Sakkal Majalla" panose="02000000000000000000" pitchFamily="2" charset="-78"/>
              </a:rPr>
              <a:t> الناتجة عن تحفيز الإبداع وفقا لمعايير وسياسات</a:t>
            </a:r>
            <a:r>
              <a:rPr lang="ar-SA" sz="2000" dirty="0" smtClean="0">
                <a:latin typeface="Sakkal Majalla" panose="02000000000000000000" pitchFamily="2" charset="-78"/>
                <a:cs typeface="Sakkal Majalla" panose="02000000000000000000" pitchFamily="2" charset="-78"/>
              </a:rPr>
              <a:t>.</a:t>
            </a:r>
            <a:endParaRPr lang="fr-FR" sz="2000" dirty="0">
              <a:latin typeface="Sakkal Majalla" panose="02000000000000000000" pitchFamily="2" charset="-78"/>
              <a:cs typeface="Sakkal Majalla" panose="02000000000000000000" pitchFamily="2" charset="-78"/>
            </a:endParaRPr>
          </a:p>
          <a:p>
            <a:pPr algn="ctr" rtl="1">
              <a:lnSpc>
                <a:spcPct val="100000"/>
              </a:lnSpc>
            </a:pPr>
            <a:r>
              <a:rPr lang="ar-SA" sz="2000" b="1" dirty="0">
                <a:latin typeface="Sakkal Majalla" panose="02000000000000000000" pitchFamily="2" charset="-78"/>
                <a:cs typeface="Sakkal Majalla" panose="02000000000000000000" pitchFamily="2" charset="-78"/>
              </a:rPr>
              <a:t>3 - مرحلة التكامل الداخلي</a:t>
            </a:r>
            <a:r>
              <a:rPr lang="en-US" sz="2000" b="1" i="1" dirty="0">
                <a:latin typeface="Sakkal Majalla" panose="02000000000000000000" pitchFamily="2" charset="-78"/>
                <a:cs typeface="Sakkal Majalla" panose="02000000000000000000" pitchFamily="2" charset="-78"/>
              </a:rPr>
              <a:t>Internal Integration</a:t>
            </a:r>
            <a:r>
              <a:rPr lang="ar-SA" sz="2000" dirty="0">
                <a:latin typeface="Sakkal Majalla" panose="02000000000000000000" pitchFamily="2" charset="-78"/>
                <a:cs typeface="Sakkal Majalla" panose="02000000000000000000" pitchFamily="2" charset="-78"/>
              </a:rPr>
              <a:t> وتلعب التقنية دورا هاما في مراقبة تدفق </a:t>
            </a:r>
            <a:r>
              <a:rPr lang="ar-SA" sz="2000" dirty="0">
                <a:latin typeface="Sakkal Majalla" panose="02000000000000000000" pitchFamily="2" charset="-78"/>
                <a:cs typeface="Sakkal Majalla" panose="02000000000000000000" pitchFamily="2" charset="-78"/>
                <a:hlinkClick r:id="rId2"/>
              </a:rPr>
              <a:t>المعرفة</a:t>
            </a:r>
            <a:r>
              <a:rPr lang="ar-SA" sz="2000" dirty="0">
                <a:latin typeface="Sakkal Majalla" panose="02000000000000000000" pitchFamily="2" charset="-78"/>
                <a:cs typeface="Sakkal Majalla" panose="02000000000000000000" pitchFamily="2" charset="-78"/>
              </a:rPr>
              <a:t> وسبل الوصول إليها وبناء قواعد </a:t>
            </a:r>
            <a:r>
              <a:rPr lang="ar-SA" sz="2000" dirty="0">
                <a:latin typeface="Sakkal Majalla" panose="02000000000000000000" pitchFamily="2" charset="-78"/>
                <a:cs typeface="Sakkal Majalla" panose="02000000000000000000" pitchFamily="2" charset="-78"/>
                <a:hlinkClick r:id="rId2"/>
              </a:rPr>
              <a:t>المعرفة</a:t>
            </a:r>
            <a:r>
              <a:rPr lang="ar-SA" sz="2000" dirty="0">
                <a:latin typeface="Sakkal Majalla" panose="02000000000000000000" pitchFamily="2" charset="-78"/>
                <a:cs typeface="Sakkal Majalla" panose="02000000000000000000" pitchFamily="2" charset="-78"/>
              </a:rPr>
              <a:t> ورسم خارطة لتوزيعها</a:t>
            </a:r>
            <a:r>
              <a:rPr lang="ar-SA" sz="2000" dirty="0" smtClean="0">
                <a:latin typeface="Sakkal Majalla" panose="02000000000000000000" pitchFamily="2" charset="-78"/>
                <a:cs typeface="Sakkal Majalla" panose="02000000000000000000" pitchFamily="2" charset="-78"/>
              </a:rPr>
              <a:t>.</a:t>
            </a:r>
            <a:endParaRPr lang="fr-FR" sz="2000" dirty="0">
              <a:latin typeface="Sakkal Majalla" panose="02000000000000000000" pitchFamily="2" charset="-78"/>
              <a:cs typeface="Sakkal Majalla" panose="02000000000000000000" pitchFamily="2" charset="-78"/>
            </a:endParaRPr>
          </a:p>
          <a:p>
            <a:pPr algn="ctr" rtl="1">
              <a:lnSpc>
                <a:spcPct val="100000"/>
              </a:lnSpc>
            </a:pPr>
            <a:r>
              <a:rPr lang="ar-SA" sz="2000" dirty="0">
                <a:latin typeface="Sakkal Majalla" panose="02000000000000000000" pitchFamily="2" charset="-78"/>
                <a:cs typeface="Sakkal Majalla" panose="02000000000000000000" pitchFamily="2" charset="-78"/>
              </a:rPr>
              <a:t>4- </a:t>
            </a:r>
            <a:r>
              <a:rPr lang="ar-SA" sz="2000" b="1" dirty="0">
                <a:latin typeface="Sakkal Majalla" panose="02000000000000000000" pitchFamily="2" charset="-78"/>
                <a:cs typeface="Sakkal Majalla" panose="02000000000000000000" pitchFamily="2" charset="-78"/>
              </a:rPr>
              <a:t>مرحلة التكامل الخارجي</a:t>
            </a:r>
            <a:r>
              <a:rPr lang="en-US" sz="2000" b="1" dirty="0">
                <a:latin typeface="Sakkal Majalla" panose="02000000000000000000" pitchFamily="2" charset="-78"/>
                <a:cs typeface="Sakkal Majalla" panose="02000000000000000000" pitchFamily="2" charset="-78"/>
              </a:rPr>
              <a:t>External Integration</a:t>
            </a:r>
            <a:r>
              <a:rPr lang="ar-SA" sz="2000" b="1" dirty="0">
                <a:latin typeface="Sakkal Majalla" panose="02000000000000000000" pitchFamily="2" charset="-78"/>
                <a:cs typeface="Sakkal Majalla" panose="02000000000000000000" pitchFamily="2" charset="-78"/>
              </a:rPr>
              <a:t> </a:t>
            </a:r>
            <a:r>
              <a:rPr lang="ar-SA" sz="2000" dirty="0">
                <a:latin typeface="Sakkal Majalla" panose="02000000000000000000" pitchFamily="2" charset="-78"/>
                <a:cs typeface="Sakkal Majalla" panose="02000000000000000000" pitchFamily="2" charset="-78"/>
              </a:rPr>
              <a:t>التى يكون محورها الأساسي التعاون والتوحيد والثقة من اجل التشارك بين </a:t>
            </a:r>
            <a:r>
              <a:rPr lang="ar-SA" sz="2000" dirty="0" smtClean="0">
                <a:latin typeface="Sakkal Majalla" panose="02000000000000000000" pitchFamily="2" charset="-78"/>
                <a:cs typeface="Sakkal Majalla" panose="02000000000000000000" pitchFamily="2" charset="-78"/>
              </a:rPr>
              <a:t>مختلف المؤسسات </a:t>
            </a:r>
            <a:r>
              <a:rPr lang="ar-SA" sz="2000" dirty="0">
                <a:latin typeface="Sakkal Majalla" panose="02000000000000000000" pitchFamily="2" charset="-78"/>
                <a:cs typeface="Sakkal Majalla" panose="02000000000000000000" pitchFamily="2" charset="-78"/>
              </a:rPr>
              <a:t>ولعل تكمن صعوبة هذه المرحلة في اختلاف ثقافات وأهداف النظم المؤسسية سواء داخل البلد الواحد او على المستوى الدولي.</a:t>
            </a:r>
            <a:r>
              <a:rPr lang="ar-SA" sz="2000" dirty="0"/>
              <a:t>  </a:t>
            </a:r>
            <a:r>
              <a:rPr lang="ar-SA" sz="2000" dirty="0" smtClean="0">
                <a:latin typeface="Sakkal Majalla" panose="02000000000000000000" pitchFamily="2" charset="-78"/>
                <a:cs typeface="Sakkal Majalla" panose="02000000000000000000" pitchFamily="2" charset="-78"/>
              </a:rPr>
              <a:t> </a:t>
            </a:r>
            <a:endParaRPr lang="fr-FR" sz="2000" dirty="0">
              <a:latin typeface="Sakkal Majalla" panose="02000000000000000000" pitchFamily="2" charset="-78"/>
              <a:cs typeface="Sakkal Majalla" panose="02000000000000000000" pitchFamily="2" charset="-78"/>
            </a:endParaRPr>
          </a:p>
        </p:txBody>
      </p:sp>
      <p:pic>
        <p:nvPicPr>
          <p:cNvPr id="4" name="Image 3" descr="Résultat de recherche d'images pour &quot;‫ادارة المعرفة والمنظمات الافتراضية‬‎&quot;"/>
          <p:cNvPicPr/>
          <p:nvPr/>
        </p:nvPicPr>
        <p:blipFill>
          <a:blip r:embed="rId4" r:link="rId5"/>
          <a:srcRect/>
          <a:stretch>
            <a:fillRect/>
          </a:stretch>
        </p:blipFill>
        <p:spPr bwMode="auto">
          <a:xfrm>
            <a:off x="-1" y="1"/>
            <a:ext cx="2429301" cy="1499610"/>
          </a:xfrm>
          <a:prstGeom prst="rect">
            <a:avLst/>
          </a:prstGeom>
          <a:noFill/>
          <a:ln w="9525">
            <a:noFill/>
            <a:miter lim="800000"/>
            <a:headEnd/>
            <a:tailEnd/>
          </a:ln>
        </p:spPr>
      </p:pic>
      <p:pic>
        <p:nvPicPr>
          <p:cNvPr id="5" name="Image 4" descr="Résultat de recherche d'images pour &quot;‫ادارة المعرفة والمنظمات الافتراضية‬‎&quot;"/>
          <p:cNvPicPr/>
          <p:nvPr/>
        </p:nvPicPr>
        <p:blipFill>
          <a:blip r:embed="rId6"/>
          <a:srcRect/>
          <a:stretch>
            <a:fillRect/>
          </a:stretch>
        </p:blipFill>
        <p:spPr bwMode="auto">
          <a:xfrm>
            <a:off x="6538131" y="1"/>
            <a:ext cx="4298191" cy="2207099"/>
          </a:xfrm>
          <a:prstGeom prst="ellipse">
            <a:avLst/>
          </a:prstGeom>
          <a:ln>
            <a:noFill/>
          </a:ln>
          <a:effectLst>
            <a:softEdge rad="112500"/>
          </a:effectLst>
        </p:spPr>
      </p:pic>
    </p:spTree>
    <p:extLst>
      <p:ext uri="{BB962C8B-B14F-4D97-AF65-F5344CB8AC3E}">
        <p14:creationId xmlns:p14="http://schemas.microsoft.com/office/powerpoint/2010/main" xmlns="" val="813467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8375" y="2207099"/>
            <a:ext cx="10820400" cy="4024125"/>
          </a:xfrm>
        </p:spPr>
        <p:txBody>
          <a:bodyPr/>
          <a:lstStyle/>
          <a:p>
            <a:pPr algn="ctr" rtl="1"/>
            <a:r>
              <a:rPr lang="ar-DZ" dirty="0">
                <a:latin typeface="Sakkal Majalla" panose="02000000000000000000" pitchFamily="2" charset="-78"/>
                <a:cs typeface="Sakkal Majalla" panose="02000000000000000000" pitchFamily="2" charset="-78"/>
              </a:rPr>
              <a:t>الافتراضية والتي تعد تصنيفا لنوع من حلول تكنولوجيا المعلومات الذي يجيز فعليا لعدد غير محدد من أعضاء المشروع التواصل مع بعضهم البعض وتنفيذ عملياتهم وأعمالهم باستخدام بنية تحتية مشاعة بشكل مشترك، تشكل شبكة مؤقتة الهرمية، يدعمها التعاون(كعملية تنظيمية متداخلة) والتفهم المشترك للأعمال، تضفى فيها شبه الصفة الذاتية للموارد على أساس الثقة المتبادلة</a:t>
            </a:r>
            <a:r>
              <a:rPr lang="ar-DZ" dirty="0" smtClean="0">
                <a:latin typeface="Sakkal Majalla" panose="02000000000000000000" pitchFamily="2" charset="-78"/>
                <a:cs typeface="Sakkal Majalla" panose="02000000000000000000" pitchFamily="2" charset="-78"/>
              </a:rPr>
              <a:t>.</a:t>
            </a:r>
          </a:p>
          <a:p>
            <a:pPr algn="ctr" rtl="1"/>
            <a:endParaRPr lang="ar-DZ" dirty="0">
              <a:latin typeface="Sakkal Majalla" panose="02000000000000000000" pitchFamily="2" charset="-78"/>
              <a:cs typeface="Sakkal Majalla" panose="02000000000000000000" pitchFamily="2" charset="-78"/>
            </a:endParaRPr>
          </a:p>
          <a:p>
            <a:pPr algn="ctr" rtl="1"/>
            <a:r>
              <a:rPr lang="ar-SA" sz="2400" b="1" u="sng" dirty="0">
                <a:latin typeface="Sakkal Majalla" panose="02000000000000000000" pitchFamily="2" charset="-78"/>
                <a:cs typeface="Sakkal Majalla" panose="02000000000000000000" pitchFamily="2" charset="-78"/>
              </a:rPr>
              <a:t>المنظمة الافتراضية:  </a:t>
            </a:r>
            <a:r>
              <a:rPr lang="ar-SA" sz="2400" dirty="0">
                <a:latin typeface="Sakkal Majalla" panose="02000000000000000000" pitchFamily="2" charset="-78"/>
                <a:cs typeface="Sakkal Majalla" panose="02000000000000000000" pitchFamily="2" charset="-78"/>
              </a:rPr>
              <a:t>شبكة من منظمات</a:t>
            </a:r>
            <a:r>
              <a:rPr lang="ar-SA" sz="2400" b="1" dirty="0">
                <a:latin typeface="Sakkal Majalla" panose="02000000000000000000" pitchFamily="2" charset="-78"/>
                <a:cs typeface="Sakkal Majalla" panose="02000000000000000000" pitchFamily="2" charset="-78"/>
              </a:rPr>
              <a:t> </a:t>
            </a:r>
            <a:r>
              <a:rPr lang="ar-SA" sz="2400" b="1" u="sng" dirty="0">
                <a:solidFill>
                  <a:schemeClr val="accent2"/>
                </a:solidFill>
                <a:latin typeface="Sakkal Majalla" panose="02000000000000000000" pitchFamily="2" charset="-78"/>
                <a:cs typeface="Sakkal Majalla" panose="02000000000000000000" pitchFamily="2" charset="-78"/>
              </a:rPr>
              <a:t>مستقلة ومتناثرة جغرافيا</a:t>
            </a:r>
            <a:r>
              <a:rPr lang="ar-SA" sz="2400" b="1" dirty="0">
                <a:solidFill>
                  <a:schemeClr val="accent2"/>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وذات</a:t>
            </a:r>
            <a:r>
              <a:rPr lang="ar-SA" sz="2400" b="1" dirty="0">
                <a:latin typeface="Sakkal Majalla" panose="02000000000000000000" pitchFamily="2" charset="-78"/>
                <a:cs typeface="Sakkal Majalla" panose="02000000000000000000" pitchFamily="2" charset="-78"/>
              </a:rPr>
              <a:t> </a:t>
            </a:r>
            <a:r>
              <a:rPr lang="ar-SA" sz="2400" b="1" u="sng" dirty="0">
                <a:solidFill>
                  <a:schemeClr val="accent2"/>
                </a:solidFill>
                <a:latin typeface="Sakkal Majalla" panose="02000000000000000000" pitchFamily="2" charset="-78"/>
                <a:cs typeface="Sakkal Majalla" panose="02000000000000000000" pitchFamily="2" charset="-78"/>
              </a:rPr>
              <a:t>رسالة متداخلة جزئيا</a:t>
            </a:r>
            <a:r>
              <a:rPr lang="ar-SA" sz="2400" b="1" dirty="0">
                <a:solidFill>
                  <a:schemeClr val="accent2"/>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حيث يسعى جميع الشركاء ضمن هذه الشبكة إلى جعل</a:t>
            </a:r>
            <a:r>
              <a:rPr lang="ar-SA" sz="2400" b="1" dirty="0">
                <a:latin typeface="Sakkal Majalla" panose="02000000000000000000" pitchFamily="2" charset="-78"/>
                <a:cs typeface="Sakkal Majalla" panose="02000000000000000000" pitchFamily="2" charset="-78"/>
              </a:rPr>
              <a:t> </a:t>
            </a:r>
            <a:r>
              <a:rPr lang="ar-SA" sz="2400" b="1" u="sng" dirty="0" err="1">
                <a:solidFill>
                  <a:schemeClr val="accent2"/>
                </a:solidFill>
                <a:latin typeface="Sakkal Majalla" panose="02000000000000000000" pitchFamily="2" charset="-78"/>
                <a:cs typeface="Sakkal Majalla" panose="02000000000000000000" pitchFamily="2" charset="-78"/>
              </a:rPr>
              <a:t>جداراتهم</a:t>
            </a:r>
            <a:r>
              <a:rPr lang="ar-SA" sz="2400" b="1" u="sng" dirty="0">
                <a:solidFill>
                  <a:schemeClr val="accent2"/>
                </a:solidFill>
                <a:latin typeface="Sakkal Majalla" panose="02000000000000000000" pitchFamily="2" charset="-78"/>
                <a:cs typeface="Sakkal Majalla" panose="02000000000000000000" pitchFamily="2" charset="-78"/>
              </a:rPr>
              <a:t> المحورية ومعارفهم في متناول بعضهم البعض</a:t>
            </a:r>
            <a:r>
              <a:rPr lang="ar-SA" sz="2400" dirty="0">
                <a:latin typeface="Sakkal Majalla" panose="02000000000000000000" pitchFamily="2" charset="-78"/>
                <a:cs typeface="Sakkal Majalla" panose="02000000000000000000" pitchFamily="2" charset="-78"/>
              </a:rPr>
              <a:t>، ويكون التعاون مستندا</a:t>
            </a:r>
            <a:r>
              <a:rPr lang="ar-SA" sz="2400" b="1" dirty="0">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إلى</a:t>
            </a:r>
            <a:r>
              <a:rPr lang="ar-SA" sz="2400" b="1" dirty="0">
                <a:latin typeface="Sakkal Majalla" panose="02000000000000000000" pitchFamily="2" charset="-78"/>
                <a:cs typeface="Sakkal Majalla" panose="02000000000000000000" pitchFamily="2" charset="-78"/>
              </a:rPr>
              <a:t> </a:t>
            </a:r>
            <a:r>
              <a:rPr lang="ar-SA" sz="2400" b="1" u="sng" dirty="0">
                <a:solidFill>
                  <a:schemeClr val="accent2"/>
                </a:solidFill>
                <a:latin typeface="Sakkal Majalla" panose="02000000000000000000" pitchFamily="2" charset="-78"/>
                <a:cs typeface="Sakkal Majalla" panose="02000000000000000000" pitchFamily="2" charset="-78"/>
              </a:rPr>
              <a:t>علاقات شبه مستقرة أو مؤقتة</a:t>
            </a:r>
            <a:r>
              <a:rPr lang="ar-SA" sz="2400" b="1" dirty="0">
                <a:solidFill>
                  <a:schemeClr val="accent2"/>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وذلك يحدد وفقا</a:t>
            </a:r>
            <a:r>
              <a:rPr lang="ar-SA" sz="2400" b="1" dirty="0">
                <a:latin typeface="Sakkal Majalla" panose="02000000000000000000" pitchFamily="2" charset="-78"/>
                <a:cs typeface="Sakkal Majalla" panose="02000000000000000000" pitchFamily="2" charset="-78"/>
              </a:rPr>
              <a:t> </a:t>
            </a:r>
            <a:r>
              <a:rPr lang="ar-DZ" sz="2400" dirty="0">
                <a:latin typeface="Sakkal Majalla" panose="02000000000000000000" pitchFamily="2" charset="-78"/>
                <a:cs typeface="Sakkal Majalla" panose="02000000000000000000" pitchFamily="2" charset="-78"/>
              </a:rPr>
              <a:t>للفترة الزمنية التي يستغرقها انجاز المشروع المشترك، وينطلق عملها من </a:t>
            </a:r>
            <a:r>
              <a:rPr lang="ar-DZ" sz="2400" b="1" u="sng" dirty="0">
                <a:latin typeface="Sakkal Majalla" panose="02000000000000000000" pitchFamily="2" charset="-78"/>
                <a:cs typeface="Sakkal Majalla" panose="02000000000000000000" pitchFamily="2" charset="-78"/>
              </a:rPr>
              <a:t>مبدأ اقتصاديات الحجم</a:t>
            </a:r>
            <a:r>
              <a:rPr lang="fr-FR" sz="2400" i="1" dirty="0" err="1">
                <a:latin typeface="Sakkal Majalla" panose="02000000000000000000" pitchFamily="2" charset="-78"/>
                <a:cs typeface="Sakkal Majalla" panose="02000000000000000000" pitchFamily="2" charset="-78"/>
              </a:rPr>
              <a:t>economics</a:t>
            </a:r>
            <a:r>
              <a:rPr lang="fr-FR" sz="2400" i="1" dirty="0">
                <a:latin typeface="Sakkal Majalla" panose="02000000000000000000" pitchFamily="2" charset="-78"/>
                <a:cs typeface="Sakkal Majalla" panose="02000000000000000000" pitchFamily="2" charset="-78"/>
              </a:rPr>
              <a:t> of </a:t>
            </a:r>
            <a:r>
              <a:rPr lang="fr-FR" sz="2400" i="1" dirty="0" err="1">
                <a:latin typeface="Sakkal Majalla" panose="02000000000000000000" pitchFamily="2" charset="-78"/>
                <a:cs typeface="Sakkal Majalla" panose="02000000000000000000" pitchFamily="2" charset="-78"/>
              </a:rPr>
              <a:t>scale</a:t>
            </a:r>
            <a:r>
              <a:rPr lang="fr-FR" sz="2400" i="1" dirty="0">
                <a:latin typeface="Sakkal Majalla" panose="02000000000000000000" pitchFamily="2" charset="-78"/>
                <a:cs typeface="Sakkal Majalla" panose="02000000000000000000" pitchFamily="2" charset="-78"/>
              </a:rPr>
              <a:t> </a:t>
            </a:r>
            <a:r>
              <a:rPr lang="ar-DZ" sz="2400" dirty="0">
                <a:latin typeface="Sakkal Majalla" panose="02000000000000000000" pitchFamily="2" charset="-78"/>
                <a:cs typeface="Sakkal Majalla" panose="02000000000000000000" pitchFamily="2" charset="-78"/>
              </a:rPr>
              <a:t> حيث توحد المنظمات ذات التوجهات أو المشكلات المشتركة صفوفها، وتتقاسم موارد تكنولوجيا المعلومات من أجل تحقيق وفورات في الموارد المادية.(استغلال المعارف المشتركة في حل المشكلات وزيادة الايرادات وتقليص تكاليف التشغيل).</a:t>
            </a:r>
            <a:endParaRPr lang="fr-FR" sz="2400" dirty="0">
              <a:latin typeface="Sakkal Majalla" panose="02000000000000000000" pitchFamily="2" charset="-78"/>
              <a:cs typeface="Sakkal Majalla" panose="02000000000000000000" pitchFamily="2" charset="-78"/>
            </a:endParaRPr>
          </a:p>
          <a:p>
            <a:pPr algn="ctr" rtl="1"/>
            <a:endParaRPr lang="fr-FR" dirty="0">
              <a:latin typeface="Sakkal Majalla" panose="02000000000000000000" pitchFamily="2" charset="-78"/>
              <a:cs typeface="Sakkal Majalla" panose="02000000000000000000" pitchFamily="2" charset="-78"/>
            </a:endParaRPr>
          </a:p>
          <a:p>
            <a:pPr algn="ctr" rtl="1"/>
            <a:endParaRPr lang="fr-FR" dirty="0">
              <a:latin typeface="Sakkal Majalla" panose="02000000000000000000" pitchFamily="2" charset="-78"/>
              <a:cs typeface="Sakkal Majalla" panose="02000000000000000000" pitchFamily="2" charset="-78"/>
            </a:endParaRPr>
          </a:p>
        </p:txBody>
      </p:sp>
      <p:pic>
        <p:nvPicPr>
          <p:cNvPr id="4" name="Image 3" descr="Résultat de recherche d'images pour &quot;‫ادارة المعرفة والمنظمات الافتراضية‬‎&quot;"/>
          <p:cNvPicPr/>
          <p:nvPr/>
        </p:nvPicPr>
        <p:blipFill>
          <a:blip r:embed="rId2"/>
          <a:srcRect/>
          <a:stretch>
            <a:fillRect/>
          </a:stretch>
        </p:blipFill>
        <p:spPr bwMode="auto">
          <a:xfrm>
            <a:off x="6456244" y="0"/>
            <a:ext cx="4298191" cy="2207099"/>
          </a:xfrm>
          <a:prstGeom prst="ellipse">
            <a:avLst/>
          </a:prstGeom>
          <a:ln>
            <a:noFill/>
          </a:ln>
          <a:effectLst>
            <a:softEdge rad="112500"/>
          </a:effectLst>
        </p:spPr>
      </p:pic>
    </p:spTree>
    <p:extLst>
      <p:ext uri="{BB962C8B-B14F-4D97-AF65-F5344CB8AC3E}">
        <p14:creationId xmlns:p14="http://schemas.microsoft.com/office/powerpoint/2010/main" xmlns="" val="4217038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1558" y="2426380"/>
            <a:ext cx="10820400" cy="4024125"/>
          </a:xfrm>
        </p:spPr>
        <p:txBody>
          <a:bodyPr>
            <a:noAutofit/>
          </a:bodyPr>
          <a:lstStyle/>
          <a:p>
            <a:pPr algn="ctr" rtl="1">
              <a:lnSpc>
                <a:spcPct val="150000"/>
              </a:lnSpc>
            </a:pPr>
            <a: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المشروع الافتراضي" هو:</a:t>
            </a:r>
            <a:b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شبكة من الموردين، الزبائن و المنافسين ، متواصلين من خلال شبكة </a:t>
            </a:r>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تقنية المعلومات </a:t>
            </a:r>
            <a: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 أجل التشارك في المهارات والتكاليف والوصول لأسواق </a:t>
            </a:r>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بعضهم البعض</a:t>
            </a:r>
            <a: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مثل هذه المنظمات يتم تأسيسها عادة بناء على اتفاق ثنائي بقليل من (</a:t>
            </a:r>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أو بدون</a:t>
            </a:r>
            <a: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هرمية أو اندماج وتكامل رأسي </a:t>
            </a:r>
            <a:b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endParaRPr lang="fr-FR"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67851" y="-84616"/>
            <a:ext cx="2729552" cy="2299647"/>
          </a:xfrm>
          <a:prstGeom prst="ellipse">
            <a:avLst/>
          </a:prstGeom>
          <a:ln>
            <a:noFill/>
          </a:ln>
          <a:effectLst>
            <a:softEdge rad="112500"/>
          </a:effectLst>
        </p:spPr>
      </p:pic>
    </p:spTree>
    <p:extLst>
      <p:ext uri="{BB962C8B-B14F-4D97-AF65-F5344CB8AC3E}">
        <p14:creationId xmlns:p14="http://schemas.microsoft.com/office/powerpoint/2010/main" xmlns="" val="3758025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4325" y="466935"/>
            <a:ext cx="6479844" cy="4024125"/>
          </a:xfrm>
        </p:spPr>
        <p:txBody>
          <a:bodyPr>
            <a:normAutofit/>
          </a:bodyPr>
          <a:lstStyle/>
          <a:p>
            <a:pPr algn="ctr" rtl="1"/>
            <a:r>
              <a:rPr lang="ar-DZ"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أسباب انتشار المنظمات الافتراضية:</a:t>
            </a:r>
            <a:endParaRPr lang="fr-FR"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0" algn="ctr" rtl="1"/>
            <a:r>
              <a:rPr lang="ar-DZ" sz="2400" dirty="0">
                <a:latin typeface="Sakkal Majalla" panose="02000000000000000000" pitchFamily="2" charset="-78"/>
                <a:cs typeface="Sakkal Majalla" panose="02000000000000000000" pitchFamily="2" charset="-78"/>
              </a:rPr>
              <a:t>الحاجات المتزايدة للمرونة </a:t>
            </a:r>
            <a:r>
              <a:rPr lang="ar-DZ" sz="2400" dirty="0" err="1">
                <a:latin typeface="Sakkal Majalla" panose="02000000000000000000" pitchFamily="2" charset="-78"/>
                <a:cs typeface="Sakkal Majalla" panose="02000000000000000000" pitchFamily="2" charset="-78"/>
              </a:rPr>
              <a:t>والجدارات</a:t>
            </a:r>
            <a:r>
              <a:rPr lang="ar-DZ" sz="2400" dirty="0">
                <a:latin typeface="Sakkal Majalla" panose="02000000000000000000" pitchFamily="2" charset="-78"/>
                <a:cs typeface="Sakkal Majalla" panose="02000000000000000000" pitchFamily="2" charset="-78"/>
              </a:rPr>
              <a:t> المحورية التي لا يمكن تحقيقها إلا من خلال التعاقد والتعاون مع شركاء خارجيين.</a:t>
            </a:r>
            <a:endParaRPr lang="fr-FR" sz="2400" dirty="0">
              <a:latin typeface="Sakkal Majalla" panose="02000000000000000000" pitchFamily="2" charset="-78"/>
              <a:cs typeface="Sakkal Majalla" panose="02000000000000000000" pitchFamily="2" charset="-78"/>
            </a:endParaRPr>
          </a:p>
          <a:p>
            <a:pPr lvl="0" algn="ctr" rtl="1"/>
            <a:r>
              <a:rPr lang="ar-DZ" sz="2400" dirty="0">
                <a:latin typeface="Sakkal Majalla" panose="02000000000000000000" pitchFamily="2" charset="-78"/>
                <a:cs typeface="Sakkal Majalla" panose="02000000000000000000" pitchFamily="2" charset="-78"/>
              </a:rPr>
              <a:t>الحاجة إلى الكفاءة والتي تتأتى من تقاسم الموارد مع الشركاء</a:t>
            </a:r>
            <a:endParaRPr lang="fr-FR" sz="2400" dirty="0">
              <a:latin typeface="Sakkal Majalla" panose="02000000000000000000" pitchFamily="2" charset="-78"/>
              <a:cs typeface="Sakkal Majalla" panose="02000000000000000000" pitchFamily="2" charset="-78"/>
            </a:endParaRPr>
          </a:p>
          <a:p>
            <a:pPr lvl="0" algn="ctr" rtl="1"/>
            <a:r>
              <a:rPr lang="ar-DZ" sz="2400" dirty="0">
                <a:latin typeface="Sakkal Majalla" panose="02000000000000000000" pitchFamily="2" charset="-78"/>
                <a:cs typeface="Sakkal Majalla" panose="02000000000000000000" pitchFamily="2" charset="-78"/>
              </a:rPr>
              <a:t>الحاجة إلى التكيف والتأقلم مع بيئات المفاجآت والسرعة في إحداث التغيير.</a:t>
            </a:r>
            <a:endParaRPr lang="fr-FR" sz="2400" dirty="0">
              <a:latin typeface="Sakkal Majalla" panose="02000000000000000000" pitchFamily="2" charset="-78"/>
              <a:cs typeface="Sakkal Majalla" panose="02000000000000000000" pitchFamily="2" charset="-78"/>
            </a:endParaRPr>
          </a:p>
          <a:p>
            <a:pPr algn="ctr"/>
            <a:endParaRPr lang="fr-FR" sz="2400" dirty="0">
              <a:latin typeface="Sakkal Majalla" panose="02000000000000000000" pitchFamily="2" charset="-78"/>
              <a:cs typeface="Sakkal Majalla" panose="02000000000000000000" pitchFamily="2" charset="-78"/>
            </a:endParaRPr>
          </a:p>
        </p:txBody>
      </p:sp>
      <p:pic>
        <p:nvPicPr>
          <p:cNvPr id="6" name="Image 5" descr="Résultat de recherche d'images pour &quot;‫ادارة المعرفة والمنظمات الافتراضية‬‎&quot;"/>
          <p:cNvPicPr/>
          <p:nvPr/>
        </p:nvPicPr>
        <p:blipFill>
          <a:blip r:embed="rId2"/>
          <a:srcRect/>
          <a:stretch>
            <a:fillRect/>
          </a:stretch>
        </p:blipFill>
        <p:spPr bwMode="auto">
          <a:xfrm>
            <a:off x="6908468" y="0"/>
            <a:ext cx="4298191" cy="2354450"/>
          </a:xfrm>
          <a:prstGeom prst="ellipse">
            <a:avLst/>
          </a:prstGeom>
          <a:ln>
            <a:noFill/>
          </a:ln>
          <a:effectLst>
            <a:softEdge rad="112500"/>
          </a:effectLst>
        </p:spPr>
      </p:pic>
      <p:pic>
        <p:nvPicPr>
          <p:cNvPr id="7" name="Image 6"/>
          <p:cNvPicPr>
            <a:picLocks noChangeAspect="1"/>
          </p:cNvPicPr>
          <p:nvPr/>
        </p:nvPicPr>
        <p:blipFill>
          <a:blip r:embed="rId3"/>
          <a:stretch>
            <a:fillRect/>
          </a:stretch>
        </p:blipFill>
        <p:spPr>
          <a:xfrm>
            <a:off x="209282" y="3814762"/>
            <a:ext cx="6038850" cy="2886075"/>
          </a:xfrm>
          <a:prstGeom prst="rect">
            <a:avLst/>
          </a:prstGeom>
        </p:spPr>
      </p:pic>
      <p:sp>
        <p:nvSpPr>
          <p:cNvPr id="9" name="Rectangle 8"/>
          <p:cNvSpPr/>
          <p:nvPr/>
        </p:nvSpPr>
        <p:spPr>
          <a:xfrm>
            <a:off x="5076557" y="3089225"/>
            <a:ext cx="6682056" cy="3046988"/>
          </a:xfrm>
          <a:prstGeom prst="rect">
            <a:avLst/>
          </a:prstGeom>
        </p:spPr>
        <p:txBody>
          <a:bodyPr wrap="square">
            <a:spAutoFit/>
          </a:bodyPr>
          <a:lstStyle/>
          <a:p>
            <a:pPr algn="r" rtl="1"/>
            <a:r>
              <a:rPr lang="ar-DZ" sz="2400" dirty="0" smtClean="0">
                <a:solidFill>
                  <a:srgbClr val="FF0000"/>
                </a:solidFill>
                <a:latin typeface="Sakkal Majalla" panose="02000000000000000000" pitchFamily="2" charset="-78"/>
                <a:cs typeface="Sakkal Majalla" panose="02000000000000000000" pitchFamily="2" charset="-78"/>
              </a:rPr>
              <a:t>الثورة </a:t>
            </a:r>
            <a:r>
              <a:rPr lang="ar-DZ" sz="2400" dirty="0">
                <a:solidFill>
                  <a:srgbClr val="FF0000"/>
                </a:solidFill>
                <a:latin typeface="Sakkal Majalla" panose="02000000000000000000" pitchFamily="2" charset="-78"/>
                <a:cs typeface="Sakkal Majalla" panose="02000000000000000000" pitchFamily="2" charset="-78"/>
              </a:rPr>
              <a:t>الصناعية الرابعة </a:t>
            </a:r>
            <a:r>
              <a:rPr lang="ar-DZ" sz="2400" dirty="0">
                <a:solidFill>
                  <a:srgbClr val="000000"/>
                </a:solidFill>
                <a:latin typeface="Sakkal Majalla" panose="02000000000000000000" pitchFamily="2" charset="-78"/>
                <a:cs typeface="Sakkal Majalla" panose="02000000000000000000" pitchFamily="2" charset="-78"/>
              </a:rPr>
              <a:t>والتي تقودها </a:t>
            </a:r>
            <a:r>
              <a:rPr lang="ar-DZ" sz="2400" dirty="0">
                <a:solidFill>
                  <a:srgbClr val="FF0000"/>
                </a:solidFill>
                <a:latin typeface="Sakkal Majalla" panose="02000000000000000000" pitchFamily="2" charset="-78"/>
                <a:cs typeface="Sakkal Majalla" panose="02000000000000000000" pitchFamily="2" charset="-78"/>
              </a:rPr>
              <a:t>محركات رئيسة </a:t>
            </a:r>
            <a:r>
              <a:rPr lang="ar-DZ" sz="2400" dirty="0">
                <a:solidFill>
                  <a:srgbClr val="000000"/>
                </a:solidFill>
                <a:latin typeface="Sakkal Majalla" panose="02000000000000000000" pitchFamily="2" charset="-78"/>
                <a:cs typeface="Sakkal Majalla" panose="02000000000000000000" pitchFamily="2" charset="-78"/>
              </a:rPr>
              <a:t>تتمثل في: الذكاء</a:t>
            </a:r>
            <a:br>
              <a:rPr lang="ar-DZ" sz="2400" dirty="0">
                <a:solidFill>
                  <a:srgbClr val="000000"/>
                </a:solidFill>
                <a:latin typeface="Sakkal Majalla" panose="02000000000000000000" pitchFamily="2" charset="-78"/>
                <a:cs typeface="Sakkal Majalla" panose="02000000000000000000" pitchFamily="2" charset="-78"/>
              </a:rPr>
            </a:br>
            <a:r>
              <a:rPr lang="ar-DZ" sz="2400" dirty="0">
                <a:solidFill>
                  <a:srgbClr val="000000"/>
                </a:solidFill>
                <a:latin typeface="Sakkal Majalla" panose="02000000000000000000" pitchFamily="2" charset="-78"/>
                <a:cs typeface="Sakkal Majalla" panose="02000000000000000000" pitchFamily="2" charset="-78"/>
              </a:rPr>
              <a:t>الاصطناعي، والروبوتات، والسيارات ذاتية القيادة، والطابعات ثلاثية الأبعاد،</a:t>
            </a:r>
            <a:br>
              <a:rPr lang="ar-DZ" sz="2400" dirty="0">
                <a:solidFill>
                  <a:srgbClr val="000000"/>
                </a:solidFill>
                <a:latin typeface="Sakkal Majalla" panose="02000000000000000000" pitchFamily="2" charset="-78"/>
                <a:cs typeface="Sakkal Majalla" panose="02000000000000000000" pitchFamily="2" charset="-78"/>
              </a:rPr>
            </a:br>
            <a:r>
              <a:rPr lang="ar-DZ" sz="2400" dirty="0">
                <a:solidFill>
                  <a:srgbClr val="000000"/>
                </a:solidFill>
                <a:latin typeface="Sakkal Majalla" panose="02000000000000000000" pitchFamily="2" charset="-78"/>
                <a:cs typeface="Sakkal Majalla" panose="02000000000000000000" pitchFamily="2" charset="-78"/>
              </a:rPr>
              <a:t>والبيانات العملاقة أو الكبيرة، والعملات الافتراضية، وإنترنت الأشياء،</a:t>
            </a:r>
            <a:br>
              <a:rPr lang="ar-DZ" sz="2400" dirty="0">
                <a:solidFill>
                  <a:srgbClr val="000000"/>
                </a:solidFill>
                <a:latin typeface="Sakkal Majalla" panose="02000000000000000000" pitchFamily="2" charset="-78"/>
                <a:cs typeface="Sakkal Majalla" panose="02000000000000000000" pitchFamily="2" charset="-78"/>
              </a:rPr>
            </a:br>
            <a:r>
              <a:rPr lang="ar-DZ" sz="2400" dirty="0">
                <a:solidFill>
                  <a:srgbClr val="000000"/>
                </a:solidFill>
                <a:latin typeface="Sakkal Majalla" panose="02000000000000000000" pitchFamily="2" charset="-78"/>
                <a:cs typeface="Sakkal Majalla" panose="02000000000000000000" pitchFamily="2" charset="-78"/>
              </a:rPr>
              <a:t>والنانو تكنولوجي، </a:t>
            </a:r>
            <a:r>
              <a:rPr lang="ar-DZ" sz="2400" dirty="0" err="1">
                <a:solidFill>
                  <a:srgbClr val="000000"/>
                </a:solidFill>
                <a:latin typeface="Sakkal Majalla" panose="02000000000000000000" pitchFamily="2" charset="-78"/>
                <a:cs typeface="Sakkal Majalla" panose="02000000000000000000" pitchFamily="2" charset="-78"/>
              </a:rPr>
              <a:t>والبيوتكنولوجي</a:t>
            </a:r>
            <a:r>
              <a:rPr lang="ar-DZ" sz="2400" dirty="0">
                <a:solidFill>
                  <a:srgbClr val="000000"/>
                </a:solidFill>
                <a:latin typeface="Sakkal Majalla" panose="02000000000000000000" pitchFamily="2" charset="-78"/>
                <a:cs typeface="Sakkal Majalla" panose="02000000000000000000" pitchFamily="2" charset="-78"/>
              </a:rPr>
              <a:t>، وتخزين الطاقة، والحوسبة الكمية،</a:t>
            </a:r>
            <a:br>
              <a:rPr lang="ar-DZ" sz="2400" dirty="0">
                <a:solidFill>
                  <a:srgbClr val="000000"/>
                </a:solidFill>
                <a:latin typeface="Sakkal Majalla" panose="02000000000000000000" pitchFamily="2" charset="-78"/>
                <a:cs typeface="Sakkal Majalla" panose="02000000000000000000" pitchFamily="2" charset="-78"/>
              </a:rPr>
            </a:br>
            <a:r>
              <a:rPr lang="ar-DZ" sz="2400" dirty="0">
                <a:solidFill>
                  <a:srgbClr val="000000"/>
                </a:solidFill>
                <a:latin typeface="Sakkal Majalla" panose="02000000000000000000" pitchFamily="2" charset="-78"/>
                <a:cs typeface="Sakkal Majalla" panose="02000000000000000000" pitchFamily="2" charset="-78"/>
              </a:rPr>
              <a:t>«الصناعات الرقمية الذكية المتكاملة»، و" الطاقة الكهربائية الذكية"</a:t>
            </a:r>
            <a:br>
              <a:rPr lang="ar-DZ" sz="2400" dirty="0">
                <a:solidFill>
                  <a:srgbClr val="000000"/>
                </a:solidFill>
                <a:latin typeface="Sakkal Majalla" panose="02000000000000000000" pitchFamily="2" charset="-78"/>
                <a:cs typeface="Sakkal Majalla" panose="02000000000000000000" pitchFamily="2" charset="-78"/>
              </a:rPr>
            </a:br>
            <a:r>
              <a:rPr lang="ar-DZ" sz="2400" dirty="0" err="1">
                <a:solidFill>
                  <a:srgbClr val="000000"/>
                </a:solidFill>
                <a:latin typeface="Sakkal Majalla" panose="02000000000000000000" pitchFamily="2" charset="-78"/>
                <a:cs typeface="Sakkal Majalla" panose="02000000000000000000" pitchFamily="2" charset="-78"/>
              </a:rPr>
              <a:t>و«ال</a:t>
            </a:r>
            <a:r>
              <a:rPr lang="ar-DZ" sz="2400" dirty="0">
                <a:solidFill>
                  <a:srgbClr val="000000"/>
                </a:solidFill>
                <a:latin typeface="Sakkal Majalla" panose="02000000000000000000" pitchFamily="2" charset="-78"/>
                <a:cs typeface="Sakkal Majalla" panose="02000000000000000000" pitchFamily="2" charset="-78"/>
              </a:rPr>
              <a:t> ُمكونات الرقمية للمواد والخامات المستخدمة في الصناعة»، و «المصنع</a:t>
            </a:r>
            <a:br>
              <a:rPr lang="ar-DZ" sz="2400" dirty="0">
                <a:solidFill>
                  <a:srgbClr val="000000"/>
                </a:solidFill>
                <a:latin typeface="Sakkal Majalla" panose="02000000000000000000" pitchFamily="2" charset="-78"/>
                <a:cs typeface="Sakkal Majalla" panose="02000000000000000000" pitchFamily="2" charset="-78"/>
              </a:rPr>
            </a:br>
            <a:r>
              <a:rPr lang="ar-DZ" sz="2400" dirty="0">
                <a:solidFill>
                  <a:srgbClr val="000000"/>
                </a:solidFill>
                <a:latin typeface="Sakkal Majalla" panose="02000000000000000000" pitchFamily="2" charset="-78"/>
                <a:cs typeface="Sakkal Majalla" panose="02000000000000000000" pitchFamily="2" charset="-78"/>
              </a:rPr>
              <a:t>الرقمي الذكي»، و «الإدارة الذاتية الرقمية» وغيرها</a:t>
            </a:r>
            <a:r>
              <a:rPr lang="ar-DZ" sz="2400" dirty="0">
                <a:latin typeface="Sakkal Majalla" panose="02000000000000000000" pitchFamily="2" charset="-78"/>
                <a:cs typeface="Sakkal Majalla" panose="02000000000000000000" pitchFamily="2" charset="-78"/>
              </a:rPr>
              <a:t> </a:t>
            </a:r>
            <a:br>
              <a:rPr lang="ar-DZ" sz="2400" dirty="0">
                <a:latin typeface="Sakkal Majalla" panose="02000000000000000000" pitchFamily="2" charset="-78"/>
                <a:cs typeface="Sakkal Majalla" panose="02000000000000000000" pitchFamily="2" charset="-78"/>
              </a:rPr>
            </a:br>
            <a:endParaRPr lang="fr-FR"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134995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Résultat de recherche d'images pour &quot;‫ادارة المعرفة والمنظمات الافتراضية‬‎&quot;"/>
          <p:cNvPicPr/>
          <p:nvPr/>
        </p:nvPicPr>
        <p:blipFill>
          <a:blip r:embed="rId2" r:link="rId3"/>
          <a:srcRect/>
          <a:stretch>
            <a:fillRect/>
          </a:stretch>
        </p:blipFill>
        <p:spPr bwMode="auto">
          <a:xfrm>
            <a:off x="0" y="15184"/>
            <a:ext cx="3357349" cy="1710585"/>
          </a:xfrm>
          <a:prstGeom prst="rect">
            <a:avLst/>
          </a:prstGeom>
          <a:noFill/>
          <a:ln w="9525">
            <a:noFill/>
            <a:miter lim="800000"/>
            <a:headEnd/>
            <a:tailEnd/>
          </a:ln>
        </p:spPr>
      </p:pic>
      <p:sp>
        <p:nvSpPr>
          <p:cNvPr id="2" name="Titre 1"/>
          <p:cNvSpPr>
            <a:spLocks noGrp="1"/>
          </p:cNvSpPr>
          <p:nvPr>
            <p:ph type="title"/>
          </p:nvPr>
        </p:nvSpPr>
        <p:spPr>
          <a:xfrm>
            <a:off x="3467668" y="448761"/>
            <a:ext cx="8610600" cy="843431"/>
          </a:xfrm>
          <a:scene3d>
            <a:camera prst="perspectiveRelaxedModerately"/>
            <a:lightRig rig="threePt" dir="t"/>
          </a:scene3d>
          <a:sp3d>
            <a:bevelT w="50800" h="25400"/>
          </a:sp3d>
        </p:spPr>
        <p:style>
          <a:lnRef idx="0">
            <a:schemeClr val="accent2"/>
          </a:lnRef>
          <a:fillRef idx="3">
            <a:schemeClr val="accent2"/>
          </a:fillRef>
          <a:effectRef idx="3">
            <a:schemeClr val="accent2"/>
          </a:effectRef>
          <a:fontRef idx="minor">
            <a:schemeClr val="lt1"/>
          </a:fontRef>
        </p:style>
        <p:txBody>
          <a:bodyPr>
            <a:normAutofit fontScale="90000"/>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التغيرات </a:t>
            </a:r>
            <a:r>
              <a:rPr lang="ar-DZ"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الهيكلية للمنظمات في ضوء التطورات التكنولوجية: </a:t>
            </a:r>
            <a:r>
              <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36477" y="1725769"/>
            <a:ext cx="11941791" cy="5805759"/>
          </a:xfrm>
        </p:spPr>
        <p:txBody>
          <a:bodyPr>
            <a:noAutofit/>
          </a:bodyPr>
          <a:lstStyle/>
          <a:p>
            <a:pPr lvl="0" algn="r" rtl="1"/>
            <a:r>
              <a:rPr lang="ar-DZ"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التغيرات </a:t>
            </a:r>
            <a:r>
              <a:rPr lang="ar-DZ"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الاستراتيجية </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نموذج عمل </a:t>
            </a:r>
            <a:r>
              <a:rPr lang="ar-DZ" sz="24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المنظمات:أحدثت</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التجارة الإلكترونية ما يسمى بالتاجر الالكتروني والمشاريع الافتراضية؛ وهي عبارة عن منظمة افتراضية تعمل فقط في فضاء الكتروني  وذلك بالارتباط بشبكات المعلومات العالمية والتعامل مع </a:t>
            </a:r>
            <a:r>
              <a:rPr lang="ar-DZ" sz="24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التقانات</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الحديثة الأمر الذي يعني تعديلات جذرية في التنظيم المؤسسي بدءا من الموظفين والمهام الجديدة المطلوبة منهم للتكليف مرورا </a:t>
            </a:r>
            <a:r>
              <a:rPr lang="ar-DZ"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بالهيكل </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التنظيمي للمنظمة وتركيبتها الإدارية</a:t>
            </a:r>
            <a:r>
              <a:rPr lang="ar-DZ"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0" algn="r" rtl="1"/>
            <a:r>
              <a:rPr lang="ar-DZ"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تغيرات في هيكل </a:t>
            </a:r>
            <a:r>
              <a:rPr lang="ar-DZ" sz="24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السوق</a:t>
            </a:r>
            <a:r>
              <a:rPr lang="ar-DZ" sz="24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:وتشتمل</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على مجموعة مهمة من النقاط :</a:t>
            </a:r>
            <a:endParaRPr lang="fr-FR"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r>
              <a:rPr lang="ar-DZ"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-ظهور منافسين لا ينتمون الى القطاع نفسه: </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وهذا يعني ان التجارة الالكترونية أوجدت منافسة جديدة للمنظمات لان السوق مفتوحة وليست هنالك قيود أو عراقيل لدخولها، فالعروض في متناول الجميع ، والشركات أصبحت تقدم عروضها وتتلقى عروضا هي الأخرى عن طريق الشبكة ، كما صار هناك تواجد لمنظمات صغيرة تشكل منافسة كبيرة وشرسة.</a:t>
            </a:r>
            <a:endParaRPr lang="fr-FR"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r>
              <a:rPr lang="ar-DZ"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-ظهور الوسطاء غير المعروفين: </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دخول أشخاص ليسوا من نفس المجال إلى التجارة كما سبق توضيحه وهذا ما عزز ظهور الوسطاء في مجال التجارة وتسهيل الأعمال التجارية الكترونيا </a:t>
            </a:r>
            <a:r>
              <a:rPr lang="ar-DZ" sz="24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وأسعار </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منخفضة واختيارات متنوعة وامكانيات طلب سلع متكيفة مع احتياجاتهم الخاصة والتسليم في وقت معين لخدمات وسلع غير مادية وفي شكل رقمي. </a:t>
            </a:r>
            <a:endParaRPr lang="fr-FR"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2891490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Résultat de recherche d'images pour &quot;‫ادارة المعرفة والمنظمات الافتراضية‬‎&quot;"/>
          <p:cNvPicPr/>
          <p:nvPr/>
        </p:nvPicPr>
        <p:blipFill>
          <a:blip r:embed="rId2"/>
          <a:srcRect/>
          <a:stretch>
            <a:fillRect/>
          </a:stretch>
        </p:blipFill>
        <p:spPr bwMode="auto">
          <a:xfrm>
            <a:off x="6908468" y="-28575"/>
            <a:ext cx="4298191" cy="1925190"/>
          </a:xfrm>
          <a:prstGeom prst="ellipse">
            <a:avLst/>
          </a:prstGeom>
          <a:ln>
            <a:noFill/>
          </a:ln>
          <a:effectLst>
            <a:softEdge rad="112500"/>
          </a:effectLst>
        </p:spPr>
      </p:pic>
      <p:sp>
        <p:nvSpPr>
          <p:cNvPr id="3" name="Espace réservé du contenu 2"/>
          <p:cNvSpPr>
            <a:spLocks noGrp="1"/>
          </p:cNvSpPr>
          <p:nvPr>
            <p:ph idx="1"/>
          </p:nvPr>
        </p:nvSpPr>
        <p:spPr>
          <a:xfrm>
            <a:off x="900113" y="1925190"/>
            <a:ext cx="10820400" cy="4932810"/>
          </a:xfrm>
        </p:spPr>
        <p:txBody>
          <a:bodyPr/>
          <a:lstStyle/>
          <a:p>
            <a:pPr algn="r" rtl="1"/>
            <a:r>
              <a:rPr lang="ar-DZ"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ظهور تحالفات </a:t>
            </a:r>
            <a:r>
              <a:rPr lang="ar-DZ" sz="24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إستراتيجية</a:t>
            </a:r>
            <a:r>
              <a:rPr lang="ar-DZ"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أي وجود تكتلات تعمل من اجل تسهيل العمل التجاري الكترونيا فتعقد الصفقات وتبرم العقود في خطوة تسهم في اختصار الوقت والجهد والتكلفة أيضا </a:t>
            </a:r>
            <a:endParaRPr lang="fr-FR"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r>
              <a:rPr lang="ar-DZ"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تغير حجم السوق: </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وهذا ناجم عن ان الشبكة قد فتحت الأسواق على بعضها وألغت الحدود التي كان موجودة والعراقيل التي كانت تحول بين التاجر وآفاق انتقاله بين الأسواق كالسفر من اجل إتمام صفقة  أو ما شابه كل هذه الأمور وغيرها ذللتها الشبكة واصبحت السوق واحدة وازداد حجمها اضعافا كثيرة هي وان كانت سوقا وهمية إلا أنها أثبتت جدارتها في تسيير المعاملات وإبرام الصفقات </a:t>
            </a:r>
            <a:endParaRPr lang="fr-FR"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0" algn="r" rtl="1"/>
            <a:r>
              <a:rPr lang="ar-DZ"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تغيرات على تكلفة </a:t>
            </a:r>
            <a:r>
              <a:rPr lang="ar-DZ" sz="24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الصفقة:من</a:t>
            </a:r>
            <a:r>
              <a:rPr lang="ar-DZ"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الأمور التي تحسب لصالح التجارة الالكترونية هي  ما حققته من تخفيض كبير بالنسبة لتكلفة السلعة من حيث قلة عدد الوسطاء وتقليل تكاليف التنقل لعقد الصفقات ، إضافة إلى تخفيض المسافة التي تفصل المنتجين عن المستهلكين الذين بإمكانهم القيام مباشرة بالمشتريات دون اللجوء إلى الطرق التقليدية، مع ما توفره من تكاليف قليلة للتبادل</a:t>
            </a:r>
            <a:endParaRPr lang="fr-FR" dirty="0"/>
          </a:p>
        </p:txBody>
      </p:sp>
      <p:pic>
        <p:nvPicPr>
          <p:cNvPr id="4" name="Image 3" descr="Résultat de recherche d'images pour &quot;‫ادارة المعرفة والمنظمات الافتراضية‬‎&quot;"/>
          <p:cNvPicPr/>
          <p:nvPr/>
        </p:nvPicPr>
        <p:blipFill>
          <a:blip r:embed="rId3" r:link="rId4"/>
          <a:srcRect/>
          <a:stretch>
            <a:fillRect/>
          </a:stretch>
        </p:blipFill>
        <p:spPr bwMode="auto">
          <a:xfrm>
            <a:off x="0" y="15184"/>
            <a:ext cx="3357349" cy="1710585"/>
          </a:xfrm>
          <a:prstGeom prst="rect">
            <a:avLst/>
          </a:prstGeom>
          <a:noFill/>
          <a:ln w="9525">
            <a:noFill/>
            <a:miter lim="800000"/>
            <a:headEnd/>
            <a:tailEnd/>
          </a:ln>
        </p:spPr>
      </p:pic>
      <p:sp>
        <p:nvSpPr>
          <p:cNvPr id="6" name="Titre 1"/>
          <p:cNvSpPr>
            <a:spLocks noGrp="1"/>
          </p:cNvSpPr>
          <p:nvPr>
            <p:ph type="title"/>
          </p:nvPr>
        </p:nvSpPr>
        <p:spPr>
          <a:xfrm>
            <a:off x="3467668" y="448761"/>
            <a:ext cx="8610600" cy="843431"/>
          </a:xfrm>
          <a:scene3d>
            <a:camera prst="perspectiveRelaxedModerately"/>
            <a:lightRig rig="threePt" dir="t"/>
          </a:scene3d>
          <a:sp3d>
            <a:bevelT w="50800" h="25400"/>
          </a:sp3d>
        </p:spPr>
        <p:style>
          <a:lnRef idx="0">
            <a:schemeClr val="accent2"/>
          </a:lnRef>
          <a:fillRef idx="3">
            <a:schemeClr val="accent2"/>
          </a:fillRef>
          <a:effectRef idx="3">
            <a:schemeClr val="accent2"/>
          </a:effectRef>
          <a:fontRef idx="minor">
            <a:schemeClr val="lt1"/>
          </a:fontRef>
        </p:style>
        <p:txBody>
          <a:bodyPr>
            <a:normAutofit fontScale="90000"/>
          </a:bodyPr>
          <a:lstStyle/>
          <a:p>
            <a:pPr algn="ctr" rtl="1"/>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التغيرات </a:t>
            </a:r>
            <a:r>
              <a:rPr lang="ar-DZ"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الهيكلية للمنظمات في ضوء التطورات التكنولوجية: </a:t>
            </a:r>
            <a:r>
              <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fr-FR"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58617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Traînée de condensation</Template>
  <TotalTime>2403</TotalTime>
  <Words>1500</Words>
  <Application>Microsoft Office PowerPoint</Application>
  <PresentationFormat>Personnalisé</PresentationFormat>
  <Paragraphs>94</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Traînée de condensation</vt:lpstr>
      <vt:lpstr>قطاع التكنولوجيات الحديثة</vt:lpstr>
      <vt:lpstr>التطورات التكنولوجية التي تؤثر في هيكل المنظمات التقليدية: </vt:lpstr>
      <vt:lpstr>التطورات التكنولوجية التي تؤثر في هيكل المنظمات التقليدية: </vt:lpstr>
      <vt:lpstr>Diapositive 4</vt:lpstr>
      <vt:lpstr>Diapositive 5</vt:lpstr>
      <vt:lpstr>Diapositive 6</vt:lpstr>
      <vt:lpstr>Diapositive 7</vt:lpstr>
      <vt:lpstr> التغيرات الهيكلية للمنظمات في ضوء التطورات التكنولوجية:  </vt:lpstr>
      <vt:lpstr> التغيرات الهيكلية للمنظمات في ضوء التطورات التكنولوجية:  </vt:lpstr>
      <vt:lpstr>Diapositive 10</vt:lpstr>
      <vt:lpstr>Diapositive 11</vt:lpstr>
      <vt:lpstr>Diapositive 12</vt:lpstr>
      <vt:lpstr>Diapositive 13</vt:lpstr>
      <vt:lpstr>نقاط القوة في توجه المؤسسات نحو الافتراضية</vt:lpstr>
      <vt:lpstr>التهديدات التي تواجه المؤسسات في توجهها نحو الافتراضية</vt:lpstr>
      <vt:lpstr>فوائد التسوق التقليدي مقارنة بالالكتروني</vt:lpstr>
      <vt:lpstr>أسباب التوجه نحو التسوق الالكتروني</vt:lpstr>
      <vt:lpstr>Diapositive 18</vt:lpstr>
      <vt:lpstr>4 مفاتيح للنجاح لدعم الرؤساء التنفيذيون </vt:lpstr>
      <vt:lpstr>4 مفاتيح للنجاح لدعم الرؤساء التنفيذيون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dc:creator>
  <cp:lastModifiedBy>Amira Informatique</cp:lastModifiedBy>
  <cp:revision>72</cp:revision>
  <dcterms:created xsi:type="dcterms:W3CDTF">2021-01-27T17:03:08Z</dcterms:created>
  <dcterms:modified xsi:type="dcterms:W3CDTF">2023-11-18T21:59:11Z</dcterms:modified>
</cp:coreProperties>
</file>