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9" r:id="rId2"/>
    <p:sldId id="290" r:id="rId3"/>
    <p:sldId id="291" r:id="rId4"/>
    <p:sldId id="321" r:id="rId5"/>
    <p:sldId id="309" r:id="rId6"/>
    <p:sldId id="312" r:id="rId7"/>
    <p:sldId id="326" r:id="rId8"/>
    <p:sldId id="281" r:id="rId9"/>
    <p:sldId id="313" r:id="rId10"/>
    <p:sldId id="325" r:id="rId11"/>
    <p:sldId id="311" r:id="rId12"/>
    <p:sldId id="314" r:id="rId13"/>
    <p:sldId id="327" r:id="rId14"/>
    <p:sldId id="315" r:id="rId15"/>
    <p:sldId id="316" r:id="rId16"/>
    <p:sldId id="324" r:id="rId17"/>
    <p:sldId id="292" r:id="rId18"/>
    <p:sldId id="317" r:id="rId19"/>
    <p:sldId id="318" r:id="rId20"/>
    <p:sldId id="319" r:id="rId21"/>
    <p:sldId id="320" r:id="rId22"/>
    <p:sldId id="293" r:id="rId23"/>
    <p:sldId id="322" r:id="rId24"/>
    <p:sldId id="323" r:id="rId25"/>
    <p:sldId id="31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D5EE"/>
    <a:srgbClr val="4A4662"/>
    <a:srgbClr val="FFDF79"/>
    <a:srgbClr val="69638B"/>
    <a:srgbClr val="445467"/>
    <a:srgbClr val="27405F"/>
    <a:srgbClr val="3E6798"/>
    <a:srgbClr val="DDEDFB"/>
    <a:srgbClr val="000000"/>
    <a:srgbClr val="4D3F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7" autoAdjust="0"/>
  </p:normalViewPr>
  <p:slideViewPr>
    <p:cSldViewPr snapToGrid="0">
      <p:cViewPr varScale="1">
        <p:scale>
          <a:sx n="69" d="100"/>
          <a:sy n="69" d="100"/>
        </p:scale>
        <p:origin x="-780" y="138"/>
      </p:cViewPr>
      <p:guideLst>
        <p:guide orient="horz" pos="2160"/>
        <p:guide pos="3840"/>
      </p:guideLst>
    </p:cSldViewPr>
  </p:slideViewPr>
  <p:notesTextViewPr>
    <p:cViewPr>
      <p:scale>
        <a:sx n="1" d="1"/>
        <a:sy n="1" d="1"/>
      </p:scale>
      <p:origin x="0" y="0"/>
    </p:cViewPr>
  </p:notesTextViewPr>
  <p:sorterViewPr>
    <p:cViewPr>
      <p:scale>
        <a:sx n="68" d="100"/>
        <a:sy n="68" d="100"/>
      </p:scale>
      <p:origin x="0" y="-1032"/>
    </p:cViewPr>
  </p:sorterViewPr>
  <p:notesViewPr>
    <p:cSldViewPr snapToGrid="0">
      <p:cViewPr varScale="1">
        <p:scale>
          <a:sx n="53" d="100"/>
          <a:sy n="53" d="100"/>
        </p:scale>
        <p:origin x="284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8318B49-4960-4A6F-AE06-70359FDF70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xmlns="" id="{8203E57C-1544-4EA7-B36A-2EFB54CEF5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773A07-98A1-4A6A-B21B-B6A892FF86E9}" type="datetimeFigureOut">
              <a:rPr lang="fr-FR" smtClean="0"/>
              <a:pPr/>
              <a:t>24/10/2023</a:t>
            </a:fld>
            <a:endParaRPr lang="fr-FR"/>
          </a:p>
        </p:txBody>
      </p:sp>
      <p:sp>
        <p:nvSpPr>
          <p:cNvPr id="4" name="Footer Placeholder 3">
            <a:extLst>
              <a:ext uri="{FF2B5EF4-FFF2-40B4-BE49-F238E27FC236}">
                <a16:creationId xmlns:a16="http://schemas.microsoft.com/office/drawing/2014/main" xmlns="" id="{D682F6D0-9DB3-433E-A1E9-89C6BB6258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xmlns="" id="{ABE8C6BF-F953-4BE7-A74E-1582071705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7B4315-0798-4787-8277-7B5AB1C19B70}" type="slidenum">
              <a:rPr lang="fr-FR" smtClean="0"/>
              <a:pPr/>
              <a:t>‹N°›</a:t>
            </a:fld>
            <a:endParaRPr lang="fr-FR"/>
          </a:p>
        </p:txBody>
      </p:sp>
    </p:spTree>
    <p:extLst>
      <p:ext uri="{BB962C8B-B14F-4D97-AF65-F5344CB8AC3E}">
        <p14:creationId xmlns:p14="http://schemas.microsoft.com/office/powerpoint/2010/main" xmlns="" val="362427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pPr/>
              <a:t>24/10/2023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pPr/>
              <a:t>‹N°›</a:t>
            </a:fld>
            <a:endParaRPr lang="fr-FR"/>
          </a:p>
        </p:txBody>
      </p:sp>
    </p:spTree>
    <p:extLst>
      <p:ext uri="{BB962C8B-B14F-4D97-AF65-F5344CB8AC3E}">
        <p14:creationId xmlns:p14="http://schemas.microsoft.com/office/powerpoint/2010/main" xmlns=""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4</a:t>
            </a:fld>
            <a:endParaRPr lang="fr-FR"/>
          </a:p>
        </p:txBody>
      </p:sp>
    </p:spTree>
    <p:extLst>
      <p:ext uri="{BB962C8B-B14F-4D97-AF65-F5344CB8AC3E}">
        <p14:creationId xmlns:p14="http://schemas.microsoft.com/office/powerpoint/2010/main" xmlns="" val="231223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8</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9</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11</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12</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14</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15</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6dc4b73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6dc4b734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xmlns=""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8951FC37-4B27-4BA9-AD20-DA8C4BC5AF16}"/>
              </a:ext>
            </a:extLst>
          </p:cNvPr>
          <p:cNvSpPr>
            <a:spLocks noGrp="1"/>
          </p:cNvSpPr>
          <p:nvPr>
            <p:ph type="dt" sz="half" idx="10"/>
          </p:nvPr>
        </p:nvSpPr>
        <p:spPr/>
        <p:txBody>
          <a:bodyPr/>
          <a:lstStyle/>
          <a:p>
            <a:fld id="{50C9BA4B-2665-43AF-924D-33D39E081787}" type="datetime1">
              <a:rPr lang="fr-FR" smtClean="0"/>
              <a:pPr/>
              <a:t>24/10/2023</a:t>
            </a:fld>
            <a:endParaRPr lang="fr-FR"/>
          </a:p>
        </p:txBody>
      </p:sp>
      <p:sp>
        <p:nvSpPr>
          <p:cNvPr id="5" name="Footer Placeholder 4">
            <a:extLst>
              <a:ext uri="{FF2B5EF4-FFF2-40B4-BE49-F238E27FC236}">
                <a16:creationId xmlns:a16="http://schemas.microsoft.com/office/drawing/2014/main" xmlns=""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D5647D9-D1E2-433D-8479-DD8CD3F3B032}"/>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47A7316A-F806-436E-ADD8-A66553953C4E}"/>
              </a:ext>
            </a:extLst>
          </p:cNvPr>
          <p:cNvSpPr>
            <a:spLocks noGrp="1"/>
          </p:cNvSpPr>
          <p:nvPr>
            <p:ph type="dt" sz="half" idx="10"/>
          </p:nvPr>
        </p:nvSpPr>
        <p:spPr/>
        <p:txBody>
          <a:bodyPr/>
          <a:lstStyle/>
          <a:p>
            <a:fld id="{9C3F6244-5025-461E-878B-3ECA368D59B1}" type="datetime1">
              <a:rPr lang="fr-FR" smtClean="0"/>
              <a:pPr/>
              <a:t>24/10/2023</a:t>
            </a:fld>
            <a:endParaRPr lang="fr-FR"/>
          </a:p>
        </p:txBody>
      </p:sp>
      <p:sp>
        <p:nvSpPr>
          <p:cNvPr id="5" name="Footer Placeholder 4">
            <a:extLst>
              <a:ext uri="{FF2B5EF4-FFF2-40B4-BE49-F238E27FC236}">
                <a16:creationId xmlns:a16="http://schemas.microsoft.com/office/drawing/2014/main" xmlns=""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638B17D-BA75-47CC-8B3C-08027324EE6B}"/>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A9A978A-D527-49B5-B262-4B2AF16D7CA4}"/>
              </a:ext>
            </a:extLst>
          </p:cNvPr>
          <p:cNvSpPr>
            <a:spLocks noGrp="1"/>
          </p:cNvSpPr>
          <p:nvPr>
            <p:ph type="dt" sz="half" idx="10"/>
          </p:nvPr>
        </p:nvSpPr>
        <p:spPr/>
        <p:txBody>
          <a:bodyPr/>
          <a:lstStyle/>
          <a:p>
            <a:fld id="{B9B02D6C-B97B-4C9E-920B-D3DD00BA469C}" type="datetime1">
              <a:rPr lang="fr-FR" smtClean="0"/>
              <a:pPr/>
              <a:t>24/10/2023</a:t>
            </a:fld>
            <a:endParaRPr lang="fr-FR"/>
          </a:p>
        </p:txBody>
      </p:sp>
      <p:sp>
        <p:nvSpPr>
          <p:cNvPr id="5" name="Footer Placeholder 4">
            <a:extLst>
              <a:ext uri="{FF2B5EF4-FFF2-40B4-BE49-F238E27FC236}">
                <a16:creationId xmlns:a16="http://schemas.microsoft.com/office/drawing/2014/main" xmlns=""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44297A62-10F2-44B8-B049-D70E1D12B15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24/10/2023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493967" y="1797867"/>
            <a:ext cx="51884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grpSp>
        <p:nvGrpSpPr>
          <p:cNvPr id="2" name="Google Shape;95;p11"/>
          <p:cNvGrpSpPr/>
          <p:nvPr/>
        </p:nvGrpSpPr>
        <p:grpSpPr>
          <a:xfrm rot="-5400000">
            <a:off x="-63534" y="929169"/>
            <a:ext cx="866287" cy="92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6108200" y="1797867"/>
            <a:ext cx="51884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00D1FE58-D18A-4381-8AAF-AF9A0B5C29EE}"/>
              </a:ext>
            </a:extLst>
          </p:cNvPr>
          <p:cNvSpPr>
            <a:spLocks noGrp="1"/>
          </p:cNvSpPr>
          <p:nvPr>
            <p:ph type="dt" sz="half" idx="10"/>
          </p:nvPr>
        </p:nvSpPr>
        <p:spPr/>
        <p:txBody>
          <a:bodyPr/>
          <a:lstStyle/>
          <a:p>
            <a:fld id="{D4DB88D4-25ED-4281-BA26-745929DE7A1E}" type="datetime1">
              <a:rPr lang="fr-FR" smtClean="0"/>
              <a:pPr/>
              <a:t>24/10/2023</a:t>
            </a:fld>
            <a:endParaRPr lang="fr-FR"/>
          </a:p>
        </p:txBody>
      </p:sp>
      <p:sp>
        <p:nvSpPr>
          <p:cNvPr id="5" name="Footer Placeholder 4">
            <a:extLst>
              <a:ext uri="{FF2B5EF4-FFF2-40B4-BE49-F238E27FC236}">
                <a16:creationId xmlns:a16="http://schemas.microsoft.com/office/drawing/2014/main" xmlns=""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F6A85AF3-0172-4DA1-815B-25ADC489F068}"/>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8EC0E404-6A6B-48DA-B010-4AD5000BFBFD}"/>
              </a:ext>
            </a:extLst>
          </p:cNvPr>
          <p:cNvSpPr>
            <a:spLocks noGrp="1"/>
          </p:cNvSpPr>
          <p:nvPr>
            <p:ph type="pic" sz="quarter" idx="10"/>
          </p:nvPr>
        </p:nvSpPr>
        <p:spPr>
          <a:xfrm>
            <a:off x="4153832" y="0"/>
            <a:ext cx="8038169" cy="6858000"/>
          </a:xfrm>
          <a:custGeom>
            <a:avLst/>
            <a:gdLst>
              <a:gd name="connsiteX0" fmla="*/ 0 w 8038169"/>
              <a:gd name="connsiteY0" fmla="*/ 0 h 6858000"/>
              <a:gd name="connsiteX1" fmla="*/ 8038169 w 8038169"/>
              <a:gd name="connsiteY1" fmla="*/ 0 h 6858000"/>
              <a:gd name="connsiteX2" fmla="*/ 8038169 w 8038169"/>
              <a:gd name="connsiteY2" fmla="*/ 6858000 h 6858000"/>
              <a:gd name="connsiteX3" fmla="*/ 2958235 w 80381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38169" h="6858000">
                <a:moveTo>
                  <a:pt x="0" y="0"/>
                </a:moveTo>
                <a:lnTo>
                  <a:pt x="8038169" y="0"/>
                </a:lnTo>
                <a:lnTo>
                  <a:pt x="8038169" y="6858000"/>
                </a:lnTo>
                <a:lnTo>
                  <a:pt x="2958235" y="6858000"/>
                </a:lnTo>
                <a:close/>
              </a:path>
            </a:pathLst>
          </a:custGeom>
        </p:spPr>
        <p:txBody>
          <a:bodyPr wrap="square">
            <a:noAutofit/>
          </a:bodyPr>
          <a:lstStyle/>
          <a:p>
            <a:endParaRPr lang="fr-FR"/>
          </a:p>
        </p:txBody>
      </p:sp>
    </p:spTree>
    <p:extLst>
      <p:ext uri="{BB962C8B-B14F-4D97-AF65-F5344CB8AC3E}">
        <p14:creationId xmlns:p14="http://schemas.microsoft.com/office/powerpoint/2010/main" xmlns=""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58C13AE7-0C83-43FE-9155-7C85A1088FD0}"/>
              </a:ext>
            </a:extLst>
          </p:cNvPr>
          <p:cNvSpPr>
            <a:spLocks noGrp="1"/>
          </p:cNvSpPr>
          <p:nvPr>
            <p:ph type="pic" sz="quarter" idx="10"/>
          </p:nvPr>
        </p:nvSpPr>
        <p:spPr>
          <a:xfrm>
            <a:off x="6096000" y="0"/>
            <a:ext cx="6096000" cy="6858000"/>
          </a:xfrm>
        </p:spPr>
        <p:txBody>
          <a:bodyPr/>
          <a:lstStyle/>
          <a:p>
            <a:endParaRPr lang="fr-FR"/>
          </a:p>
        </p:txBody>
      </p:sp>
    </p:spTree>
    <p:extLst>
      <p:ext uri="{BB962C8B-B14F-4D97-AF65-F5344CB8AC3E}">
        <p14:creationId xmlns:p14="http://schemas.microsoft.com/office/powerpoint/2010/main" xmlns=""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D1E6EFF-3218-4055-B3B1-9453A0199164}"/>
              </a:ext>
            </a:extLst>
          </p:cNvPr>
          <p:cNvSpPr>
            <a:spLocks noGrp="1"/>
          </p:cNvSpPr>
          <p:nvPr>
            <p:ph type="pic" sz="quarter" idx="10"/>
          </p:nvPr>
        </p:nvSpPr>
        <p:spPr>
          <a:xfrm>
            <a:off x="6809695" y="865187"/>
            <a:ext cx="1517650" cy="5127625"/>
          </a:xfrm>
        </p:spPr>
        <p:txBody>
          <a:bodyPr/>
          <a:lstStyle/>
          <a:p>
            <a:endParaRPr lang="fr-FR"/>
          </a:p>
        </p:txBody>
      </p:sp>
      <p:sp>
        <p:nvSpPr>
          <p:cNvPr id="12" name="Picture Placeholder 10">
            <a:extLst>
              <a:ext uri="{FF2B5EF4-FFF2-40B4-BE49-F238E27FC236}">
                <a16:creationId xmlns:a16="http://schemas.microsoft.com/office/drawing/2014/main" xmlns="" id="{4084F5BF-369F-4AF6-B225-CB838CB76633}"/>
              </a:ext>
            </a:extLst>
          </p:cNvPr>
          <p:cNvSpPr>
            <a:spLocks noGrp="1"/>
          </p:cNvSpPr>
          <p:nvPr>
            <p:ph type="pic" sz="quarter" idx="11"/>
          </p:nvPr>
        </p:nvSpPr>
        <p:spPr>
          <a:xfrm>
            <a:off x="8594952" y="865187"/>
            <a:ext cx="1517650" cy="5127625"/>
          </a:xfrm>
        </p:spPr>
        <p:txBody>
          <a:bodyPr/>
          <a:lstStyle/>
          <a:p>
            <a:endParaRPr lang="fr-FR"/>
          </a:p>
        </p:txBody>
      </p:sp>
      <p:sp>
        <p:nvSpPr>
          <p:cNvPr id="13" name="Picture Placeholder 10">
            <a:extLst>
              <a:ext uri="{FF2B5EF4-FFF2-40B4-BE49-F238E27FC236}">
                <a16:creationId xmlns:a16="http://schemas.microsoft.com/office/drawing/2014/main" xmlns="" id="{BFC5CD4A-0FD2-405E-A71E-85195193B83B}"/>
              </a:ext>
            </a:extLst>
          </p:cNvPr>
          <p:cNvSpPr>
            <a:spLocks noGrp="1"/>
          </p:cNvSpPr>
          <p:nvPr>
            <p:ph type="pic" sz="quarter" idx="12"/>
          </p:nvPr>
        </p:nvSpPr>
        <p:spPr>
          <a:xfrm>
            <a:off x="10380209" y="865187"/>
            <a:ext cx="1517650" cy="5127625"/>
          </a:xfrm>
        </p:spPr>
        <p:txBody>
          <a:bodyPr/>
          <a:lstStyle/>
          <a:p>
            <a:endParaRPr lang="fr-FR"/>
          </a:p>
        </p:txBody>
      </p:sp>
    </p:spTree>
    <p:extLst>
      <p:ext uri="{BB962C8B-B14F-4D97-AF65-F5344CB8AC3E}">
        <p14:creationId xmlns:p14="http://schemas.microsoft.com/office/powerpoint/2010/main" xmlns=""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FC9F1471-95CC-4B99-AC34-2F90FC6AD2BC}"/>
              </a:ext>
            </a:extLst>
          </p:cNvPr>
          <p:cNvSpPr>
            <a:spLocks noGrp="1"/>
          </p:cNvSpPr>
          <p:nvPr>
            <p:ph type="pic" sz="quarter" idx="10"/>
          </p:nvPr>
        </p:nvSpPr>
        <p:spPr>
          <a:xfrm>
            <a:off x="1859478" y="1310739"/>
            <a:ext cx="4236522" cy="4236522"/>
          </a:xfrm>
          <a:custGeom>
            <a:avLst/>
            <a:gdLst>
              <a:gd name="connsiteX0" fmla="*/ 2118262 w 4236522"/>
              <a:gd name="connsiteY0" fmla="*/ 0 h 4236522"/>
              <a:gd name="connsiteX1" fmla="*/ 4225588 w 4236522"/>
              <a:gd name="connsiteY1" fmla="*/ 1901682 h 4236522"/>
              <a:gd name="connsiteX2" fmla="*/ 4236522 w 4236522"/>
              <a:gd name="connsiteY2" fmla="*/ 2118222 h 4236522"/>
              <a:gd name="connsiteX3" fmla="*/ 4236522 w 4236522"/>
              <a:gd name="connsiteY3" fmla="*/ 2118302 h 4236522"/>
              <a:gd name="connsiteX4" fmla="*/ 4225588 w 4236522"/>
              <a:gd name="connsiteY4" fmla="*/ 2334842 h 4236522"/>
              <a:gd name="connsiteX5" fmla="*/ 2334842 w 4236522"/>
              <a:gd name="connsiteY5" fmla="*/ 4225588 h 4236522"/>
              <a:gd name="connsiteX6" fmla="*/ 2118302 w 4236522"/>
              <a:gd name="connsiteY6" fmla="*/ 4236522 h 4236522"/>
              <a:gd name="connsiteX7" fmla="*/ 2118222 w 4236522"/>
              <a:gd name="connsiteY7" fmla="*/ 4236522 h 4236522"/>
              <a:gd name="connsiteX8" fmla="*/ 1901682 w 4236522"/>
              <a:gd name="connsiteY8" fmla="*/ 4225588 h 4236522"/>
              <a:gd name="connsiteX9" fmla="*/ 0 w 4236522"/>
              <a:gd name="connsiteY9" fmla="*/ 2118262 h 4236522"/>
              <a:gd name="connsiteX10" fmla="*/ 2118262 w 4236522"/>
              <a:gd name="connsiteY10" fmla="*/ 0 h 42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522" h="4236522">
                <a:moveTo>
                  <a:pt x="2118262" y="0"/>
                </a:moveTo>
                <a:cubicBezTo>
                  <a:pt x="3215028" y="0"/>
                  <a:pt x="4117112" y="833536"/>
                  <a:pt x="4225588" y="1901682"/>
                </a:cubicBezTo>
                <a:lnTo>
                  <a:pt x="4236522" y="2118222"/>
                </a:lnTo>
                <a:lnTo>
                  <a:pt x="4236522" y="2118302"/>
                </a:lnTo>
                <a:lnTo>
                  <a:pt x="4225588" y="2334842"/>
                </a:lnTo>
                <a:cubicBezTo>
                  <a:pt x="4124343" y="3331779"/>
                  <a:pt x="3331779" y="4124344"/>
                  <a:pt x="2334842" y="4225588"/>
                </a:cubicBezTo>
                <a:lnTo>
                  <a:pt x="2118302" y="4236522"/>
                </a:lnTo>
                <a:lnTo>
                  <a:pt x="2118222" y="4236522"/>
                </a:lnTo>
                <a:lnTo>
                  <a:pt x="1901682" y="4225588"/>
                </a:lnTo>
                <a:cubicBezTo>
                  <a:pt x="833536" y="4117112"/>
                  <a:pt x="0" y="3215029"/>
                  <a:pt x="0" y="2118262"/>
                </a:cubicBezTo>
                <a:cubicBezTo>
                  <a:pt x="0" y="948378"/>
                  <a:pt x="948378" y="0"/>
                  <a:pt x="2118262" y="0"/>
                </a:cubicBezTo>
                <a:close/>
              </a:path>
            </a:pathLst>
          </a:custGeom>
        </p:spPr>
        <p:txBody>
          <a:bodyPr wrap="square">
            <a:noAutofit/>
          </a:bodyPr>
          <a:lstStyle/>
          <a:p>
            <a:endParaRPr lang="fr-FR" dirty="0"/>
          </a:p>
        </p:txBody>
      </p:sp>
    </p:spTree>
    <p:extLst>
      <p:ext uri="{BB962C8B-B14F-4D97-AF65-F5344CB8AC3E}">
        <p14:creationId xmlns:p14="http://schemas.microsoft.com/office/powerpoint/2010/main" xmlns=""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D6DE5B15-254D-49EA-BFAE-7A60DECFF5B4}"/>
              </a:ext>
            </a:extLst>
          </p:cNvPr>
          <p:cNvSpPr>
            <a:spLocks noGrp="1"/>
          </p:cNvSpPr>
          <p:nvPr>
            <p:ph type="pic" sz="quarter" idx="10"/>
          </p:nvPr>
        </p:nvSpPr>
        <p:spPr>
          <a:xfrm>
            <a:off x="8601083"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0" name="Picture Placeholder 9">
            <a:extLst>
              <a:ext uri="{FF2B5EF4-FFF2-40B4-BE49-F238E27FC236}">
                <a16:creationId xmlns:a16="http://schemas.microsoft.com/office/drawing/2014/main" xmlns="" id="{DA51FBA3-FE89-41BC-96F7-79EBDF081F36}"/>
              </a:ext>
            </a:extLst>
          </p:cNvPr>
          <p:cNvSpPr>
            <a:spLocks noGrp="1"/>
          </p:cNvSpPr>
          <p:nvPr>
            <p:ph type="pic" sz="quarter" idx="11"/>
          </p:nvPr>
        </p:nvSpPr>
        <p:spPr>
          <a:xfrm>
            <a:off x="4772326"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1" name="Picture Placeholder 10">
            <a:extLst>
              <a:ext uri="{FF2B5EF4-FFF2-40B4-BE49-F238E27FC236}">
                <a16:creationId xmlns:a16="http://schemas.microsoft.com/office/drawing/2014/main" xmlns="" id="{BB23E4D4-C689-4866-A592-3C832E8F72F1}"/>
              </a:ext>
            </a:extLst>
          </p:cNvPr>
          <p:cNvSpPr>
            <a:spLocks noGrp="1"/>
          </p:cNvSpPr>
          <p:nvPr>
            <p:ph type="pic" sz="quarter" idx="12"/>
          </p:nvPr>
        </p:nvSpPr>
        <p:spPr>
          <a:xfrm>
            <a:off x="943569"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Tree>
    <p:extLst>
      <p:ext uri="{BB962C8B-B14F-4D97-AF65-F5344CB8AC3E}">
        <p14:creationId xmlns:p14="http://schemas.microsoft.com/office/powerpoint/2010/main" xmlns=""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xmlns=""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DEAA0A-B49F-4FE5-98AF-5FEA800481B9}"/>
              </a:ext>
            </a:extLst>
          </p:cNvPr>
          <p:cNvSpPr>
            <a:spLocks noGrp="1"/>
          </p:cNvSpPr>
          <p:nvPr>
            <p:ph type="dt" sz="half" idx="10"/>
          </p:nvPr>
        </p:nvSpPr>
        <p:spPr/>
        <p:txBody>
          <a:bodyPr/>
          <a:lstStyle/>
          <a:p>
            <a:fld id="{175A83D3-966B-400D-A439-3A5592584D0F}" type="datetime1">
              <a:rPr lang="fr-FR" smtClean="0"/>
              <a:pPr/>
              <a:t>24/10/2023</a:t>
            </a:fld>
            <a:endParaRPr lang="fr-FR"/>
          </a:p>
        </p:txBody>
      </p:sp>
      <p:sp>
        <p:nvSpPr>
          <p:cNvPr id="6" name="Footer Placeholder 5">
            <a:extLst>
              <a:ext uri="{FF2B5EF4-FFF2-40B4-BE49-F238E27FC236}">
                <a16:creationId xmlns:a16="http://schemas.microsoft.com/office/drawing/2014/main" xmlns=""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3ABB8298-6EC3-4C52-AD76-94E000F751B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xmlns=""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xmlns=""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C27328F-A020-48AF-96DA-C426EF70CF12}"/>
              </a:ext>
            </a:extLst>
          </p:cNvPr>
          <p:cNvSpPr>
            <a:spLocks noGrp="1"/>
          </p:cNvSpPr>
          <p:nvPr>
            <p:ph type="dt" sz="half" idx="10"/>
          </p:nvPr>
        </p:nvSpPr>
        <p:spPr/>
        <p:txBody>
          <a:bodyPr/>
          <a:lstStyle/>
          <a:p>
            <a:fld id="{88E9786D-0F31-4C56-B23C-672F56F9D7EF}" type="datetime1">
              <a:rPr lang="fr-FR" smtClean="0"/>
              <a:pPr/>
              <a:t>24/10/2023</a:t>
            </a:fld>
            <a:endParaRPr lang="fr-FR"/>
          </a:p>
        </p:txBody>
      </p:sp>
      <p:sp>
        <p:nvSpPr>
          <p:cNvPr id="6" name="Footer Placeholder 5">
            <a:extLst>
              <a:ext uri="{FF2B5EF4-FFF2-40B4-BE49-F238E27FC236}">
                <a16:creationId xmlns:a16="http://schemas.microsoft.com/office/drawing/2014/main" xmlns=""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665A5063-46B6-492D-AE1A-B6405AF2F7D4}"/>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presentation-powerpoint.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pPr/>
              <a:t>24/10/2023</a:t>
            </a:fld>
            <a:endParaRPr lang="fr-FR"/>
          </a:p>
        </p:txBody>
      </p:sp>
      <p:sp>
        <p:nvSpPr>
          <p:cNvPr id="5" name="Footer Placeholder 4">
            <a:extLst>
              <a:ext uri="{FF2B5EF4-FFF2-40B4-BE49-F238E27FC236}">
                <a16:creationId xmlns:a16="http://schemas.microsoft.com/office/drawing/2014/main" xmlns=""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xmlns=""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pPr/>
              <a:t>‹N°›</a:t>
            </a:fld>
            <a:endParaRPr lang="fr-FR"/>
          </a:p>
        </p:txBody>
      </p:sp>
      <p:sp>
        <p:nvSpPr>
          <p:cNvPr id="7" name="TextBox 6">
            <a:extLst>
              <a:ext uri="{FF2B5EF4-FFF2-40B4-BE49-F238E27FC236}">
                <a16:creationId xmlns:a16="http://schemas.microsoft.com/office/drawing/2014/main" xmlns="" id="{727577C4-EF18-4263-8E50-F315728DE8F4}"/>
              </a:ext>
            </a:extLst>
          </p:cNvPr>
          <p:cNvSpPr txBox="1"/>
          <p:nvPr userDrawn="1"/>
        </p:nvSpPr>
        <p:spPr>
          <a:xfrm>
            <a:off x="0" y="7042484"/>
            <a:ext cx="4038600" cy="369332"/>
          </a:xfrm>
          <a:prstGeom prst="rect">
            <a:avLst/>
          </a:prstGeom>
          <a:noFill/>
        </p:spPr>
        <p:txBody>
          <a:bodyPr wrap="square" rtlCol="0">
            <a:spAutoFit/>
          </a:bodyPr>
          <a:lstStyle/>
          <a:p>
            <a:r>
              <a:rPr lang="fr-FR" dirty="0">
                <a:hlinkClick r:id="rId15"/>
              </a:rPr>
              <a:t>www.presentation-powerpoint.com</a:t>
            </a:r>
            <a:endParaRPr lang="fr-FR" dirty="0"/>
          </a:p>
        </p:txBody>
      </p:sp>
    </p:spTree>
    <p:extLst>
      <p:ext uri="{BB962C8B-B14F-4D97-AF65-F5344CB8AC3E}">
        <p14:creationId xmlns:p14="http://schemas.microsoft.com/office/powerpoint/2010/main" xmlns=""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mailto:Me.biskra@univ-biskra.d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45467"/>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ctrTitle"/>
          </p:nvPr>
        </p:nvSpPr>
        <p:spPr>
          <a:xfrm>
            <a:off x="2546260" y="2112560"/>
            <a:ext cx="5952661" cy="2222000"/>
          </a:xfrm>
          <a:prstGeom prst="rect">
            <a:avLst/>
          </a:prstGeom>
        </p:spPr>
        <p:txBody>
          <a:bodyPr spcFirstLastPara="1" wrap="square" lIns="121897" tIns="121897" rIns="121897" bIns="121897" anchor="b" anchorCtr="0">
            <a:noAutofit/>
          </a:bodyPr>
          <a:lstStyle/>
          <a:p>
            <a:pPr algn="r" rtl="1"/>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السنة الأولى </a:t>
            </a:r>
            <a:r>
              <a:rPr lang="ar-SA" sz="48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ماستر</a:t>
            </a: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تخصص ريادة الأعمال</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مقياس الاستراتيجية الدولية</a:t>
            </a:r>
            <a:endParaRPr lang="fr-FR" sz="48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0" name="Google Shape;120;p15"/>
          <p:cNvSpPr txBox="1">
            <a:spLocks noGrp="1"/>
          </p:cNvSpPr>
          <p:nvPr>
            <p:ph type="subTitle" idx="1"/>
          </p:nvPr>
        </p:nvSpPr>
        <p:spPr>
          <a:xfrm>
            <a:off x="2507636" y="4087220"/>
            <a:ext cx="9684364" cy="786259"/>
          </a:xfrm>
          <a:prstGeom prst="rect">
            <a:avLst/>
          </a:prstGeom>
        </p:spPr>
        <p:txBody>
          <a:bodyPr spcFirstLastPara="1" wrap="square" lIns="121897" tIns="121897" rIns="121897" bIns="121897" anchor="t" anchorCtr="0">
            <a:noAutofit/>
          </a:bodyPr>
          <a:lstStyle/>
          <a:p>
            <a:pPr algn="ctr" rtl="1"/>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الأستاذة: </a:t>
            </a:r>
            <a:r>
              <a:rPr lang="ar-SA" sz="4300" b="1" dirty="0" err="1"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سلاف</a:t>
            </a:r>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 رحال</a:t>
            </a:r>
            <a:endParaRPr lang="fr-FR" sz="4300" b="1" dirty="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Rectangle 3"/>
          <p:cNvSpPr/>
          <p:nvPr/>
        </p:nvSpPr>
        <p:spPr>
          <a:xfrm>
            <a:off x="4943872" y="452670"/>
            <a:ext cx="6096000" cy="1369602"/>
          </a:xfrm>
          <a:prstGeom prst="rect">
            <a:avLst/>
          </a:prstGeom>
        </p:spPr>
        <p:txBody>
          <a:bodyPr lIns="121917" tIns="60958" rIns="121917" bIns="60958">
            <a:spAutoFit/>
          </a:bodyPr>
          <a:lstStyle/>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جامعة محمد </a:t>
            </a:r>
            <a:r>
              <a:rPr lang="ar-SA" sz="2700" b="1" dirty="0" err="1"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خيضر</a:t>
            </a:r>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 بسكرة </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كلية العلوم الاقتصادية والتجارية وعلوم التسيير</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قسم علوم التسيير</a:t>
            </a:r>
            <a:endParaRPr lang="fr-FR" sz="2700" b="1" dirty="0">
              <a:solidFill>
                <a:srgbClr val="F9D80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ZoneTexte 5"/>
          <p:cNvSpPr txBox="1"/>
          <p:nvPr/>
        </p:nvSpPr>
        <p:spPr>
          <a:xfrm>
            <a:off x="8304245" y="6117300"/>
            <a:ext cx="2880320" cy="615553"/>
          </a:xfrm>
          <a:prstGeom prst="rect">
            <a:avLst/>
          </a:prstGeom>
          <a:solidFill>
            <a:srgbClr val="E6AF00"/>
          </a:solidFill>
        </p:spPr>
        <p:txBody>
          <a:bodyPr wrap="square" lIns="121917" tIns="60958" rIns="121917" bIns="60958" rtlCol="0">
            <a:spAutoFit/>
          </a:bodyPr>
          <a:lstStyle/>
          <a:p>
            <a:pPr algn="ct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2024/2023</a:t>
            </a:r>
            <a:endParaRPr lang="fr-FR"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 name="Image 9" descr="9782340033900-475x500-1.jpg"/>
          <p:cNvPicPr>
            <a:picLocks noChangeAspect="1"/>
          </p:cNvPicPr>
          <p:nvPr/>
        </p:nvPicPr>
        <p:blipFill>
          <a:blip r:embed="rId3" cstate="print"/>
          <a:stretch>
            <a:fillRect/>
          </a:stretch>
        </p:blipFill>
        <p:spPr>
          <a:xfrm>
            <a:off x="41543" y="0"/>
            <a:ext cx="2467840" cy="3283527"/>
          </a:xfrm>
          <a:prstGeom prst="rect">
            <a:avLst/>
          </a:prstGeom>
        </p:spPr>
      </p:pic>
      <p:sp>
        <p:nvSpPr>
          <p:cNvPr id="11" name="Rectangle 10"/>
          <p:cNvSpPr/>
          <p:nvPr/>
        </p:nvSpPr>
        <p:spPr>
          <a:xfrm>
            <a:off x="1" y="4904509"/>
            <a:ext cx="12191999" cy="623455"/>
          </a:xfrm>
          <a:prstGeom prst="rect">
            <a:avLst/>
          </a:prstGeom>
          <a:solidFill>
            <a:srgbClr val="B0D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10</a:t>
            </a:fld>
            <a:endParaRPr lang="fr-BE"/>
          </a:p>
        </p:txBody>
      </p:sp>
      <p:pic>
        <p:nvPicPr>
          <p:cNvPr id="69634" name="Picture 2" descr="Global Marketing Strategy Definition Tutor2u"/>
          <p:cNvPicPr>
            <a:picLocks noChangeAspect="1" noChangeArrowheads="1"/>
          </p:cNvPicPr>
          <p:nvPr/>
        </p:nvPicPr>
        <p:blipFill>
          <a:blip r:embed="rId2" cstate="print"/>
          <a:srcRect/>
          <a:stretch>
            <a:fillRect/>
          </a:stretch>
        </p:blipFill>
        <p:spPr bwMode="auto">
          <a:xfrm>
            <a:off x="2746375" y="679882"/>
            <a:ext cx="6134100" cy="46005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536809"/>
            <a:ext cx="6776878" cy="3970318"/>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هي إستراتيجية هجينة تهدف المؤسسة من خلالها إلى أن تكون عالمية ومحلية في نفس </a:t>
            </a:r>
            <a:r>
              <a:rPr lang="ar-SA" sz="2800" b="1" dirty="0" err="1" smtClean="0">
                <a:latin typeface="Sakkal Majalla" pitchFamily="2" charset="-78"/>
                <a:cs typeface="Sakkal Majalla" pitchFamily="2" charset="-78"/>
              </a:rPr>
              <a:t>الوقت.</a:t>
            </a:r>
            <a:r>
              <a:rPr lang="ar-SA" sz="2800" b="1" dirty="0" smtClean="0">
                <a:latin typeface="Sakkal Majalla" pitchFamily="2" charset="-78"/>
                <a:cs typeface="Sakkal Majalla" pitchFamily="2" charset="-78"/>
              </a:rPr>
              <a:t> ومع ذلك، نظرا لأنه غالبا ما يكون من المستحيل تكييف المنتجات وتوحيد معاييرها في نفس الوقت، يجب على المؤسسات التي تتبنى الإستراتيجية عبر الوطنية إجراء </a:t>
            </a:r>
            <a:r>
              <a:rPr lang="ar-SA" sz="2800" b="1" dirty="0" err="1" smtClean="0">
                <a:latin typeface="Sakkal Majalla" pitchFamily="2" charset="-78"/>
                <a:cs typeface="Sakkal Majalla" pitchFamily="2" charset="-78"/>
              </a:rPr>
              <a:t>مقايضات.</a:t>
            </a:r>
            <a:r>
              <a:rPr lang="ar-SA" sz="2800" b="1" dirty="0" smtClean="0">
                <a:latin typeface="Sakkal Majalla" pitchFamily="2" charset="-78"/>
                <a:cs typeface="Sakkal Majalla" pitchFamily="2" charset="-78"/>
              </a:rPr>
              <a:t> على سبيل المثال، يجب عليهم تنفيذ هياكل تنظيمية معقدة لتشجيع الأفكار القادمة من العمليات المحلية ومن ثم دمجها في المعايير العالمية  مثل النهج المحلي المتعدد، تتيح الإستراتيجية عبر الوطنية للشركات التابعة حرية التصرف والاستقلالية للتكيف والتخصيص </a:t>
            </a:r>
            <a:r>
              <a:rPr lang="ar-SA" sz="2800" b="1" dirty="0" err="1" smtClean="0">
                <a:latin typeface="Sakkal Majalla" pitchFamily="2" charset="-78"/>
                <a:cs typeface="Sakkal Majalla" pitchFamily="2" charset="-78"/>
              </a:rPr>
              <a:t>محليا.</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pic>
        <p:nvPicPr>
          <p:cNvPr id="20482"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13057"/>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536809"/>
            <a:ext cx="6776878" cy="5262979"/>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على عكس ما هو الحال في الاستراتيجية الشاملة التي تحقق التكامل من خلال </a:t>
            </a:r>
            <a:r>
              <a:rPr lang="ar-SA" sz="2800" b="1" dirty="0" err="1" smtClean="0">
                <a:latin typeface="Sakkal Majalla" pitchFamily="2" charset="-78"/>
                <a:cs typeface="Sakkal Majalla" pitchFamily="2" charset="-78"/>
              </a:rPr>
              <a:t>الثرارات</a:t>
            </a:r>
            <a:r>
              <a:rPr lang="ar-SA" sz="2800" b="1" dirty="0" smtClean="0">
                <a:latin typeface="Sakkal Majalla" pitchFamily="2" charset="-78"/>
                <a:cs typeface="Sakkal Majalla" pitchFamily="2" charset="-78"/>
              </a:rPr>
              <a:t> التي يتخذها المقر الرئيسي في الغالب، فإن التكامل في منظمة عبر وطنية يحدث عندما تتخذ  الشركات التابعة المختلفة التي تقوم بالتنسيق وتبادل المعلومات قرارات أكثر </a:t>
            </a:r>
            <a:r>
              <a:rPr lang="ar-SA" sz="2800" b="1" dirty="0" err="1" smtClean="0">
                <a:latin typeface="Sakkal Majalla" pitchFamily="2" charset="-78"/>
                <a:cs typeface="Sakkal Majalla" pitchFamily="2" charset="-78"/>
              </a:rPr>
              <a:t>استنارة.</a:t>
            </a:r>
            <a:r>
              <a:rPr lang="ar-SA" sz="2800" b="1" dirty="0" smtClean="0">
                <a:latin typeface="Sakkal Majalla" pitchFamily="2" charset="-78"/>
                <a:cs typeface="Sakkal Majalla" pitchFamily="2" charset="-78"/>
              </a:rPr>
              <a:t> تمزج الاستراتيجيات العابرة للحدود الوطنية من أعلى إلى أسفل من المقر الرئيسي إلى الشركات التابعة كما هو الخال في الإستراتيجية الشاملة ومن القاعدة من الشركة التابعة الأجنبية إلى المقر الرئيسي كما هو الخال في الإستراتيجية المحلية </a:t>
            </a:r>
            <a:r>
              <a:rPr lang="ar-SA" sz="2800" b="1" dirty="0" err="1" smtClean="0">
                <a:latin typeface="Sakkal Majalla" pitchFamily="2" charset="-78"/>
                <a:cs typeface="Sakkal Majalla" pitchFamily="2" charset="-78"/>
              </a:rPr>
              <a:t>المتعددة.</a:t>
            </a:r>
            <a:r>
              <a:rPr lang="ar-SA" sz="2800" b="1" dirty="0" smtClean="0">
                <a:latin typeface="Sakkal Majalla" pitchFamily="2" charset="-78"/>
                <a:cs typeface="Sakkal Majalla" pitchFamily="2" charset="-78"/>
              </a:rPr>
              <a:t> تعمل هذه </a:t>
            </a:r>
            <a:r>
              <a:rPr lang="ar-SA" sz="2800" b="1" dirty="0" err="1" smtClean="0">
                <a:latin typeface="Sakkal Majalla" pitchFamily="2" charset="-78"/>
                <a:cs typeface="Sakkal Majalla" pitchFamily="2" charset="-78"/>
              </a:rPr>
              <a:t>الإستراتيحية</a:t>
            </a:r>
            <a:r>
              <a:rPr lang="ar-SA" sz="2800" b="1" dirty="0" smtClean="0">
                <a:latin typeface="Sakkal Majalla" pitchFamily="2" charset="-78"/>
                <a:cs typeface="Sakkal Majalla" pitchFamily="2" charset="-78"/>
              </a:rPr>
              <a:t> على تعزيز التنسيق من جميع أنحاء المؤسسة في محاولة للحصول على الأفضل في كل سوق عالمية والاستفادة منه في جميع أنحاء العالم بغض النظر عن مصدر الأفكار.</a:t>
            </a:r>
            <a:endParaRPr lang="ar-SA" sz="2800" b="1" dirty="0">
              <a:latin typeface="Sakkal Majalla" pitchFamily="2" charset="-78"/>
              <a:cs typeface="Sakkal Majalla" pitchFamily="2" charset="-78"/>
            </a:endParaRPr>
          </a:p>
        </p:txBody>
      </p:sp>
      <p:pic>
        <p:nvPicPr>
          <p:cNvPr id="7"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13057"/>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13</a:t>
            </a:fld>
            <a:endParaRPr lang="fr-BE"/>
          </a:p>
        </p:txBody>
      </p:sp>
      <p:pic>
        <p:nvPicPr>
          <p:cNvPr id="70658" name="Picture 2" descr="Assessing Internationalisation - Revision Cards in A Level and IB Business"/>
          <p:cNvPicPr>
            <a:picLocks noChangeAspect="1" noChangeArrowheads="1"/>
          </p:cNvPicPr>
          <p:nvPr/>
        </p:nvPicPr>
        <p:blipFill>
          <a:blip r:embed="rId2" cstate="print"/>
          <a:srcRect/>
          <a:stretch>
            <a:fillRect/>
          </a:stretch>
        </p:blipFill>
        <p:spPr bwMode="auto">
          <a:xfrm>
            <a:off x="2136775" y="581891"/>
            <a:ext cx="7672243" cy="51589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938591"/>
            <a:ext cx="6776878" cy="2677656"/>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تهدف شركة </a:t>
            </a:r>
            <a:r>
              <a:rPr lang="ar-SA" sz="2800" b="1" dirty="0" err="1" smtClean="0">
                <a:latin typeface="Sakkal Majalla" pitchFamily="2" charset="-78"/>
                <a:cs typeface="Sakkal Majalla" pitchFamily="2" charset="-78"/>
              </a:rPr>
              <a:t>ستاربكس</a:t>
            </a:r>
            <a:r>
              <a:rPr lang="ar-SA" sz="2800" b="1" dirty="0" smtClean="0">
                <a:latin typeface="Sakkal Majalla" pitchFamily="2" charset="-78"/>
                <a:cs typeface="Sakkal Majalla" pitchFamily="2" charset="-78"/>
              </a:rPr>
              <a:t> على سبيل المثال إلى إنشاء  علامة تجارية عالمية مع تكييف العروض في الوقت نفسه مع أذواق السوق </a:t>
            </a:r>
            <a:r>
              <a:rPr lang="ar-SA" sz="2800" b="1" dirty="0" err="1" smtClean="0">
                <a:latin typeface="Sakkal Majalla" pitchFamily="2" charset="-78"/>
                <a:cs typeface="Sakkal Majalla" pitchFamily="2" charset="-78"/>
              </a:rPr>
              <a:t>المحلية.</a:t>
            </a:r>
            <a:r>
              <a:rPr lang="ar-SA" sz="2800" b="1" dirty="0" smtClean="0">
                <a:latin typeface="Sakkal Majalla" pitchFamily="2" charset="-78"/>
                <a:cs typeface="Sakkal Majalla" pitchFamily="2" charset="-78"/>
              </a:rPr>
              <a:t> على سبيل المثال، بينما تسعى الشركة إلى توحيد أجواء المتاجر عبر الأسواق العالمية، تغيرت المنتجات المعروضة في المتاجر بناء على </a:t>
            </a:r>
            <a:r>
              <a:rPr lang="ar-SA" sz="2800" b="1" dirty="0" err="1" smtClean="0">
                <a:latin typeface="Sakkal Majalla" pitchFamily="2" charset="-78"/>
                <a:cs typeface="Sakkal Majalla" pitchFamily="2" charset="-78"/>
              </a:rPr>
              <a:t>التفضيلات</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المحلية.</a:t>
            </a:r>
            <a:r>
              <a:rPr lang="ar-SA" sz="2800" b="1" dirty="0" smtClean="0">
                <a:latin typeface="Sakkal Majalla" pitchFamily="2" charset="-78"/>
                <a:cs typeface="Sakkal Majalla" pitchFamily="2" charset="-78"/>
              </a:rPr>
              <a:t> في الصينـ يمكن للعملاء الحصول على شاي </a:t>
            </a:r>
            <a:r>
              <a:rPr lang="ar-SA" sz="2800" b="1" dirty="0" err="1" smtClean="0">
                <a:latin typeface="Sakkal Majalla" pitchFamily="2" charset="-78"/>
                <a:cs typeface="Sakkal Majalla" pitchFamily="2" charset="-78"/>
              </a:rPr>
              <a:t>لاتيه</a:t>
            </a:r>
            <a:r>
              <a:rPr lang="ar-SA" sz="2800" b="1" dirty="0" smtClean="0">
                <a:latin typeface="Sakkal Majalla" pitchFamily="2" charset="-78"/>
                <a:cs typeface="Sakkal Majalla" pitchFamily="2" charset="-78"/>
              </a:rPr>
              <a:t> أخضر مع كعكة الفاصوليا </a:t>
            </a:r>
            <a:r>
              <a:rPr lang="ar-SA" sz="2800" b="1" dirty="0" err="1" smtClean="0">
                <a:latin typeface="Sakkal Majalla" pitchFamily="2" charset="-78"/>
                <a:cs typeface="Sakkal Majalla" pitchFamily="2" charset="-78"/>
              </a:rPr>
              <a:t>الحمراء.</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pic>
        <p:nvPicPr>
          <p:cNvPr id="7"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13057"/>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536809"/>
            <a:ext cx="6776878" cy="3108543"/>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إن اتخاذ قرار بشأن ما إذا كان ينبغي لمؤسستك اتباع استراتيجية عابرة للحدود الوطنية بدلا من استراتيجية شاملة أو متعددة الجنسيات يعتمد في المقام الأول على أهدافك وعلى احتياجاتك المتصورة لتوحيد العمليات أو تكييفها عبر الحدود.</a:t>
            </a:r>
          </a:p>
          <a:p>
            <a:pPr algn="just" rtl="1"/>
            <a:r>
              <a:rPr lang="ar-SA" sz="2800" b="1" dirty="0" smtClean="0">
                <a:latin typeface="Sakkal Majalla" pitchFamily="2" charset="-78"/>
                <a:cs typeface="Sakkal Majalla" pitchFamily="2" charset="-78"/>
              </a:rPr>
              <a:t>وبغض النظر عن ذلك، ستساعد الاستراتيجيات المذكورة جميعها على إدارة </a:t>
            </a:r>
            <a:r>
              <a:rPr lang="ar-SA" sz="2800" b="1" dirty="0" err="1" smtClean="0">
                <a:latin typeface="Sakkal Majalla" pitchFamily="2" charset="-78"/>
                <a:cs typeface="Sakkal Majalla" pitchFamily="2" charset="-78"/>
              </a:rPr>
              <a:t>الإختلافات</a:t>
            </a:r>
            <a:r>
              <a:rPr lang="ar-SA" sz="2800" b="1" dirty="0" smtClean="0">
                <a:latin typeface="Sakkal Majalla" pitchFamily="2" charset="-78"/>
                <a:cs typeface="Sakkal Majalla" pitchFamily="2" charset="-78"/>
              </a:rPr>
              <a:t> التي تنشأ عبر الحدود بشكل أكثر فعالية.</a:t>
            </a:r>
            <a:endParaRPr lang="ar-SA" sz="2800" b="1" dirty="0">
              <a:latin typeface="Sakkal Majalla" pitchFamily="2" charset="-78"/>
              <a:cs typeface="Sakkal Majalla" pitchFamily="2" charset="-78"/>
            </a:endParaRPr>
          </a:p>
        </p:txBody>
      </p:sp>
      <p:pic>
        <p:nvPicPr>
          <p:cNvPr id="7"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13057"/>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5" name="ZoneTexte 4"/>
          <p:cNvSpPr txBox="1"/>
          <p:nvPr/>
        </p:nvSpPr>
        <p:spPr>
          <a:xfrm>
            <a:off x="2447595" y="1268761"/>
            <a:ext cx="8256917" cy="584775"/>
          </a:xfrm>
          <a:prstGeom prst="rect">
            <a:avLst/>
          </a:prstGeom>
          <a:noFill/>
        </p:spPr>
        <p:txBody>
          <a:bodyPr wrap="square" rtlCol="0">
            <a:spAutoFit/>
          </a:bodyPr>
          <a:lstStyle/>
          <a:p>
            <a:pPr algn="ctr"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أنواع استراتيجيات </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التدويل </a:t>
            </a:r>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(أمثلة</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a:t>
            </a:r>
            <a:endPar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5058" name="Picture 2" descr="Global Strategy - Chipotle Analysis"/>
          <p:cNvPicPr>
            <a:picLocks noChangeAspect="1" noChangeArrowheads="1"/>
          </p:cNvPicPr>
          <p:nvPr/>
        </p:nvPicPr>
        <p:blipFill>
          <a:blip r:embed="rId2" cstate="print"/>
          <a:srcRect/>
          <a:stretch>
            <a:fillRect/>
          </a:stretch>
        </p:blipFill>
        <p:spPr bwMode="auto">
          <a:xfrm>
            <a:off x="1871531" y="2060848"/>
            <a:ext cx="8640960" cy="4176464"/>
          </a:xfrm>
          <a:prstGeom prst="rect">
            <a:avLst/>
          </a:prstGeom>
          <a:noFill/>
        </p:spPr>
      </p:pic>
      <p:sp>
        <p:nvSpPr>
          <p:cNvPr id="7" name="ZoneTexte 6"/>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9337964"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err="1" smtClean="0">
                <a:solidFill>
                  <a:schemeClr val="bg1"/>
                </a:solidFill>
                <a:latin typeface="Sakkal Majalla" pitchFamily="2" charset="-78"/>
                <a:ea typeface="+mj-ea"/>
                <a:cs typeface="Sakkal Majalla" pitchFamily="2" charset="-78"/>
              </a:rPr>
              <a:t>ثالثا </a:t>
            </a:r>
            <a:r>
              <a:rPr lang="ar-SA" sz="4400" b="1" cap="all" dirty="0" smtClean="0">
                <a:solidFill>
                  <a:schemeClr val="bg1"/>
                </a:solidFill>
                <a:latin typeface="Sakkal Majalla" pitchFamily="2" charset="-78"/>
                <a:ea typeface="+mj-ea"/>
                <a:cs typeface="Sakkal Majalla" pitchFamily="2" charset="-78"/>
              </a:rPr>
              <a:t>/الأسباب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sp>
        <p:nvSpPr>
          <p:cNvPr id="15" name="Freeform: Shape 2">
            <a:extLst>
              <a:ext uri="{FF2B5EF4-FFF2-40B4-BE49-F238E27FC236}">
                <a16:creationId xmlns:a16="http://schemas.microsoft.com/office/drawing/2014/main" xmlns="" id="{C4646DD0-F8B3-4E0D-8F1C-E4372E2479FF}"/>
              </a:ext>
            </a:extLst>
          </p:cNvPr>
          <p:cNvSpPr/>
          <p:nvPr/>
        </p:nvSpPr>
        <p:spPr>
          <a:xfrm>
            <a:off x="1" y="0"/>
            <a:ext cx="25907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3"/>
            <a:ext cx="7492200" cy="3908762"/>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1/ زيادة حجم السوق</a:t>
            </a:r>
            <a:endParaRPr lang="ar-SA" sz="3200" b="1" dirty="0" smtClean="0">
              <a:solidFill>
                <a:srgbClr val="D81A62"/>
              </a:solidFill>
              <a:latin typeface="Sakkal Majalla" pitchFamily="2" charset="-78"/>
              <a:cs typeface="Sakkal Majalla" pitchFamily="2" charset="-78"/>
            </a:endParaRPr>
          </a:p>
          <a:p>
            <a:pPr algn="just" rtl="1"/>
            <a:r>
              <a:rPr lang="ar-SA" sz="2400" b="1" dirty="0" smtClean="0">
                <a:latin typeface="Sakkal Majalla" pitchFamily="2" charset="-78"/>
                <a:cs typeface="Sakkal Majalla" pitchFamily="2" charset="-78"/>
              </a:rPr>
              <a:t>تقرر المؤسسة في مرحلة ما أن أصبحت السوق المحلية صغيرة جدا أو أن فرص النمو محدودة، لذا توفر الأسواق الدولية فرصة لتوسيع الوصول إلى عملاء جدد ولكنها أيضا فرصة لتمديد دورة حياة المنتجات، ربما في السوق المحلية تقترب دورة حياة المنتج من نهايتها أو هو الوصول إلى مرحلة الاستقرار والفارق الزمني في سلوك المستلك الذي نراه على سبيل المثال بين الولايات المتحدة ومن ثم الأسواق الناشئة والأسواق الأوروبية والأسواق الناشئة هو أمر يمكن الشركات الاستفادة منه أيضا وقد تكون هناك مجالات حيث أن المنتج المحدد أن الشركة ليست متاحة بعد،وبالتالي هناك طلب غير مرضي في بعض البلدان التي يمكن للمؤسسة الاستفادة منها وبالتالي زيادة حجم السوق</a:t>
            </a:r>
            <a:endParaRPr lang="ar-SA" sz="2400" b="1" dirty="0" smtClean="0">
              <a:latin typeface="Sakkal Majalla" pitchFamily="2" charset="-78"/>
              <a:cs typeface="Sakkal Majalla" pitchFamily="2" charset="-78"/>
            </a:endParaRPr>
          </a:p>
        </p:txBody>
      </p:sp>
      <p:pic>
        <p:nvPicPr>
          <p:cNvPr id="47106" name="Picture 2" descr="Quản trị chiến lược quốc tế (International strategic management) là gì?"/>
          <p:cNvPicPr>
            <a:picLocks noChangeAspect="1" noChangeArrowheads="1"/>
          </p:cNvPicPr>
          <p:nvPr/>
        </p:nvPicPr>
        <p:blipFill>
          <a:blip r:embed="rId2" cstate="print"/>
          <a:srcRect/>
          <a:stretch>
            <a:fillRect/>
          </a:stretch>
        </p:blipFill>
        <p:spPr bwMode="auto">
          <a:xfrm>
            <a:off x="581891" y="1970376"/>
            <a:ext cx="3200400" cy="27540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8880765"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sp>
        <p:nvSpPr>
          <p:cNvPr id="15" name="Freeform: Shape 2">
            <a:extLst>
              <a:ext uri="{FF2B5EF4-FFF2-40B4-BE49-F238E27FC236}">
                <a16:creationId xmlns:a16="http://schemas.microsoft.com/office/drawing/2014/main" xmlns=""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2431435"/>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2/العائد على الاستثمار</a:t>
            </a:r>
            <a:endParaRPr lang="ar-SA" sz="3200" b="1" dirty="0" smtClean="0">
              <a:solidFill>
                <a:srgbClr val="D81A62"/>
              </a:solidFill>
              <a:latin typeface="Sakkal Majalla" pitchFamily="2" charset="-78"/>
              <a:cs typeface="Sakkal Majalla" pitchFamily="2" charset="-78"/>
            </a:endParaRPr>
          </a:p>
          <a:p>
            <a:pPr algn="just" rtl="1"/>
            <a:r>
              <a:rPr lang="ar-SA" sz="2400" b="1" dirty="0" smtClean="0">
                <a:latin typeface="Sakkal Majalla" pitchFamily="2" charset="-78"/>
                <a:cs typeface="Sakkal Majalla" pitchFamily="2" charset="-78"/>
              </a:rPr>
              <a:t>تقرر المؤسسة تدويل أنشطتها لأنه في حالات كثيرة فإن الاستثمارات الكبيرة على سبيل المثال في خطط البحث في المنتجات الجديدة تأتي بتكلفة ثابتة معينة، لأن حجم السوق المتزايد يعطي الفرصة لنشر هذه التكلفة الثابتة على سوق أكبر وعلى كميات إنتاج أكبر، وعلى كميات إنتاج أكبر وبالتالي هناك عوائد أعلى على الاستثمار إذا كان من الممكن بيع المنتجات في سوق أكبر أو في سوق عالمية.</a:t>
            </a:r>
            <a:endParaRPr lang="ar-SA" sz="2400" b="1" dirty="0" smtClean="0">
              <a:latin typeface="Sakkal Majalla" pitchFamily="2" charset="-78"/>
              <a:cs typeface="Sakkal Majalla" pitchFamily="2" charset="-78"/>
            </a:endParaRPr>
          </a:p>
        </p:txBody>
      </p:sp>
      <p:pic>
        <p:nvPicPr>
          <p:cNvPr id="7" name="Picture 2" descr="Quản trị chiến lược quốc tế (International strategic management) là gì?"/>
          <p:cNvPicPr>
            <a:picLocks noChangeAspect="1" noChangeArrowheads="1"/>
          </p:cNvPicPr>
          <p:nvPr/>
        </p:nvPicPr>
        <p:blipFill>
          <a:blip r:embed="rId2" cstate="print"/>
          <a:srcRect/>
          <a:stretch>
            <a:fillRect/>
          </a:stretch>
        </p:blipFill>
        <p:spPr bwMode="auto">
          <a:xfrm>
            <a:off x="581891" y="1970376"/>
            <a:ext cx="3200400" cy="27540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8880765"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sp>
        <p:nvSpPr>
          <p:cNvPr id="15" name="Freeform: Shape 2">
            <a:extLst>
              <a:ext uri="{FF2B5EF4-FFF2-40B4-BE49-F238E27FC236}">
                <a16:creationId xmlns:a16="http://schemas.microsoft.com/office/drawing/2014/main" xmlns=""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3908762"/>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3/الاقتصاديات السلمية</a:t>
            </a:r>
            <a:endParaRPr lang="ar-SA" sz="3200" b="1" dirty="0" smtClean="0">
              <a:solidFill>
                <a:srgbClr val="D81A62"/>
              </a:solidFill>
              <a:latin typeface="Sakkal Majalla" pitchFamily="2" charset="-78"/>
              <a:cs typeface="Sakkal Majalla" pitchFamily="2" charset="-78"/>
            </a:endParaRPr>
          </a:p>
          <a:p>
            <a:pPr algn="just" rtl="1"/>
            <a:r>
              <a:rPr lang="ar-SA" sz="2400" b="1" dirty="0" smtClean="0">
                <a:latin typeface="Sakkal Majalla" pitchFamily="2" charset="-78"/>
                <a:cs typeface="Sakkal Majalla" pitchFamily="2" charset="-78"/>
              </a:rPr>
              <a:t>ما يجب الاشارة اليه هو أن كل هذه العوامل مرتبطة بطريقة أو بأخرى </a:t>
            </a:r>
            <a:r>
              <a:rPr lang="ar-SA" sz="2400" b="1" dirty="0" err="1" smtClean="0">
                <a:latin typeface="Sakkal Majalla" pitchFamily="2" charset="-78"/>
                <a:cs typeface="Sakkal Majalla" pitchFamily="2" charset="-78"/>
              </a:rPr>
              <a:t>بوفورات</a:t>
            </a:r>
            <a:r>
              <a:rPr lang="ar-SA" sz="2400" b="1" dirty="0" smtClean="0">
                <a:latin typeface="Sakkal Majalla" pitchFamily="2" charset="-78"/>
                <a:cs typeface="Sakkal Majalla" pitchFamily="2" charset="-78"/>
              </a:rPr>
              <a:t> الحجم، لذلك مع زيادة الإنتاج يأتي انخفاض في التكلفة الوحدوية عادة، من خلال زيادة استخدام القدرات للمرافق الحالية، وأيضا فرصة دمج بعض العمليات على نطاق عالمي ومن الأمثلة على ذلك شركة </a:t>
            </a:r>
            <a:r>
              <a:rPr lang="ar-SA" sz="2400" b="1" dirty="0" err="1" smtClean="0">
                <a:latin typeface="Sakkal Majalla" pitchFamily="2" charset="-78"/>
                <a:cs typeface="Sakkal Majalla" pitchFamily="2" charset="-78"/>
              </a:rPr>
              <a:t>إيرباص</a:t>
            </a:r>
            <a:r>
              <a:rPr lang="ar-SA" sz="2400" b="1" dirty="0" smtClean="0">
                <a:latin typeface="Sakkal Majalla" pitchFamily="2" charset="-78"/>
                <a:cs typeface="Sakkal Majalla" pitchFamily="2" charset="-78"/>
              </a:rPr>
              <a:t> على سبيل المثال حيث يتم تقسيم قاعدة الإنتاج بشكل أساسي عبر العديد من البلدان ويتم تصنيع الأجزاء ثم جمعها معا لتجميع الطائرة النهائية أو مثال آخر بالطبع هو شركة أبل أعتقد أنه على الجزء الخلفي من جهاز أيفون مكتوب عليه مصمم في كاليفورنيا ولكنه تم إنتاجه أو صنعه في الصين، لذا فإن أبل هي شركة تستخدم </a:t>
            </a:r>
            <a:r>
              <a:rPr lang="ar-SA" sz="2400" b="1" dirty="0" err="1" smtClean="0">
                <a:latin typeface="Sakkal Majalla" pitchFamily="2" charset="-78"/>
                <a:cs typeface="Sakkal Majalla" pitchFamily="2" charset="-78"/>
              </a:rPr>
              <a:t>وفورات</a:t>
            </a:r>
            <a:r>
              <a:rPr lang="ar-SA" sz="2400" b="1" dirty="0" smtClean="0">
                <a:latin typeface="Sakkal Majalla" pitchFamily="2" charset="-78"/>
                <a:cs typeface="Sakkal Majalla" pitchFamily="2" charset="-78"/>
              </a:rPr>
              <a:t> الحجم والعمليات العالمية ومزايا التكلفة العالمية لصالحها.</a:t>
            </a:r>
            <a:endParaRPr lang="ar-SA" sz="2400" b="1" dirty="0" smtClean="0">
              <a:latin typeface="Sakkal Majalla" pitchFamily="2" charset="-78"/>
              <a:cs typeface="Sakkal Majalla" pitchFamily="2" charset="-78"/>
            </a:endParaRPr>
          </a:p>
        </p:txBody>
      </p:sp>
      <p:pic>
        <p:nvPicPr>
          <p:cNvPr id="7" name="Picture 2" descr="Quản trị chiến lược quốc tế (International strategic management) là gì?"/>
          <p:cNvPicPr>
            <a:picLocks noChangeAspect="1" noChangeArrowheads="1"/>
          </p:cNvPicPr>
          <p:nvPr/>
        </p:nvPicPr>
        <p:blipFill>
          <a:blip r:embed="rId2" cstate="print"/>
          <a:srcRect/>
          <a:stretch>
            <a:fillRect/>
          </a:stretch>
        </p:blipFill>
        <p:spPr bwMode="auto">
          <a:xfrm>
            <a:off x="581891" y="1970376"/>
            <a:ext cx="3200400" cy="27540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3" y="260649"/>
            <a:ext cx="7415364"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DZ" sz="4800" b="1" cap="all" dirty="0" smtClean="0">
                <a:solidFill>
                  <a:schemeClr val="bg1"/>
                </a:solidFill>
                <a:latin typeface="Sakkal Majalla" pitchFamily="2" charset="-78"/>
                <a:ea typeface="+mj-ea"/>
                <a:cs typeface="Sakkal Majalla" pitchFamily="2" charset="-78"/>
              </a:rPr>
              <a:t>محتوى المحاضرة</a:t>
            </a:r>
            <a:endParaRPr lang="ar-DZ" sz="4800" b="1" cap="all" dirty="0">
              <a:solidFill>
                <a:schemeClr val="bg1"/>
              </a:solidFill>
              <a:latin typeface="Sakkal Majalla" pitchFamily="2" charset="-78"/>
              <a:ea typeface="+mj-ea"/>
              <a:cs typeface="Sakkal Majalla" pitchFamily="2" charset="-78"/>
            </a:endParaRPr>
          </a:p>
        </p:txBody>
      </p:sp>
      <p:pic>
        <p:nvPicPr>
          <p:cNvPr id="3" name="Picture 3" descr="C:\Users\seven\Pictures\qqqd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56374" y="1988840"/>
            <a:ext cx="2543605" cy="39604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riangle isocèle 3"/>
          <p:cNvSpPr/>
          <p:nvPr/>
        </p:nvSpPr>
        <p:spPr>
          <a:xfrm>
            <a:off x="0" y="1484784"/>
            <a:ext cx="8159267" cy="5184576"/>
          </a:xfrm>
          <a:prstGeom prst="triangle">
            <a:avLst/>
          </a:prstGeom>
          <a:solidFill>
            <a:srgbClr val="D6A3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5" name="Groupe 4"/>
          <p:cNvGrpSpPr/>
          <p:nvPr/>
        </p:nvGrpSpPr>
        <p:grpSpPr>
          <a:xfrm>
            <a:off x="2831639" y="2913046"/>
            <a:ext cx="7008777" cy="587962"/>
            <a:chOff x="1794110" y="408565"/>
            <a:chExt cx="4398585" cy="659970"/>
          </a:xfrm>
          <a:scene3d>
            <a:camera prst="orthographicFront"/>
            <a:lightRig rig="threePt" dir="t">
              <a:rot lat="0" lon="0" rev="7500000"/>
            </a:lightRig>
          </a:scene3d>
        </p:grpSpPr>
        <p:sp>
          <p:nvSpPr>
            <p:cNvPr id="6" name="Rectangle à coins arrondis 5"/>
            <p:cNvSpPr/>
            <p:nvPr/>
          </p:nvSpPr>
          <p:spPr>
            <a:xfrm>
              <a:off x="2376275" y="408565"/>
              <a:ext cx="3816420" cy="659970"/>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1794110" y="440782"/>
              <a:ext cx="4366369" cy="47183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rtl="1"/>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أنواع الاستراتيجيات الدولية</a:t>
              </a:r>
              <a:endParaRPr lang="ar-DZ"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9" name="Rectangle à coins arrondis 8"/>
          <p:cNvSpPr/>
          <p:nvPr/>
        </p:nvSpPr>
        <p:spPr>
          <a:xfrm>
            <a:off x="4655840" y="2132856"/>
            <a:ext cx="4896544"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مقدمة</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8" name="Groupe 10"/>
          <p:cNvGrpSpPr/>
          <p:nvPr/>
        </p:nvGrpSpPr>
        <p:grpSpPr>
          <a:xfrm>
            <a:off x="2159563" y="3789040"/>
            <a:ext cx="8064896" cy="1080120"/>
            <a:chOff x="2189397" y="-618619"/>
            <a:chExt cx="4824536" cy="728081"/>
          </a:xfrm>
          <a:scene3d>
            <a:camera prst="orthographicFront"/>
            <a:lightRig rig="threePt" dir="t">
              <a:rot lat="0" lon="0" rev="7500000"/>
            </a:lightRig>
          </a:scene3d>
        </p:grpSpPr>
        <p:sp>
          <p:nvSpPr>
            <p:cNvPr id="12" name="Rectangle à coins arrondis 11"/>
            <p:cNvSpPr/>
            <p:nvPr/>
          </p:nvSpPr>
          <p:spPr>
            <a:xfrm>
              <a:off x="2189397" y="-618619"/>
              <a:ext cx="4824536" cy="728081"/>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648877" y="-521542"/>
              <a:ext cx="4206794" cy="52005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الأسباب التي تدفع الشركات إلى اتخاذ قرار التدويل </a:t>
              </a:r>
              <a:endParaRPr lang="ar-DZ"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8" name="Rectangle à coins arrondis 17"/>
          <p:cNvSpPr/>
          <p:nvPr/>
        </p:nvSpPr>
        <p:spPr>
          <a:xfrm>
            <a:off x="2159563" y="5085184"/>
            <a:ext cx="7968885"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أنواع المخاطر للعمليات الدولية</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8880765"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pic>
        <p:nvPicPr>
          <p:cNvPr id="23558" name="Picture 6" descr="Tribune] E-commerçants : 4 grands principes pour surfer sur les  marketplaces pour vendre à l'international?"/>
          <p:cNvPicPr>
            <a:picLocks noChangeAspect="1" noChangeArrowheads="1"/>
          </p:cNvPicPr>
          <p:nvPr/>
        </p:nvPicPr>
        <p:blipFill>
          <a:blip r:embed="rId2" cstate="print"/>
          <a:srcRect/>
          <a:stretch>
            <a:fillRect/>
          </a:stretch>
        </p:blipFill>
        <p:spPr bwMode="auto">
          <a:xfrm>
            <a:off x="1608037" y="2355273"/>
            <a:ext cx="2312800" cy="2232282"/>
          </a:xfrm>
          <a:prstGeom prst="ellipse">
            <a:avLst/>
          </a:prstGeom>
          <a:ln>
            <a:noFill/>
          </a:ln>
          <a:effectLst>
            <a:softEdge rad="112500"/>
          </a:effectLst>
        </p:spPr>
      </p:pic>
      <p:sp>
        <p:nvSpPr>
          <p:cNvPr id="15" name="Freeform: Shape 2">
            <a:extLst>
              <a:ext uri="{FF2B5EF4-FFF2-40B4-BE49-F238E27FC236}">
                <a16:creationId xmlns:a16="http://schemas.microsoft.com/office/drawing/2014/main" xmlns=""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4278094"/>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4/التعلم</a:t>
            </a:r>
            <a:endParaRPr lang="ar-SA" sz="3200" b="1" dirty="0" smtClean="0">
              <a:solidFill>
                <a:srgbClr val="D81A62"/>
              </a:solidFill>
              <a:latin typeface="Sakkal Majalla" pitchFamily="2" charset="-78"/>
              <a:cs typeface="Sakkal Majalla" pitchFamily="2" charset="-78"/>
            </a:endParaRPr>
          </a:p>
          <a:p>
            <a:pPr algn="just" rtl="1"/>
            <a:r>
              <a:rPr lang="ar-SA" sz="2400" b="1" dirty="0" smtClean="0">
                <a:latin typeface="Sakkal Majalla" pitchFamily="2" charset="-78"/>
                <a:cs typeface="Sakkal Majalla" pitchFamily="2" charset="-78"/>
              </a:rPr>
              <a:t>يختلف قليلا وهو التعلم، لذلك تقرر الشركات أحيانا الخروج من أسواقها المحلية للتعرف على اتجاهات المستهلكين الجديدة وفرص جديدة، وللتعرف على التقنيات الجديدة المتطورة في الأسواق العالمية وما إلى </a:t>
            </a:r>
            <a:r>
              <a:rPr lang="ar-SA" sz="2400" b="1" dirty="0" err="1" smtClean="0">
                <a:latin typeface="Sakkal Majalla" pitchFamily="2" charset="-78"/>
                <a:cs typeface="Sakkal Majalla" pitchFamily="2" charset="-78"/>
              </a:rPr>
              <a:t>ذلك.</a:t>
            </a:r>
            <a:r>
              <a:rPr lang="ar-SA" sz="2400" b="1" dirty="0" smtClean="0">
                <a:latin typeface="Sakkal Majalla" pitchFamily="2" charset="-78"/>
                <a:cs typeface="Sakkal Majalla" pitchFamily="2" charset="-78"/>
              </a:rPr>
              <a:t> ومن الأمثلة على ذلك قطاع الاتصالات، في أوائل العقد الأول من القرن الواحد والعشرين، لذا فقد ذهبت بعض الشركات الأوروبية التي غامرت بالفعل خارج أوروبا إلى اليابان وكوريا، ومن الواضح جدا أنها لن تتاح لها فرصة للحصول على حصة سوقية كبيرة في تلك البلدان ولكنها استغلت الفرصة أن تكون في تلك البلدان وأن تتعلم من القائمين على الوظائف ومن المستهلكين حول الاتجاهات الجديدة ومن ثم جلب تلك الاتجاهات وتلك التقنيات وإلى أوروبا، لذا فإن التعلم يعد بالتأكيد عاملا مهما عندما تفكر الشركات في التدويل.</a:t>
            </a:r>
            <a:endParaRPr lang="ar-SA" sz="2400" b="1" dirty="0" smtClean="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8880765"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pic>
        <p:nvPicPr>
          <p:cNvPr id="23558" name="Picture 6" descr="Tribune] E-commerçants : 4 grands principes pour surfer sur les  marketplaces pour vendre à l'international?"/>
          <p:cNvPicPr>
            <a:picLocks noChangeAspect="1" noChangeArrowheads="1"/>
          </p:cNvPicPr>
          <p:nvPr/>
        </p:nvPicPr>
        <p:blipFill>
          <a:blip r:embed="rId2" cstate="print"/>
          <a:srcRect/>
          <a:stretch>
            <a:fillRect/>
          </a:stretch>
        </p:blipFill>
        <p:spPr bwMode="auto">
          <a:xfrm>
            <a:off x="1608037" y="2355273"/>
            <a:ext cx="2312800" cy="2232282"/>
          </a:xfrm>
          <a:prstGeom prst="ellipse">
            <a:avLst/>
          </a:prstGeom>
          <a:ln>
            <a:noFill/>
          </a:ln>
          <a:effectLst>
            <a:softEdge rad="112500"/>
          </a:effectLst>
        </p:spPr>
      </p:pic>
      <p:sp>
        <p:nvSpPr>
          <p:cNvPr id="15" name="Freeform: Shape 2">
            <a:extLst>
              <a:ext uri="{FF2B5EF4-FFF2-40B4-BE49-F238E27FC236}">
                <a16:creationId xmlns:a16="http://schemas.microsoft.com/office/drawing/2014/main" xmlns=""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2431435"/>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5/مزايا الموقع</a:t>
            </a:r>
            <a:endParaRPr lang="ar-SA" sz="3200" b="1" dirty="0" smtClean="0">
              <a:solidFill>
                <a:srgbClr val="D81A62"/>
              </a:solidFill>
              <a:latin typeface="Sakkal Majalla" pitchFamily="2" charset="-78"/>
              <a:cs typeface="Sakkal Majalla" pitchFamily="2" charset="-78"/>
            </a:endParaRPr>
          </a:p>
          <a:p>
            <a:pPr algn="just" rtl="1"/>
            <a:r>
              <a:rPr lang="ar-SA" sz="2400" b="1" dirty="0" smtClean="0">
                <a:latin typeface="Sakkal Majalla" pitchFamily="2" charset="-78"/>
                <a:cs typeface="Sakkal Majalla" pitchFamily="2" charset="-78"/>
              </a:rPr>
              <a:t>إن بعض المواقع تكون أقل تكلفة، على سبيل المثال انخفاض تكلفة العمالة ولكن ربما أيضا انخفاض تكلفة المواد الخام، وسهولة الوصول إلى المواد </a:t>
            </a:r>
            <a:r>
              <a:rPr lang="ar-SA" sz="2400" b="1" dirty="0" err="1" smtClean="0">
                <a:latin typeface="Sakkal Majalla" pitchFamily="2" charset="-78"/>
                <a:cs typeface="Sakkal Majalla" pitchFamily="2" charset="-78"/>
              </a:rPr>
              <a:t>الخام.</a:t>
            </a:r>
            <a:r>
              <a:rPr lang="ar-SA" sz="2400" b="1" dirty="0" smtClean="0">
                <a:latin typeface="Sakkal Majalla" pitchFamily="2" charset="-78"/>
                <a:cs typeface="Sakkal Majalla" pitchFamily="2" charset="-78"/>
              </a:rPr>
              <a:t> في بعض الأحيان تقوم الشركات بالتدويل لأن قاعدة التوريد الخاصة </a:t>
            </a:r>
            <a:r>
              <a:rPr lang="ar-SA" sz="2400" b="1" dirty="0" err="1" smtClean="0">
                <a:latin typeface="Sakkal Majalla" pitchFamily="2" charset="-78"/>
                <a:cs typeface="Sakkal Majalla" pitchFamily="2" charset="-78"/>
              </a:rPr>
              <a:t>بها</a:t>
            </a:r>
            <a:r>
              <a:rPr lang="ar-SA" sz="2400" b="1" dirty="0" smtClean="0">
                <a:latin typeface="Sakkal Majalla" pitchFamily="2" charset="-78"/>
                <a:cs typeface="Sakkal Majalla" pitchFamily="2" charset="-78"/>
              </a:rPr>
              <a:t> موجودة بالفعل، لذا فهم يرون الفرصة لمتابعة مورديهم، والسبب الكبير كما ذكرنا سابقا هو أيضا الوصول للمستهلكين في الأسواق الناشئة خاصة </a:t>
            </a:r>
            <a:endParaRPr lang="ar-SA" sz="2400" b="1" dirty="0" smtClean="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43746" y="282709"/>
            <a:ext cx="7622005"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أنواع المخاطر للعمليات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7703129" y="1019023"/>
            <a:ext cx="3524882" cy="584775"/>
          </a:xfrm>
          <a:prstGeom prst="rect">
            <a:avLst/>
          </a:prstGeom>
          <a:solidFill>
            <a:srgbClr val="B0D5EE"/>
          </a:solidFill>
        </p:spPr>
        <p:txBody>
          <a:bodyPr wrap="square" rtlCol="0">
            <a:spAutoFit/>
          </a:bodyPr>
          <a:lstStyle/>
          <a:p>
            <a:pPr algn="just" rtl="1"/>
            <a:r>
              <a:rPr lang="ar-SA" sz="3200" b="1" dirty="0" smtClean="0">
                <a:latin typeface="Sakkal Majalla" pitchFamily="2" charset="-78"/>
                <a:cs typeface="Sakkal Majalla" pitchFamily="2" charset="-78"/>
              </a:rPr>
              <a:t>المخاطر السياسية</a:t>
            </a:r>
            <a:endParaRPr lang="ar-SA" sz="3200" b="1" dirty="0" smtClean="0">
              <a:latin typeface="Sakkal Majalla" pitchFamily="2" charset="-78"/>
              <a:cs typeface="Sakkal Majalla" pitchFamily="2" charset="-78"/>
            </a:endParaRPr>
          </a:p>
        </p:txBody>
      </p:sp>
      <p:pic>
        <p:nvPicPr>
          <p:cNvPr id="9" name="Picture 4" descr="Stratégie d'internationalisation, construire sa marque à l'étranger"/>
          <p:cNvPicPr>
            <a:picLocks noChangeAspect="1" noChangeArrowheads="1"/>
          </p:cNvPicPr>
          <p:nvPr/>
        </p:nvPicPr>
        <p:blipFill>
          <a:blip r:embed="rId2" cstate="print"/>
          <a:srcRect/>
          <a:stretch>
            <a:fillRect/>
          </a:stretch>
        </p:blipFill>
        <p:spPr bwMode="auto">
          <a:xfrm>
            <a:off x="2031701" y="2744989"/>
            <a:ext cx="1999973" cy="1397521"/>
          </a:xfrm>
          <a:prstGeom prst="ellipse">
            <a:avLst/>
          </a:prstGeom>
          <a:ln>
            <a:noFill/>
          </a:ln>
          <a:effectLst>
            <a:softEdge rad="112500"/>
          </a:effectLst>
        </p:spPr>
      </p:pic>
      <p:sp>
        <p:nvSpPr>
          <p:cNvPr id="5" name="Freeform: Shape 2">
            <a:extLst>
              <a:ext uri="{FF2B5EF4-FFF2-40B4-BE49-F238E27FC236}">
                <a16:creationId xmlns:a16="http://schemas.microsoft.com/office/drawing/2014/main" xmlns="" id="{C4646DD0-F8B3-4E0D-8F1C-E4372E2479FF}"/>
              </a:ext>
            </a:extLst>
          </p:cNvPr>
          <p:cNvSpPr/>
          <p:nvPr/>
        </p:nvSpPr>
        <p:spPr>
          <a:xfrm>
            <a:off x="0"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ZoneTexte 7"/>
          <p:cNvSpPr txBox="1"/>
          <p:nvPr/>
        </p:nvSpPr>
        <p:spPr>
          <a:xfrm>
            <a:off x="3754582" y="1595021"/>
            <a:ext cx="7758546" cy="5262979"/>
          </a:xfrm>
          <a:prstGeom prst="rect">
            <a:avLst/>
          </a:prstGeom>
          <a:noFill/>
        </p:spPr>
        <p:txBody>
          <a:bodyPr wrap="square" rtlCol="0">
            <a:spAutoFit/>
          </a:bodyPr>
          <a:lstStyle/>
          <a:p>
            <a:pPr algn="just" rtl="1"/>
            <a:r>
              <a:rPr lang="ar-SA" sz="2800" b="1" dirty="0" smtClean="0">
                <a:solidFill>
                  <a:srgbClr val="4A4662"/>
                </a:solidFill>
                <a:latin typeface="Sakkal Majalla" pitchFamily="2" charset="-78"/>
                <a:cs typeface="Sakkal Majalla" pitchFamily="2" charset="-78"/>
              </a:rPr>
              <a:t>من الواضح أنه إذا دخلت منطقة جغرافية جديدة فالمؤسسة بحاجة إلى التأكد من أن البلد مستقر سياسيا، فهناك </a:t>
            </a:r>
            <a:r>
              <a:rPr lang="ar-SA" sz="2800" b="1" dirty="0" smtClean="0">
                <a:solidFill>
                  <a:srgbClr val="7030A0"/>
                </a:solidFill>
                <a:latin typeface="Sakkal Majalla" pitchFamily="2" charset="-78"/>
                <a:cs typeface="Sakkal Majalla" pitchFamily="2" charset="-78"/>
              </a:rPr>
              <a:t>خطر الحرب </a:t>
            </a:r>
            <a:r>
              <a:rPr lang="ar-SA" sz="2800" b="1" dirty="0" smtClean="0">
                <a:solidFill>
                  <a:srgbClr val="4A4662"/>
                </a:solidFill>
                <a:latin typeface="Sakkal Majalla" pitchFamily="2" charset="-78"/>
                <a:cs typeface="Sakkal Majalla" pitchFamily="2" charset="-78"/>
              </a:rPr>
              <a:t>والاشتباكات العسكرية، ونتائج غير معروفة إذا كانت هناك صراعات محلية بين الأطراف المختلفة، وإذا كانت هناك احتجاجات سياسية أو عدم استقرار سياسي، ويمكن أن يشكل ذلك كله تهديدا أمنيا، وهذا بالتأكيد شيء تحتاج الشركات إلى مراقبته وتحتاج إلى توخي الحذر بشأنه عندما تستثمر الأموال في سوق أجنبي كما هو الحال مع اللوائح، قد </a:t>
            </a:r>
            <a:r>
              <a:rPr lang="ar-SA" sz="2800" b="1" dirty="0" smtClean="0">
                <a:solidFill>
                  <a:srgbClr val="7030A0"/>
                </a:solidFill>
                <a:latin typeface="Sakkal Majalla" pitchFamily="2" charset="-78"/>
                <a:cs typeface="Sakkal Majalla" pitchFamily="2" charset="-78"/>
              </a:rPr>
              <a:t>تتغير اللوائح</a:t>
            </a:r>
            <a:r>
              <a:rPr lang="ar-SA" sz="2800" b="1" dirty="0" smtClean="0">
                <a:solidFill>
                  <a:srgbClr val="4A4662"/>
                </a:solidFill>
                <a:latin typeface="Sakkal Majalla" pitchFamily="2" charset="-78"/>
                <a:cs typeface="Sakkal Majalla" pitchFamily="2" charset="-78"/>
              </a:rPr>
              <a:t>، قد تكون هناك اتجاهات سياسية </a:t>
            </a:r>
            <a:r>
              <a:rPr lang="ar-SA" sz="2800" b="1" dirty="0" err="1" smtClean="0">
                <a:solidFill>
                  <a:srgbClr val="4A4662"/>
                </a:solidFill>
                <a:latin typeface="Sakkal Majalla" pitchFamily="2" charset="-78"/>
                <a:cs typeface="Sakkal Majalla" pitchFamily="2" charset="-78"/>
              </a:rPr>
              <a:t>حمائية</a:t>
            </a:r>
            <a:r>
              <a:rPr lang="ar-SA" sz="2800" b="1" dirty="0" smtClean="0">
                <a:solidFill>
                  <a:srgbClr val="4A4662"/>
                </a:solidFill>
                <a:latin typeface="Sakkal Majalla" pitchFamily="2" charset="-78"/>
                <a:cs typeface="Sakkal Majalla" pitchFamily="2" charset="-78"/>
              </a:rPr>
              <a:t>، على سبيل المثال، قد تقرر الحكومة حظر الشركات الأجنبية من القيام بأنشطة معينة أو استعادة بعض الأصول التي تمتلكها الشركات الأجنبية، لذا عليها دائما أن تدرك أن هذا خطر تتعرض له وأن </a:t>
            </a:r>
            <a:r>
              <a:rPr lang="ar-SA" sz="2800" b="1" dirty="0" smtClean="0">
                <a:solidFill>
                  <a:srgbClr val="7030A0"/>
                </a:solidFill>
                <a:latin typeface="Sakkal Majalla" pitchFamily="2" charset="-78"/>
                <a:cs typeface="Sakkal Majalla" pitchFamily="2" charset="-78"/>
              </a:rPr>
              <a:t>تغييرات القانون </a:t>
            </a:r>
            <a:r>
              <a:rPr lang="ar-SA" sz="2800" b="1" dirty="0" smtClean="0">
                <a:solidFill>
                  <a:srgbClr val="4A4662"/>
                </a:solidFill>
                <a:latin typeface="Sakkal Majalla" pitchFamily="2" charset="-78"/>
                <a:cs typeface="Sakkal Majalla" pitchFamily="2" charset="-78"/>
              </a:rPr>
              <a:t>يمكن أن تحدث دائما مرة أخرى مثل تأميم الأصول هنا باعتباره خطرا رئيسيا.</a:t>
            </a:r>
            <a:endParaRPr lang="ar-SA" sz="2800" b="1" dirty="0" smtClean="0">
              <a:solidFill>
                <a:srgbClr val="4A4662"/>
              </a:solidFill>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43746" y="282709"/>
            <a:ext cx="7622005"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أنواع المخاطر للعمليات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7703129" y="1019023"/>
            <a:ext cx="3524882" cy="584775"/>
          </a:xfrm>
          <a:prstGeom prst="rect">
            <a:avLst/>
          </a:prstGeom>
          <a:solidFill>
            <a:srgbClr val="B0D5EE"/>
          </a:solidFill>
        </p:spPr>
        <p:txBody>
          <a:bodyPr wrap="square" rtlCol="0">
            <a:spAutoFit/>
          </a:bodyPr>
          <a:lstStyle/>
          <a:p>
            <a:pPr algn="just" rtl="1"/>
            <a:r>
              <a:rPr lang="ar-SA" sz="3200" b="1" dirty="0" smtClean="0">
                <a:latin typeface="Sakkal Majalla" pitchFamily="2" charset="-78"/>
                <a:cs typeface="Sakkal Majalla" pitchFamily="2" charset="-78"/>
              </a:rPr>
              <a:t>المخاطر الاقتصادية</a:t>
            </a:r>
            <a:endParaRPr lang="ar-SA" sz="3200" b="1" dirty="0" smtClean="0">
              <a:latin typeface="Sakkal Majalla" pitchFamily="2" charset="-78"/>
              <a:cs typeface="Sakkal Majalla" pitchFamily="2" charset="-78"/>
            </a:endParaRPr>
          </a:p>
        </p:txBody>
      </p:sp>
      <p:pic>
        <p:nvPicPr>
          <p:cNvPr id="9" name="Picture 4" descr="Stratégie d'internationalisation, construire sa marque à l'étranger"/>
          <p:cNvPicPr>
            <a:picLocks noChangeAspect="1" noChangeArrowheads="1"/>
          </p:cNvPicPr>
          <p:nvPr/>
        </p:nvPicPr>
        <p:blipFill>
          <a:blip r:embed="rId2" cstate="print"/>
          <a:srcRect/>
          <a:stretch>
            <a:fillRect/>
          </a:stretch>
        </p:blipFill>
        <p:spPr bwMode="auto">
          <a:xfrm>
            <a:off x="2031701" y="2744989"/>
            <a:ext cx="1999973" cy="1397521"/>
          </a:xfrm>
          <a:prstGeom prst="ellipse">
            <a:avLst/>
          </a:prstGeom>
          <a:ln>
            <a:noFill/>
          </a:ln>
          <a:effectLst>
            <a:softEdge rad="112500"/>
          </a:effectLst>
        </p:spPr>
      </p:pic>
      <p:sp>
        <p:nvSpPr>
          <p:cNvPr id="5" name="Freeform: Shape 2">
            <a:extLst>
              <a:ext uri="{FF2B5EF4-FFF2-40B4-BE49-F238E27FC236}">
                <a16:creationId xmlns:a16="http://schemas.microsoft.com/office/drawing/2014/main" xmlns="" id="{C4646DD0-F8B3-4E0D-8F1C-E4372E2479FF}"/>
              </a:ext>
            </a:extLst>
          </p:cNvPr>
          <p:cNvSpPr/>
          <p:nvPr/>
        </p:nvSpPr>
        <p:spPr>
          <a:xfrm>
            <a:off x="0"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ZoneTexte 7"/>
          <p:cNvSpPr txBox="1"/>
          <p:nvPr/>
        </p:nvSpPr>
        <p:spPr>
          <a:xfrm>
            <a:off x="3754582" y="1595021"/>
            <a:ext cx="7758546" cy="5262979"/>
          </a:xfrm>
          <a:prstGeom prst="rect">
            <a:avLst/>
          </a:prstGeom>
          <a:noFill/>
        </p:spPr>
        <p:txBody>
          <a:bodyPr wrap="square" rtlCol="0">
            <a:spAutoFit/>
          </a:bodyPr>
          <a:lstStyle/>
          <a:p>
            <a:pPr algn="just" rtl="1"/>
            <a:r>
              <a:rPr lang="ar-SA" sz="2800" b="1" dirty="0" smtClean="0">
                <a:solidFill>
                  <a:srgbClr val="4A4662"/>
                </a:solidFill>
                <a:latin typeface="Sakkal Majalla" pitchFamily="2" charset="-78"/>
                <a:cs typeface="Sakkal Majalla" pitchFamily="2" charset="-78"/>
              </a:rPr>
              <a:t>إن مخاطر </a:t>
            </a:r>
            <a:r>
              <a:rPr lang="ar-SA" sz="2800" b="1" dirty="0" smtClean="0">
                <a:solidFill>
                  <a:srgbClr val="7030A0"/>
                </a:solidFill>
                <a:latin typeface="Sakkal Majalla" pitchFamily="2" charset="-78"/>
                <a:cs typeface="Sakkal Majalla" pitchFamily="2" charset="-78"/>
              </a:rPr>
              <a:t>الاقتصاد الكلي</a:t>
            </a:r>
            <a:r>
              <a:rPr lang="ar-SA" sz="2800" b="1" dirty="0" smtClean="0">
                <a:solidFill>
                  <a:srgbClr val="4A4662"/>
                </a:solidFill>
                <a:latin typeface="Sakkal Majalla" pitchFamily="2" charset="-78"/>
                <a:cs typeface="Sakkal Majalla" pitchFamily="2" charset="-78"/>
              </a:rPr>
              <a:t>، على سبيل المثال يمكن أن تلعب مستويات الديون دورا هنا، يمكن أن تكون الأسعار متقلبة وهناك خطر التضخم، ومخاطر العملة هي المخاطر الثانية التي يجب أن تكون المؤسسة على دراية </a:t>
            </a:r>
            <a:r>
              <a:rPr lang="ar-SA" sz="2800" b="1" dirty="0" err="1" smtClean="0">
                <a:solidFill>
                  <a:srgbClr val="4A4662"/>
                </a:solidFill>
                <a:latin typeface="Sakkal Majalla" pitchFamily="2" charset="-78"/>
                <a:cs typeface="Sakkal Majalla" pitchFamily="2" charset="-78"/>
              </a:rPr>
              <a:t>بها</a:t>
            </a:r>
            <a:r>
              <a:rPr lang="ar-SA" sz="2800" b="1" dirty="0" smtClean="0">
                <a:solidFill>
                  <a:srgbClr val="4A4662"/>
                </a:solidFill>
                <a:latin typeface="Sakkal Majalla" pitchFamily="2" charset="-78"/>
                <a:cs typeface="Sakkal Majalla" pitchFamily="2" charset="-78"/>
              </a:rPr>
              <a:t> خاصة إذا اكتسب السوق </a:t>
            </a:r>
            <a:r>
              <a:rPr lang="ar-SA" sz="2800" b="1" dirty="0" err="1" smtClean="0">
                <a:solidFill>
                  <a:srgbClr val="4A4662"/>
                </a:solidFill>
                <a:latin typeface="Sakkal Majalla" pitchFamily="2" charset="-78"/>
                <a:cs typeface="Sakkal Majalla" pitchFamily="2" charset="-78"/>
              </a:rPr>
              <a:t>أهميةولكن</a:t>
            </a:r>
            <a:r>
              <a:rPr lang="ar-SA" sz="2800" b="1" dirty="0" smtClean="0">
                <a:solidFill>
                  <a:srgbClr val="4A4662"/>
                </a:solidFill>
                <a:latin typeface="Sakkal Majalla" pitchFamily="2" charset="-78"/>
                <a:cs typeface="Sakkal Majalla" pitchFamily="2" charset="-78"/>
              </a:rPr>
              <a:t> بعد ذلك تتقلب العملة بشكل كبير، وهذا يعني أيضا أن البلد الأصلي الذي يتداول إجمالي أرباح المؤسسة وفقا لذلك، وهذا شيء يجب أن تكون على دراية </a:t>
            </a:r>
            <a:r>
              <a:rPr lang="ar-SA" sz="2800" b="1" dirty="0" err="1" smtClean="0">
                <a:solidFill>
                  <a:srgbClr val="4A4662"/>
                </a:solidFill>
                <a:latin typeface="Sakkal Majalla" pitchFamily="2" charset="-78"/>
                <a:cs typeface="Sakkal Majalla" pitchFamily="2" charset="-78"/>
              </a:rPr>
              <a:t>به</a:t>
            </a:r>
            <a:r>
              <a:rPr lang="ar-SA" sz="2800" b="1" dirty="0" smtClean="0">
                <a:solidFill>
                  <a:srgbClr val="4A4662"/>
                </a:solidFill>
                <a:latin typeface="Sakkal Majalla" pitchFamily="2" charset="-78"/>
                <a:cs typeface="Sakkal Majalla" pitchFamily="2" charset="-78"/>
              </a:rPr>
              <a:t> أيضا لإدارة اتفاقيات التجارة بعناية قد تلعب دورا، لذلك في بعض الأحيان المزايا التي قد تحصل عليها من خلال البلد المحلي قد تختفي إذا أبرمت الدولة اتفاقية تجارية مع دولة أخرى ومن ثم يصبح تصدير واستيراد البضائع بشكل أساسي بدون رسوم جمركية، لذلك يكون خاليا من أي رسوم أو أي تكاليف تجارية كبيرة، وقد </a:t>
            </a:r>
            <a:r>
              <a:rPr lang="ar-SA" sz="2800" b="1" dirty="0" smtClean="0">
                <a:solidFill>
                  <a:srgbClr val="4A4662"/>
                </a:solidFill>
                <a:latin typeface="Sakkal Majalla" pitchFamily="2" charset="-78"/>
                <a:cs typeface="Sakkal Majalla" pitchFamily="2" charset="-78"/>
              </a:rPr>
              <a:t>ي</a:t>
            </a:r>
            <a:r>
              <a:rPr lang="ar-SA" sz="2800" b="1" dirty="0" smtClean="0">
                <a:solidFill>
                  <a:srgbClr val="4A4662"/>
                </a:solidFill>
                <a:latin typeface="Sakkal Majalla" pitchFamily="2" charset="-78"/>
                <a:cs typeface="Sakkal Majalla" pitchFamily="2" charset="-78"/>
              </a:rPr>
              <a:t>غير ذلك اقتصاديات الصناعات </a:t>
            </a:r>
            <a:r>
              <a:rPr lang="ar-SA" sz="2800" b="1" dirty="0" err="1" smtClean="0">
                <a:solidFill>
                  <a:srgbClr val="4A4662"/>
                </a:solidFill>
                <a:latin typeface="Sakkal Majalla" pitchFamily="2" charset="-78"/>
                <a:cs typeface="Sakkal Majalla" pitchFamily="2" charset="-78"/>
              </a:rPr>
              <a:t>تماما.</a:t>
            </a:r>
            <a:r>
              <a:rPr lang="ar-SA" sz="2800" b="1" dirty="0" smtClean="0">
                <a:solidFill>
                  <a:srgbClr val="4A4662"/>
                </a:solidFill>
                <a:latin typeface="Sakkal Majalla" pitchFamily="2" charset="-78"/>
                <a:cs typeface="Sakkal Majalla" pitchFamily="2" charset="-78"/>
              </a:rPr>
              <a:t> </a:t>
            </a:r>
            <a:r>
              <a:rPr lang="ar-SA" sz="2800" b="1" dirty="0" smtClean="0">
                <a:solidFill>
                  <a:srgbClr val="4A4662"/>
                </a:solidFill>
                <a:latin typeface="Sakkal Majalla" pitchFamily="2" charset="-78"/>
                <a:cs typeface="Sakkal Majalla" pitchFamily="2" charset="-78"/>
              </a:rPr>
              <a:t>هناك أيضا خطر المنتجات المقلدة </a:t>
            </a:r>
            <a:r>
              <a:rPr lang="ar-SA" sz="2800" b="1" dirty="0" err="1" smtClean="0">
                <a:solidFill>
                  <a:srgbClr val="4A4662"/>
                </a:solidFill>
                <a:latin typeface="Sakkal Majalla" pitchFamily="2" charset="-78"/>
                <a:cs typeface="Sakkal Majalla" pitchFamily="2" charset="-78"/>
              </a:rPr>
              <a:t>ومكافحتها.</a:t>
            </a:r>
            <a:r>
              <a:rPr lang="ar-SA" sz="2800" b="1" dirty="0" smtClean="0">
                <a:solidFill>
                  <a:srgbClr val="4A4662"/>
                </a:solidFill>
                <a:latin typeface="Sakkal Majalla" pitchFamily="2" charset="-78"/>
                <a:cs typeface="Sakkal Majalla" pitchFamily="2" charset="-78"/>
              </a:rPr>
              <a:t> </a:t>
            </a:r>
            <a:endParaRPr lang="ar-SA" sz="2800" b="1" dirty="0" smtClean="0">
              <a:solidFill>
                <a:srgbClr val="4A4662"/>
              </a:solidFill>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43746" y="282709"/>
            <a:ext cx="7622005"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أنواع المخاطر للعمليات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7703129" y="1019023"/>
            <a:ext cx="3524882" cy="584775"/>
          </a:xfrm>
          <a:prstGeom prst="rect">
            <a:avLst/>
          </a:prstGeom>
          <a:solidFill>
            <a:srgbClr val="B0D5EE"/>
          </a:solidFill>
        </p:spPr>
        <p:txBody>
          <a:bodyPr wrap="square" rtlCol="0">
            <a:spAutoFit/>
          </a:bodyPr>
          <a:lstStyle/>
          <a:p>
            <a:pPr algn="just" rtl="1"/>
            <a:r>
              <a:rPr lang="ar-SA" sz="3200" b="1" dirty="0" smtClean="0">
                <a:latin typeface="Sakkal Majalla" pitchFamily="2" charset="-78"/>
                <a:cs typeface="Sakkal Majalla" pitchFamily="2" charset="-78"/>
              </a:rPr>
              <a:t>المخاطر الاقتصادية</a:t>
            </a:r>
            <a:endParaRPr lang="ar-SA" sz="3200" b="1" dirty="0" smtClean="0">
              <a:latin typeface="Sakkal Majalla" pitchFamily="2" charset="-78"/>
              <a:cs typeface="Sakkal Majalla" pitchFamily="2" charset="-78"/>
            </a:endParaRPr>
          </a:p>
        </p:txBody>
      </p:sp>
      <p:pic>
        <p:nvPicPr>
          <p:cNvPr id="9" name="Picture 4" descr="Stratégie d'internationalisation, construire sa marque à l'étranger"/>
          <p:cNvPicPr>
            <a:picLocks noChangeAspect="1" noChangeArrowheads="1"/>
          </p:cNvPicPr>
          <p:nvPr/>
        </p:nvPicPr>
        <p:blipFill>
          <a:blip r:embed="rId2" cstate="print"/>
          <a:srcRect/>
          <a:stretch>
            <a:fillRect/>
          </a:stretch>
        </p:blipFill>
        <p:spPr bwMode="auto">
          <a:xfrm>
            <a:off x="2031701" y="2744989"/>
            <a:ext cx="1999973" cy="1397521"/>
          </a:xfrm>
          <a:prstGeom prst="ellipse">
            <a:avLst/>
          </a:prstGeom>
          <a:ln>
            <a:noFill/>
          </a:ln>
          <a:effectLst>
            <a:softEdge rad="112500"/>
          </a:effectLst>
        </p:spPr>
      </p:pic>
      <p:sp>
        <p:nvSpPr>
          <p:cNvPr id="5" name="Freeform: Shape 2">
            <a:extLst>
              <a:ext uri="{FF2B5EF4-FFF2-40B4-BE49-F238E27FC236}">
                <a16:creationId xmlns:a16="http://schemas.microsoft.com/office/drawing/2014/main" xmlns="" id="{C4646DD0-F8B3-4E0D-8F1C-E4372E2479FF}"/>
              </a:ext>
            </a:extLst>
          </p:cNvPr>
          <p:cNvSpPr/>
          <p:nvPr/>
        </p:nvSpPr>
        <p:spPr>
          <a:xfrm>
            <a:off x="0"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ZoneTexte 7"/>
          <p:cNvSpPr txBox="1"/>
          <p:nvPr/>
        </p:nvSpPr>
        <p:spPr>
          <a:xfrm>
            <a:off x="3879272" y="1982948"/>
            <a:ext cx="7758546" cy="1384995"/>
          </a:xfrm>
          <a:prstGeom prst="rect">
            <a:avLst/>
          </a:prstGeom>
          <a:noFill/>
        </p:spPr>
        <p:txBody>
          <a:bodyPr wrap="square" rtlCol="0">
            <a:spAutoFit/>
          </a:bodyPr>
          <a:lstStyle/>
          <a:p>
            <a:pPr algn="just" rtl="1"/>
            <a:r>
              <a:rPr lang="ar-SA" sz="2800" b="1" dirty="0" smtClean="0">
                <a:solidFill>
                  <a:srgbClr val="4A4662"/>
                </a:solidFill>
                <a:latin typeface="Sakkal Majalla" pitchFamily="2" charset="-78"/>
                <a:cs typeface="Sakkal Majalla" pitchFamily="2" charset="-78"/>
              </a:rPr>
              <a:t>المخاطر المالية، حيث واجهت الشركات الأزمة المالية لعام 2008 التي أثرت على الأسواق العالمية أو أزمة الائتمان وعدم الاستقرار المالي التي جاءت معها  </a:t>
            </a:r>
            <a:endParaRPr lang="ar-SA" sz="2800" b="1" dirty="0" smtClean="0">
              <a:solidFill>
                <a:srgbClr val="4A4662"/>
              </a:solidFill>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8" name="Google Shape;878;p65" descr="MacBook-Pro-mockup.png"/>
          <p:cNvPicPr preferRelativeResize="0"/>
          <p:nvPr/>
        </p:nvPicPr>
        <p:blipFill rotWithShape="1">
          <a:blip r:embed="rId3" cstate="print">
            <a:alphaModFix/>
          </a:blip>
          <a:srcRect l="9213" t="5258" r="11156"/>
          <a:stretch/>
        </p:blipFill>
        <p:spPr>
          <a:xfrm>
            <a:off x="2" y="1892830"/>
            <a:ext cx="6407468" cy="4573867"/>
          </a:xfrm>
          <a:prstGeom prst="rect">
            <a:avLst/>
          </a:prstGeom>
          <a:noFill/>
          <a:ln>
            <a:noFill/>
          </a:ln>
        </p:spPr>
      </p:pic>
      <p:grpSp>
        <p:nvGrpSpPr>
          <p:cNvPr id="2" name="Google Shape;899;p65"/>
          <p:cNvGrpSpPr/>
          <p:nvPr/>
        </p:nvGrpSpPr>
        <p:grpSpPr>
          <a:xfrm rot="5400000">
            <a:off x="11521647" y="548258"/>
            <a:ext cx="370869" cy="461091"/>
            <a:chOff x="0" y="46600"/>
            <a:chExt cx="3121800" cy="5004600"/>
          </a:xfrm>
        </p:grpSpPr>
        <p:sp>
          <p:nvSpPr>
            <p:cNvPr id="900" name="Google Shape;900;p6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2" name="Google Shape;902;p65"/>
            <p:cNvSpPr/>
            <p:nvPr/>
          </p:nvSpPr>
          <p:spPr>
            <a:xfrm rot="5400000">
              <a:off x="-1450150" y="1671525"/>
              <a:ext cx="4647600" cy="1747200"/>
            </a:xfrm>
            <a:prstGeom prst="triangle">
              <a:avLst>
                <a:gd name="adj" fmla="val 50126"/>
              </a:avLst>
            </a:prstGeom>
            <a:solidFill>
              <a:srgbClr val="D81A62">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03" name="Google Shape;903;p65"/>
          <p:cNvSpPr/>
          <p:nvPr/>
        </p:nvSpPr>
        <p:spPr>
          <a:xfrm>
            <a:off x="911424" y="2468893"/>
            <a:ext cx="4655600" cy="2978400"/>
          </a:xfrm>
          <a:prstGeom prst="rect">
            <a:avLst/>
          </a:prstGeom>
          <a:solidFill>
            <a:srgbClr val="648DC6">
              <a:alpha val="3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97;p34"/>
          <p:cNvSpPr txBox="1">
            <a:spLocks noGrp="1"/>
          </p:cNvSpPr>
          <p:nvPr>
            <p:ph type="title"/>
          </p:nvPr>
        </p:nvSpPr>
        <p:spPr>
          <a:xfrm>
            <a:off x="623392" y="548680"/>
            <a:ext cx="11168779"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434343"/>
                </a:solidFill>
              </a:rPr>
              <a:t>Contact</a:t>
            </a:r>
            <a:r>
              <a:rPr lang="en" dirty="0" smtClean="0"/>
              <a:t> </a:t>
            </a:r>
            <a:r>
              <a:rPr lang="en" b="1" dirty="0" smtClean="0">
                <a:solidFill>
                  <a:srgbClr val="D81A62"/>
                </a:solidFill>
              </a:rPr>
              <a:t>Info</a:t>
            </a:r>
            <a:endParaRPr b="1" dirty="0">
              <a:solidFill>
                <a:srgbClr val="D81A62"/>
              </a:solidFill>
            </a:endParaRPr>
          </a:p>
        </p:txBody>
      </p:sp>
      <p:sp>
        <p:nvSpPr>
          <p:cNvPr id="34" name="Rectangle 33"/>
          <p:cNvSpPr/>
          <p:nvPr/>
        </p:nvSpPr>
        <p:spPr>
          <a:xfrm>
            <a:off x="6768077" y="2756926"/>
            <a:ext cx="3417923" cy="369332"/>
          </a:xfrm>
          <a:prstGeom prst="rect">
            <a:avLst/>
          </a:prstGeom>
          <a:noFill/>
        </p:spPr>
        <p:txBody>
          <a:bodyPr wrap="none">
            <a:spAutoFit/>
          </a:bodyPr>
          <a:lstStyle/>
          <a:p>
            <a:r>
              <a:rPr lang="fr-FR" b="1" u="sng" dirty="0" smtClean="0">
                <a:solidFill>
                  <a:srgbClr val="FB3A05"/>
                </a:solidFill>
                <a:latin typeface="Comic Sans MS" pitchFamily="66" charset="0"/>
                <a:hlinkClick r:id="rId4"/>
              </a:rPr>
              <a:t> soulef.rahal@univ-biskra.dz</a:t>
            </a:r>
            <a:endParaRPr lang="fr-FR" dirty="0">
              <a:solidFill>
                <a:srgbClr val="FB3A05"/>
              </a:solidFill>
            </a:endParaRPr>
          </a:p>
        </p:txBody>
      </p:sp>
      <p:sp>
        <p:nvSpPr>
          <p:cNvPr id="36" name="Google Shape;503;p34"/>
          <p:cNvSpPr txBox="1"/>
          <p:nvPr/>
        </p:nvSpPr>
        <p:spPr>
          <a:xfrm>
            <a:off x="6768075" y="3352243"/>
            <a:ext cx="2556400" cy="460800"/>
          </a:xfrm>
          <a:prstGeom prst="rect">
            <a:avLst/>
          </a:prstGeom>
          <a:noFill/>
          <a:ln>
            <a:noFill/>
          </a:ln>
        </p:spPr>
        <p:txBody>
          <a:bodyPr spcFirstLastPara="1" wrap="square" lIns="91425" tIns="91425" rIns="91425" bIns="91425" anchor="t" anchorCtr="0">
            <a:noAutofit/>
          </a:bodyPr>
          <a:lstStyle/>
          <a:p>
            <a:pPr lvl="0"/>
            <a:r>
              <a:rPr lang="ar-SA" b="1" dirty="0" smtClean="0">
                <a:solidFill>
                  <a:srgbClr val="434343"/>
                </a:solidFill>
                <a:latin typeface="Open Sans"/>
                <a:ea typeface="Open Sans"/>
                <a:cs typeface="Open Sans"/>
                <a:sym typeface="Open Sans"/>
              </a:rPr>
              <a:t>0776457125</a:t>
            </a:r>
          </a:p>
        </p:txBody>
      </p:sp>
      <p:grpSp>
        <p:nvGrpSpPr>
          <p:cNvPr id="3" name="Google Shape;508;p34"/>
          <p:cNvGrpSpPr/>
          <p:nvPr/>
        </p:nvGrpSpPr>
        <p:grpSpPr>
          <a:xfrm>
            <a:off x="6192013" y="4101077"/>
            <a:ext cx="556969" cy="556969"/>
            <a:chOff x="5122875" y="3525086"/>
            <a:chExt cx="572700" cy="572700"/>
          </a:xfrm>
        </p:grpSpPr>
        <p:sp>
          <p:nvSpPr>
            <p:cNvPr id="38" name="Google Shape;509;p34"/>
            <p:cNvSpPr/>
            <p:nvPr/>
          </p:nvSpPr>
          <p:spPr>
            <a:xfrm>
              <a:off x="5122875" y="3525086"/>
              <a:ext cx="572700" cy="572700"/>
            </a:xfrm>
            <a:custGeom>
              <a:avLst/>
              <a:gdLst/>
              <a:ahLst/>
              <a:cxnLst/>
              <a:rect l="l" t="t" r="r" b="b"/>
              <a:pathLst>
                <a:path w="120000" h="120000" extrusionOk="0">
                  <a:moveTo>
                    <a:pt x="59955" y="4981"/>
                  </a:moveTo>
                  <a:cubicBezTo>
                    <a:pt x="90378" y="4981"/>
                    <a:pt x="114929" y="29621"/>
                    <a:pt x="114929" y="59955"/>
                  </a:cubicBezTo>
                  <a:cubicBezTo>
                    <a:pt x="114929" y="90378"/>
                    <a:pt x="90378" y="114929"/>
                    <a:pt x="59955" y="114929"/>
                  </a:cubicBezTo>
                  <a:cubicBezTo>
                    <a:pt x="29621" y="114929"/>
                    <a:pt x="4981" y="90378"/>
                    <a:pt x="4981" y="59955"/>
                  </a:cubicBezTo>
                  <a:cubicBezTo>
                    <a:pt x="4714" y="29621"/>
                    <a:pt x="29621" y="4981"/>
                    <a:pt x="59955" y="4981"/>
                  </a:cubicBezTo>
                  <a:moveTo>
                    <a:pt x="59955" y="0"/>
                  </a:moveTo>
                  <a:cubicBezTo>
                    <a:pt x="26864" y="0"/>
                    <a:pt x="0" y="26864"/>
                    <a:pt x="0" y="59955"/>
                  </a:cubicBezTo>
                  <a:cubicBezTo>
                    <a:pt x="0" y="93135"/>
                    <a:pt x="26864" y="120000"/>
                    <a:pt x="59955" y="120000"/>
                  </a:cubicBezTo>
                  <a:cubicBezTo>
                    <a:pt x="93135" y="120000"/>
                    <a:pt x="120000" y="93135"/>
                    <a:pt x="120000" y="59955"/>
                  </a:cubicBezTo>
                  <a:cubicBezTo>
                    <a:pt x="120000" y="26864"/>
                    <a:pt x="93135" y="0"/>
                    <a:pt x="59955" y="0"/>
                  </a:cubicBezTo>
                  <a:lnTo>
                    <a:pt x="59955" y="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510;p34"/>
            <p:cNvSpPr/>
            <p:nvPr/>
          </p:nvSpPr>
          <p:spPr>
            <a:xfrm>
              <a:off x="5326942" y="3640825"/>
              <a:ext cx="164700" cy="335100"/>
            </a:xfrm>
            <a:custGeom>
              <a:avLst/>
              <a:gdLst/>
              <a:ahLst/>
              <a:cxnLst/>
              <a:rect l="l" t="t" r="r" b="b"/>
              <a:pathLst>
                <a:path w="120000" h="120000" extrusionOk="0">
                  <a:moveTo>
                    <a:pt x="27786" y="120000"/>
                  </a:moveTo>
                  <a:lnTo>
                    <a:pt x="77557" y="120000"/>
                  </a:lnTo>
                  <a:lnTo>
                    <a:pt x="77557" y="60075"/>
                  </a:lnTo>
                  <a:lnTo>
                    <a:pt x="115725" y="60075"/>
                  </a:lnTo>
                  <a:lnTo>
                    <a:pt x="120000" y="38988"/>
                  </a:lnTo>
                  <a:lnTo>
                    <a:pt x="76946" y="38988"/>
                  </a:lnTo>
                  <a:lnTo>
                    <a:pt x="76946" y="25790"/>
                  </a:lnTo>
                  <a:cubicBezTo>
                    <a:pt x="76946" y="21087"/>
                    <a:pt x="81221" y="20632"/>
                    <a:pt x="85496" y="20632"/>
                  </a:cubicBezTo>
                  <a:lnTo>
                    <a:pt x="119083" y="20632"/>
                  </a:lnTo>
                  <a:lnTo>
                    <a:pt x="119083" y="0"/>
                  </a:lnTo>
                  <a:lnTo>
                    <a:pt x="79389" y="0"/>
                  </a:lnTo>
                  <a:cubicBezTo>
                    <a:pt x="35419" y="0"/>
                    <a:pt x="27786" y="15474"/>
                    <a:pt x="27786" y="24879"/>
                  </a:cubicBezTo>
                  <a:lnTo>
                    <a:pt x="27786" y="38533"/>
                  </a:lnTo>
                  <a:lnTo>
                    <a:pt x="0" y="38533"/>
                  </a:lnTo>
                  <a:lnTo>
                    <a:pt x="0" y="59620"/>
                  </a:lnTo>
                  <a:lnTo>
                    <a:pt x="27786" y="59620"/>
                  </a:lnTo>
                  <a:lnTo>
                    <a:pt x="27786" y="12000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40" name="Rectangle 39"/>
          <p:cNvSpPr/>
          <p:nvPr/>
        </p:nvSpPr>
        <p:spPr>
          <a:xfrm>
            <a:off x="6960096" y="4197086"/>
            <a:ext cx="1510350" cy="369332"/>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pic>
        <p:nvPicPr>
          <p:cNvPr id="41" name="Picture 5" descr="C:\Users\Amira Informatique\Downloads\instagram.jpg"/>
          <p:cNvPicPr>
            <a:picLocks noChangeAspect="1" noChangeArrowheads="1"/>
          </p:cNvPicPr>
          <p:nvPr/>
        </p:nvPicPr>
        <p:blipFill>
          <a:blip r:embed="rId5" cstate="print"/>
          <a:srcRect/>
          <a:stretch>
            <a:fillRect/>
          </a:stretch>
        </p:blipFill>
        <p:spPr bwMode="auto">
          <a:xfrm>
            <a:off x="6288021" y="4773151"/>
            <a:ext cx="576064" cy="522709"/>
          </a:xfrm>
          <a:prstGeom prst="rect">
            <a:avLst/>
          </a:prstGeom>
          <a:noFill/>
        </p:spPr>
      </p:pic>
      <p:sp>
        <p:nvSpPr>
          <p:cNvPr id="42" name="Google Shape;1212;p74"/>
          <p:cNvSpPr/>
          <p:nvPr/>
        </p:nvSpPr>
        <p:spPr>
          <a:xfrm>
            <a:off x="6096000" y="3417043"/>
            <a:ext cx="396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00808E"/>
          </a:solidFill>
          <a:ln>
            <a:solidFill>
              <a:schemeClr val="accent5">
                <a:lumMod val="75000"/>
              </a:schemeClr>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808E"/>
              </a:solidFill>
              <a:latin typeface="Calibri"/>
              <a:ea typeface="Calibri"/>
              <a:cs typeface="Calibri"/>
              <a:sym typeface="Calibri"/>
            </a:endParaRPr>
          </a:p>
        </p:txBody>
      </p:sp>
      <p:grpSp>
        <p:nvGrpSpPr>
          <p:cNvPr id="4" name="Google Shape;957;p67"/>
          <p:cNvGrpSpPr/>
          <p:nvPr/>
        </p:nvGrpSpPr>
        <p:grpSpPr>
          <a:xfrm>
            <a:off x="5999991" y="2660917"/>
            <a:ext cx="776943" cy="781489"/>
            <a:chOff x="3440247" y="1295900"/>
            <a:chExt cx="582707" cy="586117"/>
          </a:xfrm>
        </p:grpSpPr>
        <p:sp>
          <p:nvSpPr>
            <p:cNvPr id="44" name="Google Shape;958;p67"/>
            <p:cNvSpPr/>
            <p:nvPr/>
          </p:nvSpPr>
          <p:spPr>
            <a:xfrm>
              <a:off x="3450253" y="1309317"/>
              <a:ext cx="572700" cy="5727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9;p67"/>
            <p:cNvSpPr/>
            <p:nvPr/>
          </p:nvSpPr>
          <p:spPr>
            <a:xfrm>
              <a:off x="3440247" y="1295900"/>
              <a:ext cx="548700" cy="548700"/>
            </a:xfrm>
            <a:prstGeom prst="ellipse">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6" name="Google Shape;960;p67"/>
            <p:cNvSpPr/>
            <p:nvPr/>
          </p:nvSpPr>
          <p:spPr>
            <a:xfrm>
              <a:off x="3520500" y="1428500"/>
              <a:ext cx="388200" cy="283500"/>
            </a:xfrm>
            <a:custGeom>
              <a:avLst/>
              <a:gdLst/>
              <a:ahLst/>
              <a:cxnLst/>
              <a:rect l="l" t="t" r="r" b="b"/>
              <a:pathLst>
                <a:path w="120000" h="120000" extrusionOk="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 name="Rectangle 20"/>
          <p:cNvSpPr/>
          <p:nvPr/>
        </p:nvSpPr>
        <p:spPr>
          <a:xfrm>
            <a:off x="7056107" y="4869161"/>
            <a:ext cx="1510350" cy="369332"/>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pic>
        <p:nvPicPr>
          <p:cNvPr id="24" name="Picture 2" descr="Stratégies d'internationalisation - Livre et ebook Stratégie d'entreprise  de Jean-Paul Lemaire - Dunod"/>
          <p:cNvPicPr>
            <a:picLocks noChangeAspect="1" noChangeArrowheads="1"/>
          </p:cNvPicPr>
          <p:nvPr/>
        </p:nvPicPr>
        <p:blipFill>
          <a:blip r:embed="rId6" cstate="print"/>
          <a:srcRect/>
          <a:stretch>
            <a:fillRect/>
          </a:stretch>
        </p:blipFill>
        <p:spPr bwMode="auto">
          <a:xfrm>
            <a:off x="6820320" y="318655"/>
            <a:ext cx="2112235" cy="2071655"/>
          </a:xfrm>
          <a:prstGeom prst="rect">
            <a:avLst/>
          </a:prstGeom>
          <a:noFill/>
        </p:spPr>
      </p:pic>
      <p:pic>
        <p:nvPicPr>
          <p:cNvPr id="25" name="Picture 4" descr="Amazon.fr - Strategies d'Internationalisation des Entreprises Menaces et  Opportunites - Buigues, Pierre, Lacoste, Denis - Livres"/>
          <p:cNvPicPr>
            <a:picLocks noChangeAspect="1" noChangeArrowheads="1"/>
          </p:cNvPicPr>
          <p:nvPr/>
        </p:nvPicPr>
        <p:blipFill>
          <a:blip r:embed="rId7" cstate="print"/>
          <a:srcRect/>
          <a:stretch>
            <a:fillRect/>
          </a:stretch>
        </p:blipFill>
        <p:spPr bwMode="auto">
          <a:xfrm>
            <a:off x="9149373" y="332509"/>
            <a:ext cx="2183045" cy="2111545"/>
          </a:xfrm>
          <a:prstGeom prst="rect">
            <a:avLst/>
          </a:prstGeom>
          <a:noFill/>
        </p:spPr>
      </p:pic>
      <p:sp>
        <p:nvSpPr>
          <p:cNvPr id="26" name="ZoneTexte 2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3554" name="Picture 2" descr="International Strategy: Context, Concepts and Implications | Wiley"/>
          <p:cNvPicPr>
            <a:picLocks noChangeAspect="1" noChangeArrowheads="1"/>
          </p:cNvPicPr>
          <p:nvPr/>
        </p:nvPicPr>
        <p:blipFill>
          <a:blip r:embed="rId8" cstate="print"/>
          <a:srcRect/>
          <a:stretch>
            <a:fillRect/>
          </a:stretch>
        </p:blipFill>
        <p:spPr bwMode="auto">
          <a:xfrm>
            <a:off x="4738254" y="304800"/>
            <a:ext cx="1960129" cy="19534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ox(i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i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0655" y="1484785"/>
            <a:ext cx="6733309" cy="1815882"/>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الغرض من اتباع استراتيجية دولية هو إدارة الاختلافات التي تنشأ عند العمل عبر حدود جغرافية وثقافية </a:t>
            </a:r>
            <a:r>
              <a:rPr lang="ar-SA" sz="2800" b="1" dirty="0" err="1" smtClean="0">
                <a:latin typeface="Sakkal Majalla" pitchFamily="2" charset="-78"/>
                <a:cs typeface="Sakkal Majalla" pitchFamily="2" charset="-78"/>
              </a:rPr>
              <a:t>متعدد.</a:t>
            </a:r>
            <a:r>
              <a:rPr lang="ar-SA" sz="2800" b="1" dirty="0" smtClean="0">
                <a:latin typeface="Sakkal Majalla" pitchFamily="2" charset="-78"/>
                <a:cs typeface="Sakkal Majalla" pitchFamily="2" charset="-78"/>
              </a:rPr>
              <a:t> من المرجح أن يتبنى المديرون العالميون واحدة من الاستراتيجيات الدولية المتميزة: استراتيجية محلية متعددة، أو كبرى، أو عبر الوطنية.</a:t>
            </a:r>
          </a:p>
        </p:txBody>
      </p:sp>
      <p:sp>
        <p:nvSpPr>
          <p:cNvPr id="6" name="ZoneTexte 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5389418" y="195298"/>
            <a:ext cx="5530372"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أولا/ مقدمة</a:t>
            </a:r>
            <a:endParaRPr lang="ar-DZ" sz="4800" b="1" cap="all" dirty="0">
              <a:solidFill>
                <a:schemeClr val="bg1"/>
              </a:solidFill>
              <a:latin typeface="Sakkal Majalla" pitchFamily="2" charset="-78"/>
              <a:ea typeface="+mj-ea"/>
              <a:cs typeface="Sakkal Majalla" pitchFamily="2" charset="-78"/>
            </a:endParaRPr>
          </a:p>
        </p:txBody>
      </p:sp>
      <p:sp>
        <p:nvSpPr>
          <p:cNvPr id="7" name="Rectangle 6"/>
          <p:cNvSpPr/>
          <p:nvPr/>
        </p:nvSpPr>
        <p:spPr>
          <a:xfrm>
            <a:off x="4835237" y="3815201"/>
            <a:ext cx="6830292" cy="1754326"/>
          </a:xfrm>
          <a:prstGeom prst="rect">
            <a:avLst/>
          </a:prstGeom>
          <a:solidFill>
            <a:srgbClr val="FFDF79"/>
          </a:solidFill>
          <a:ln>
            <a:solidFill>
              <a:srgbClr val="FFC000"/>
            </a:solidFill>
          </a:ln>
        </p:spPr>
        <p:txBody>
          <a:bodyPr wrap="square">
            <a:spAutoFit/>
          </a:bodyPr>
          <a:lstStyle/>
          <a:p>
            <a:pPr lvl="0" algn="just" rtl="1"/>
            <a:r>
              <a:rPr lang="ar-SA" sz="36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كل هذا يساعد المؤسسة على تحقيق نمو وربح في السوق </a:t>
            </a:r>
            <a:r>
              <a:rPr lang="ar-SA" sz="3600" b="1" dirty="0" err="1"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العالمية.</a:t>
            </a:r>
            <a:r>
              <a:rPr lang="ar-SA" sz="36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 إذا كيف تختلف هذه </a:t>
            </a:r>
            <a:r>
              <a:rPr lang="ar-SA" sz="3600" b="1" dirty="0" err="1"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الإستراتيجيات؟</a:t>
            </a:r>
            <a:endParaRPr lang="ar-SA" sz="36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0178" name="Picture 2" descr="International Business Strategy: Explanation and Examples - Parsadi"/>
          <p:cNvPicPr>
            <a:picLocks noChangeAspect="1" noChangeArrowheads="1"/>
          </p:cNvPicPr>
          <p:nvPr/>
        </p:nvPicPr>
        <p:blipFill>
          <a:blip r:embed="rId2" cstate="print"/>
          <a:srcRect/>
          <a:stretch>
            <a:fillRect/>
          </a:stretch>
        </p:blipFill>
        <p:spPr bwMode="auto">
          <a:xfrm>
            <a:off x="0" y="0"/>
            <a:ext cx="4807527" cy="64423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F05CC194-4120-4F87-91F9-4AB9857B49C9}"/>
              </a:ext>
            </a:extLst>
          </p:cNvPr>
          <p:cNvPicPr>
            <a:picLocks noGrp="1" noChangeAspect="1"/>
          </p:cNvPicPr>
          <p:nvPr>
            <p:ph type="pic" sz="quarter" idx="10"/>
          </p:nvPr>
        </p:nvPicPr>
        <p:blipFill>
          <a:blip r:embed="rId3" cstate="print"/>
          <a:stretch>
            <a:fillRect/>
          </a:stretch>
        </p:blipFill>
        <p:spPr>
          <a:xfrm>
            <a:off x="4129548" y="1413387"/>
            <a:ext cx="8062453" cy="4031226"/>
          </a:xfrm>
        </p:spPr>
      </p:pic>
      <p:sp>
        <p:nvSpPr>
          <p:cNvPr id="17" name="Freeform: Shape 16">
            <a:extLst>
              <a:ext uri="{FF2B5EF4-FFF2-40B4-BE49-F238E27FC236}">
                <a16:creationId xmlns:a16="http://schemas.microsoft.com/office/drawing/2014/main" xmlns="" id="{D1055B14-E08E-4A85-9E06-83C5F7D799D9}"/>
              </a:ext>
            </a:extLst>
          </p:cNvPr>
          <p:cNvSpPr/>
          <p:nvPr/>
        </p:nvSpPr>
        <p:spPr>
          <a:xfrm rot="20210450">
            <a:off x="4941344" y="-575600"/>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6" name="Freeform: Shape 15">
            <a:extLst>
              <a:ext uri="{FF2B5EF4-FFF2-40B4-BE49-F238E27FC236}">
                <a16:creationId xmlns:a16="http://schemas.microsoft.com/office/drawing/2014/main" xmlns="" id="{7E80DB80-FA73-4E37-BAAD-8479A21EB34E}"/>
              </a:ext>
            </a:extLst>
          </p:cNvPr>
          <p:cNvSpPr/>
          <p:nvPr/>
        </p:nvSpPr>
        <p:spPr>
          <a:xfrm rot="20210450">
            <a:off x="4613186" y="-575599"/>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0" name="Rectangle 1">
            <a:extLst>
              <a:ext uri="{FF2B5EF4-FFF2-40B4-BE49-F238E27FC236}">
                <a16:creationId xmlns:a16="http://schemas.microsoft.com/office/drawing/2014/main" xmlns="" id="{6E2744D7-D910-4994-BEAB-08F75DD05F52}"/>
              </a:ext>
            </a:extLst>
          </p:cNvPr>
          <p:cNvSpPr/>
          <p:nvPr/>
        </p:nvSpPr>
        <p:spPr>
          <a:xfrm>
            <a:off x="1" y="0"/>
            <a:ext cx="7102929" cy="6858000"/>
          </a:xfrm>
          <a:custGeom>
            <a:avLst/>
            <a:gdLst>
              <a:gd name="connsiteX0" fmla="*/ 0 w 3657600"/>
              <a:gd name="connsiteY0" fmla="*/ 0 h 6858000"/>
              <a:gd name="connsiteX1" fmla="*/ 3657600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3657600"/>
              <a:gd name="connsiteY0" fmla="*/ 0 h 6858000"/>
              <a:gd name="connsiteX1" fmla="*/ 1959429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7102929"/>
              <a:gd name="connsiteY0" fmla="*/ 0 h 6858000"/>
              <a:gd name="connsiteX1" fmla="*/ 1959429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96443 w 7102929"/>
              <a:gd name="connsiteY1" fmla="*/ 16329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80115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29" h="6858000">
                <a:moveTo>
                  <a:pt x="0" y="0"/>
                </a:moveTo>
                <a:lnTo>
                  <a:pt x="4180115" y="0"/>
                </a:lnTo>
                <a:lnTo>
                  <a:pt x="7102929" y="6858000"/>
                </a:lnTo>
                <a:lnTo>
                  <a:pt x="0" y="6858000"/>
                </a:lnTo>
                <a:lnTo>
                  <a:pt x="0" y="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lide Number Placeholder 17">
            <a:extLst>
              <a:ext uri="{FF2B5EF4-FFF2-40B4-BE49-F238E27FC236}">
                <a16:creationId xmlns:a16="http://schemas.microsoft.com/office/drawing/2014/main" xmlns="" id="{5EF440A9-650C-465C-B75D-22C3EABE6E8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4</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3">
            <a:extLst>
              <a:ext uri="{FF2B5EF4-FFF2-40B4-BE49-F238E27FC236}">
                <a16:creationId xmlns:a16="http://schemas.microsoft.com/office/drawing/2014/main" xmlns="" id="{AF88AA49-24C7-4FF6-8CEF-D80CB4620BAA}"/>
              </a:ext>
            </a:extLst>
          </p:cNvPr>
          <p:cNvGrpSpPr/>
          <p:nvPr/>
        </p:nvGrpSpPr>
        <p:grpSpPr>
          <a:xfrm>
            <a:off x="347263" y="3094892"/>
            <a:ext cx="5554773" cy="1053711"/>
            <a:chOff x="294510" y="4432268"/>
            <a:chExt cx="3773875" cy="1053711"/>
          </a:xfrm>
        </p:grpSpPr>
        <p:sp>
          <p:nvSpPr>
            <p:cNvPr id="5" name="Rectangle 4">
              <a:extLst>
                <a:ext uri="{FF2B5EF4-FFF2-40B4-BE49-F238E27FC236}">
                  <a16:creationId xmlns:a16="http://schemas.microsoft.com/office/drawing/2014/main" xmlns="" id="{CA5E2DB9-B9D4-48C3-BB7B-44B231003AD4}"/>
                </a:ext>
              </a:extLst>
            </p:cNvPr>
            <p:cNvSpPr/>
            <p:nvPr/>
          </p:nvSpPr>
          <p:spPr>
            <a:xfrm>
              <a:off x="294510" y="4432268"/>
              <a:ext cx="3773875"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5400" b="1" dirty="0" smtClean="0">
                  <a:latin typeface="Sakkal Majalla" pitchFamily="2" charset="-78"/>
                  <a:cs typeface="Sakkal Majalla" pitchFamily="2" charset="-78"/>
                </a:rPr>
                <a:t>ثانيا/أنواع الاستراتيجيات الدولية</a:t>
              </a:r>
              <a:endParaRPr lang="fr-FR" sz="5400" dirty="0">
                <a:latin typeface="Sakkal Majalla" pitchFamily="2" charset="-78"/>
                <a:cs typeface="Sakkal Majalla" pitchFamily="2" charset="-78"/>
              </a:endParaRPr>
            </a:p>
          </p:txBody>
        </p:sp>
        <p:cxnSp>
          <p:nvCxnSpPr>
            <p:cNvPr id="6" name="Straight Connector 5">
              <a:extLst>
                <a:ext uri="{FF2B5EF4-FFF2-40B4-BE49-F238E27FC236}">
                  <a16:creationId xmlns:a16="http://schemas.microsoft.com/office/drawing/2014/main" xmlns="" id="{B214D124-0C00-4342-9523-B0B57A9146E8}"/>
                </a:ext>
              </a:extLst>
            </p:cNvPr>
            <p:cNvCxnSpPr/>
            <p:nvPr/>
          </p:nvCxnSpPr>
          <p:spPr>
            <a:xfrm>
              <a:off x="2020989" y="5485979"/>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868014556"/>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5" name="ZoneTexte 4"/>
          <p:cNvSpPr txBox="1"/>
          <p:nvPr/>
        </p:nvSpPr>
        <p:spPr>
          <a:xfrm>
            <a:off x="2447595" y="1268761"/>
            <a:ext cx="8256917" cy="584775"/>
          </a:xfrm>
          <a:prstGeom prst="rect">
            <a:avLst/>
          </a:prstGeom>
          <a:noFill/>
        </p:spPr>
        <p:txBody>
          <a:bodyPr wrap="square" rtlCol="0">
            <a:spAutoFit/>
          </a:bodyPr>
          <a:lstStyle/>
          <a:p>
            <a:pPr algn="ctr"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أنواع استراتيجيات </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التدويل </a:t>
            </a:r>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(أمثلة</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a:t>
            </a:r>
            <a:endPar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5058" name="Picture 2" descr="Global Strategy - Chipotle Analysis"/>
          <p:cNvPicPr>
            <a:picLocks noChangeAspect="1" noChangeArrowheads="1"/>
          </p:cNvPicPr>
          <p:nvPr/>
        </p:nvPicPr>
        <p:blipFill>
          <a:blip r:embed="rId2" cstate="print"/>
          <a:srcRect/>
          <a:stretch>
            <a:fillRect/>
          </a:stretch>
        </p:blipFill>
        <p:spPr bwMode="auto">
          <a:xfrm>
            <a:off x="1871531" y="2060848"/>
            <a:ext cx="8640960" cy="4176464"/>
          </a:xfrm>
          <a:prstGeom prst="rect">
            <a:avLst/>
          </a:prstGeom>
          <a:noFill/>
        </p:spPr>
      </p:pic>
      <p:sp>
        <p:nvSpPr>
          <p:cNvPr id="7" name="ZoneTexte 6"/>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728" y="2260638"/>
            <a:ext cx="6776878" cy="4401205"/>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تقوم الشركة التي تتبع إستراتيجية محلية متعددة بتخصيص المنتجات والخدمات حتى تتمكن من الاستجابة للعملاء والموظفين في كل البلدان التي تعمل </a:t>
            </a:r>
            <a:r>
              <a:rPr lang="ar-SA" sz="2800" b="1" dirty="0" err="1" smtClean="0">
                <a:latin typeface="Sakkal Majalla" pitchFamily="2" charset="-78"/>
                <a:cs typeface="Sakkal Majalla" pitchFamily="2" charset="-78"/>
              </a:rPr>
              <a:t>فيها.</a:t>
            </a:r>
            <a:r>
              <a:rPr lang="ar-SA" sz="2800" b="1" dirty="0" smtClean="0">
                <a:latin typeface="Sakkal Majalla" pitchFamily="2" charset="-78"/>
                <a:cs typeface="Sakkal Majalla" pitchFamily="2" charset="-78"/>
              </a:rPr>
              <a:t> في الواقع، تصبح الشركة مجموعة من الشركات التابعة التي تركز على المستوى المحلي والتي تعمل بشكل مستقل مثل الشركات المحلية التي تقرر كيفية تصميم المنتج وتصنيعه وتوزيعه وتسويقه في أسواقها المحلية.</a:t>
            </a:r>
          </a:p>
          <a:p>
            <a:pPr algn="just" rtl="1"/>
            <a:r>
              <a:rPr lang="ar-SA" sz="2800" b="1" dirty="0" smtClean="0">
                <a:latin typeface="Sakkal Majalla" pitchFamily="2" charset="-78"/>
                <a:cs typeface="Sakkal Majalla" pitchFamily="2" charset="-78"/>
              </a:rPr>
              <a:t>وبالتالي لا تركز الشركات التي تعتمد الاستراتيجية </a:t>
            </a:r>
            <a:r>
              <a:rPr lang="ar-SA" sz="2800" b="1" dirty="0" err="1" smtClean="0">
                <a:latin typeface="Sakkal Majalla" pitchFamily="2" charset="-78"/>
                <a:cs typeface="Sakkal Majalla" pitchFamily="2" charset="-78"/>
              </a:rPr>
              <a:t>متهددة</a:t>
            </a:r>
            <a:r>
              <a:rPr lang="ar-SA" sz="2800" b="1" dirty="0" smtClean="0">
                <a:latin typeface="Sakkal Majalla" pitchFamily="2" charset="-78"/>
                <a:cs typeface="Sakkal Majalla" pitchFamily="2" charset="-78"/>
              </a:rPr>
              <a:t> المحليات على التكلفة والكفاءة،ولكنها تركز وتؤكد على الاستجابة للمتطلبات المحلية داخل كل سوق من أسواقها</a:t>
            </a:r>
          </a:p>
        </p:txBody>
      </p:sp>
      <p:sp>
        <p:nvSpPr>
          <p:cNvPr id="6" name="ZoneTexte 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4959927" y="832607"/>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1/الاستراتيجية متعددة المحليات</a:t>
            </a:r>
            <a:endParaRPr lang="ar-DZ" sz="4800" b="1" cap="all" dirty="0">
              <a:solidFill>
                <a:schemeClr val="bg1"/>
              </a:solidFill>
              <a:latin typeface="Sakkal Majalla" pitchFamily="2" charset="-78"/>
              <a:ea typeface="+mj-ea"/>
              <a:cs typeface="Sakkal Majalla" pitchFamily="2" charset="-78"/>
            </a:endParaRPr>
          </a:p>
        </p:txBody>
      </p:sp>
      <p:sp>
        <p:nvSpPr>
          <p:cNvPr id="18434" name="AutoShape 2" descr="Conceptual Business Illustration Words Multidomestic Strategy Stock  Illustration 103518312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Conceptual Business Illustration Words Multidomestic Strategy Stock  Illustration 103518312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descr="Conceptual Business Illustration Words Multidomestic Strategy Stock  Illustration 103518312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40" name="Picture 8" descr="What Is a Multidomestic Strategy"/>
          <p:cNvPicPr>
            <a:picLocks noChangeAspect="1" noChangeArrowheads="1"/>
          </p:cNvPicPr>
          <p:nvPr/>
        </p:nvPicPr>
        <p:blipFill>
          <a:blip r:embed="rId2" cstate="print"/>
          <a:srcRect/>
          <a:stretch>
            <a:fillRect/>
          </a:stretch>
        </p:blipFill>
        <p:spPr bwMode="auto">
          <a:xfrm>
            <a:off x="266410" y="671512"/>
            <a:ext cx="3515881" cy="54106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7</a:t>
            </a:fld>
            <a:endParaRPr lang="fr-BE"/>
          </a:p>
        </p:txBody>
      </p:sp>
      <p:pic>
        <p:nvPicPr>
          <p:cNvPr id="71682" name="Picture 2" descr="Assessing Internationalisation - Revision Cards in A Level and IB Business"/>
          <p:cNvPicPr>
            <a:picLocks noChangeAspect="1" noChangeArrowheads="1"/>
          </p:cNvPicPr>
          <p:nvPr/>
        </p:nvPicPr>
        <p:blipFill>
          <a:blip r:embed="rId2" cstate="print"/>
          <a:srcRect/>
          <a:stretch>
            <a:fillRect/>
          </a:stretch>
        </p:blipFill>
        <p:spPr bwMode="auto">
          <a:xfrm>
            <a:off x="2122920" y="1190481"/>
            <a:ext cx="6143625" cy="46196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13"/>
          <p:cNvSpPr/>
          <p:nvPr/>
        </p:nvSpPr>
        <p:spPr>
          <a:xfrm>
            <a:off x="3408218" y="1484785"/>
            <a:ext cx="8174182" cy="4832092"/>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تركز </a:t>
            </a:r>
            <a:r>
              <a:rPr lang="ar-SA" sz="2800" b="1" dirty="0" smtClean="0">
                <a:latin typeface="Sakkal Majalla" pitchFamily="2" charset="-78"/>
                <a:cs typeface="Sakkal Majalla" pitchFamily="2" charset="-78"/>
              </a:rPr>
              <a:t>هذه الاستراتيجية على جني </a:t>
            </a:r>
            <a:r>
              <a:rPr lang="ar-SA" sz="2800" b="1" dirty="0" smtClean="0">
                <a:latin typeface="Sakkal Majalla" pitchFamily="2" charset="-78"/>
                <a:cs typeface="Sakkal Majalla" pitchFamily="2" charset="-78"/>
              </a:rPr>
              <a:t>تخفيضات من وفوات الحجم وغيرها من كفاءات التكامل </a:t>
            </a:r>
            <a:r>
              <a:rPr lang="ar-SA" sz="2800" b="1" dirty="0" err="1" smtClean="0">
                <a:latin typeface="Sakkal Majalla" pitchFamily="2" charset="-78"/>
                <a:cs typeface="Sakkal Majalla" pitchFamily="2" charset="-78"/>
              </a:rPr>
              <a:t>العالمي.</a:t>
            </a:r>
            <a:r>
              <a:rPr lang="ar-SA" sz="2800" b="1" dirty="0" smtClean="0">
                <a:latin typeface="Sakkal Majalla" pitchFamily="2" charset="-78"/>
                <a:cs typeface="Sakkal Majalla" pitchFamily="2" charset="-78"/>
              </a:rPr>
              <a:t> يقوم المديرون في المقر الرئيسي بإنشاء منتجات للسوق </a:t>
            </a:r>
            <a:r>
              <a:rPr lang="ar-SA" sz="2800" b="1" dirty="0" err="1" smtClean="0">
                <a:latin typeface="Sakkal Majalla" pitchFamily="2" charset="-78"/>
                <a:cs typeface="Sakkal Majalla" pitchFamily="2" charset="-78"/>
              </a:rPr>
              <a:t>العالمية </a:t>
            </a:r>
            <a:r>
              <a:rPr lang="ar-SA" sz="2800" b="1" dirty="0" smtClean="0">
                <a:latin typeface="Sakkal Majalla" pitchFamily="2" charset="-78"/>
                <a:cs typeface="Sakkal Majalla" pitchFamily="2" charset="-78"/>
              </a:rPr>
              <a:t>، وتصنيعها على نطاق عالمي في عدد قليل من المصانع عالية الكفاءة، وتسويقها من خلال عدد قليل من قنوات التوزيع </a:t>
            </a:r>
            <a:r>
              <a:rPr lang="ar-SA" sz="2800" b="1" dirty="0" err="1" smtClean="0">
                <a:latin typeface="Sakkal Majalla" pitchFamily="2" charset="-78"/>
                <a:cs typeface="Sakkal Majalla" pitchFamily="2" charset="-78"/>
              </a:rPr>
              <a:t>الرئيسية.</a:t>
            </a:r>
            <a:r>
              <a:rPr lang="ar-SA" sz="2800" b="1" dirty="0" smtClean="0">
                <a:latin typeface="Sakkal Majalla" pitchFamily="2" charset="-78"/>
                <a:cs typeface="Sakkal Majalla" pitchFamily="2" charset="-78"/>
              </a:rPr>
              <a:t> تتطلب هذه الاستراتيجية أن تستغل المؤسسات اقتصاديات </a:t>
            </a:r>
            <a:r>
              <a:rPr lang="ar-SA" sz="2800" b="1" dirty="0" err="1" smtClean="0">
                <a:latin typeface="Sakkal Majalla" pitchFamily="2" charset="-78"/>
                <a:cs typeface="Sakkal Majalla" pitchFamily="2" charset="-78"/>
              </a:rPr>
              <a:t>الموقع.</a:t>
            </a:r>
            <a:r>
              <a:rPr lang="ar-SA" sz="2800" b="1" dirty="0" smtClean="0">
                <a:latin typeface="Sakkal Majalla" pitchFamily="2" charset="-78"/>
                <a:cs typeface="Sakkal Majalla" pitchFamily="2" charset="-78"/>
              </a:rPr>
              <a:t> </a:t>
            </a:r>
            <a:r>
              <a:rPr lang="ar-SA" sz="2800" b="1" dirty="0" smtClean="0">
                <a:latin typeface="Sakkal Majalla" pitchFamily="2" charset="-78"/>
                <a:cs typeface="Sakkal Majalla" pitchFamily="2" charset="-78"/>
              </a:rPr>
              <a:t>ميزة التكلفة المتمثلة في تنفيذ كل مرحلة قس سلسلة القيمة بأقل تكلفة لهذا النشاط</a:t>
            </a:r>
            <a:r>
              <a:rPr lang="ar-SA" sz="2800" b="1" dirty="0" smtClean="0">
                <a:latin typeface="Sakkal Majalla" pitchFamily="2" charset="-78"/>
                <a:cs typeface="Sakkal Majalla" pitchFamily="2" charset="-78"/>
              </a:rPr>
              <a:t>، على سبيل المثال، قد يتم إنتاج الألمنيوم في الولايات المتحدة حيث تكون تكاليف الكهرباء منخفضة، والتصنيع في </a:t>
            </a:r>
            <a:r>
              <a:rPr lang="ar-SA" sz="2800" b="1" dirty="0" err="1" smtClean="0">
                <a:latin typeface="Sakkal Majalla" pitchFamily="2" charset="-78"/>
                <a:cs typeface="Sakkal Majalla" pitchFamily="2" charset="-78"/>
              </a:rPr>
              <a:t>أندونيسيا</a:t>
            </a:r>
            <a:r>
              <a:rPr lang="ar-SA" sz="2800" b="1" dirty="0" smtClean="0">
                <a:latin typeface="Sakkal Majalla" pitchFamily="2" charset="-78"/>
                <a:cs typeface="Sakkal Majalla" pitchFamily="2" charset="-78"/>
              </a:rPr>
              <a:t> حيث تكون تكاليف العمالة منخفضة، ودعم تكنولوجيا المعلومات في الهند حيث تكون تكاليف العمالة للخدمة </a:t>
            </a:r>
            <a:r>
              <a:rPr lang="ar-SA" sz="2800" b="1" dirty="0" err="1" smtClean="0">
                <a:latin typeface="Sakkal Majalla" pitchFamily="2" charset="-78"/>
                <a:cs typeface="Sakkal Majalla" pitchFamily="2" charset="-78"/>
              </a:rPr>
              <a:t>منخفضة.</a:t>
            </a:r>
            <a:r>
              <a:rPr lang="ar-SA" sz="2800" b="1" dirty="0" smtClean="0">
                <a:latin typeface="Sakkal Majalla" pitchFamily="2" charset="-78"/>
                <a:cs typeface="Sakkal Majalla" pitchFamily="2" charset="-78"/>
              </a:rPr>
              <a:t> بهذه الطريقة، فإن الإستراتيجية الوطنية الكبرى تدور حول رؤية العالم كسوق وطنية </a:t>
            </a:r>
            <a:r>
              <a:rPr lang="ar-SA" sz="2800" b="1" dirty="0" err="1" smtClean="0">
                <a:latin typeface="Sakkal Majalla" pitchFamily="2" charset="-78"/>
                <a:cs typeface="Sakkal Majalla" pitchFamily="2" charset="-78"/>
              </a:rPr>
              <a:t>ضخمة.</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sp>
        <p:nvSpPr>
          <p:cNvPr id="7" name="Rectangle 6"/>
          <p:cNvSpPr/>
          <p:nvPr/>
        </p:nvSpPr>
        <p:spPr>
          <a:xfrm>
            <a:off x="4502727" y="195298"/>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2/الاستراتيجية الشاملة</a:t>
            </a:r>
            <a:endParaRPr lang="ar-DZ" sz="4800" b="1" cap="all" dirty="0">
              <a:solidFill>
                <a:schemeClr val="bg1"/>
              </a:solidFill>
              <a:latin typeface="Sakkal Majalla" pitchFamily="2" charset="-78"/>
              <a:ea typeface="+mj-ea"/>
              <a:cs typeface="Sakkal Majalla" pitchFamily="2" charset="-78"/>
            </a:endParaRPr>
          </a:p>
        </p:txBody>
      </p:sp>
      <p:sp>
        <p:nvSpPr>
          <p:cNvPr id="49154" name="AutoShape 2" descr="https://blog.btrax.com/en/wp-content/blogs.dir/2/files/2016/05/shutterstock_175198154-1-774x52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56" name="Picture 4" descr="Expanding Your Company Globally? Here Are 3 Strategies You Should Consider  freshtrax - btrax blog"/>
          <p:cNvPicPr>
            <a:picLocks noChangeAspect="1" noChangeArrowheads="1"/>
          </p:cNvPicPr>
          <p:nvPr/>
        </p:nvPicPr>
        <p:blipFill>
          <a:blip r:embed="rId3" cstate="print"/>
          <a:srcRect/>
          <a:stretch>
            <a:fillRect/>
          </a:stretch>
        </p:blipFill>
        <p:spPr bwMode="auto">
          <a:xfrm>
            <a:off x="-1" y="1773382"/>
            <a:ext cx="3269673" cy="3825442"/>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13"/>
          <p:cNvSpPr/>
          <p:nvPr/>
        </p:nvSpPr>
        <p:spPr>
          <a:xfrm>
            <a:off x="3893128" y="1692603"/>
            <a:ext cx="7703127" cy="3108543"/>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تنخرط كل من  </a:t>
            </a:r>
            <a:r>
              <a:rPr lang="ar-SA" sz="2800" b="1" dirty="0" err="1" smtClean="0">
                <a:latin typeface="Sakkal Majalla" pitchFamily="2" charset="-78"/>
                <a:cs typeface="Sakkal Majalla" pitchFamily="2" charset="-78"/>
              </a:rPr>
              <a:t>تويوتا</a:t>
            </a:r>
            <a:r>
              <a:rPr lang="ar-SA" sz="2800" b="1" dirty="0" smtClean="0">
                <a:latin typeface="Sakkal Majalla" pitchFamily="2" charset="-78"/>
                <a:cs typeface="Sakkal Majalla" pitchFamily="2" charset="-78"/>
              </a:rPr>
              <a:t>، فولكس فاجن، جنرال </a:t>
            </a:r>
            <a:r>
              <a:rPr lang="ar-SA" sz="2800" b="1" dirty="0" err="1" smtClean="0">
                <a:latin typeface="Sakkal Majalla" pitchFamily="2" charset="-78"/>
                <a:cs typeface="Sakkal Majalla" pitchFamily="2" charset="-78"/>
              </a:rPr>
              <a:t>موتورز</a:t>
            </a:r>
            <a:r>
              <a:rPr lang="ar-SA" sz="2800" b="1" dirty="0" smtClean="0">
                <a:latin typeface="Sakkal Majalla" pitchFamily="2" charset="-78"/>
                <a:cs typeface="Sakkal Majalla" pitchFamily="2" charset="-78"/>
              </a:rPr>
              <a:t>، وفورد في استراتيجية شاملة تقوم هذه الشركات بتوريد مكونات السيارات من مواقع حول </a:t>
            </a:r>
            <a:r>
              <a:rPr lang="ar-SA" sz="2800" b="1" dirty="0" err="1" smtClean="0">
                <a:latin typeface="Sakkal Majalla" pitchFamily="2" charset="-78"/>
                <a:cs typeface="Sakkal Majalla" pitchFamily="2" charset="-78"/>
              </a:rPr>
              <a:t>العالم </a:t>
            </a:r>
            <a:r>
              <a:rPr lang="ar-SA" sz="2800" b="1" dirty="0" smtClean="0">
                <a:latin typeface="Sakkal Majalla" pitchFamily="2" charset="-78"/>
                <a:cs typeface="Sakkal Majalla" pitchFamily="2" charset="-78"/>
              </a:rPr>
              <a:t>، وتجمعها معا في مصنع عالمية، ثم تقوم بتصدير المنتجات النهائية إ‘لى جميع أنحاء </a:t>
            </a:r>
            <a:r>
              <a:rPr lang="ar-SA" sz="2800" b="1" dirty="0" err="1" smtClean="0">
                <a:latin typeface="Sakkal Majalla" pitchFamily="2" charset="-78"/>
                <a:cs typeface="Sakkal Majalla" pitchFamily="2" charset="-78"/>
              </a:rPr>
              <a:t>العالم </a:t>
            </a:r>
            <a:r>
              <a:rPr lang="ar-SA" sz="2800" b="1" dirty="0" smtClean="0">
                <a:latin typeface="Sakkal Majalla" pitchFamily="2" charset="-78"/>
                <a:cs typeface="Sakkal Majalla" pitchFamily="2" charset="-78"/>
              </a:rPr>
              <a:t>، ثم إجراء بعض التعديلات لتلبية احتياجات العملاء المحليين، بخلاف تغيير عجلة القيادة من الجانب الأيسر إلى الجانب الأيمن وفقا لقوانين المرور المحلية لكل </a:t>
            </a:r>
            <a:r>
              <a:rPr lang="ar-SA" sz="2800" b="1" dirty="0" err="1" smtClean="0">
                <a:latin typeface="Sakkal Majalla" pitchFamily="2" charset="-78"/>
                <a:cs typeface="Sakkal Majalla" pitchFamily="2" charset="-78"/>
              </a:rPr>
              <a:t>بلد.</a:t>
            </a:r>
            <a:r>
              <a:rPr lang="ar-SA" sz="2800" b="1" dirty="0" smtClean="0">
                <a:latin typeface="Sakkal Majalla" pitchFamily="2" charset="-78"/>
                <a:cs typeface="Sakkal Majalla" pitchFamily="2" charset="-78"/>
              </a:rPr>
              <a:t> بالطبع تحتاج العديد من الشركات إلى أن تكون مستجيبة محليا ومتكاملة </a:t>
            </a:r>
            <a:r>
              <a:rPr lang="ar-SA" sz="2800" b="1" dirty="0" err="1" smtClean="0">
                <a:latin typeface="Sakkal Majalla" pitchFamily="2" charset="-78"/>
                <a:cs typeface="Sakkal Majalla" pitchFamily="2" charset="-78"/>
              </a:rPr>
              <a:t>عالميا.</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sp>
        <p:nvSpPr>
          <p:cNvPr id="7" name="Rectangle 6"/>
          <p:cNvSpPr/>
          <p:nvPr/>
        </p:nvSpPr>
        <p:spPr>
          <a:xfrm>
            <a:off x="4502727" y="195298"/>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2/الاستراتيجية الشاملة</a:t>
            </a:r>
            <a:endParaRPr lang="ar-DZ" sz="4800" b="1" cap="all" dirty="0">
              <a:solidFill>
                <a:schemeClr val="bg1"/>
              </a:solidFill>
              <a:latin typeface="Sakkal Majalla" pitchFamily="2" charset="-78"/>
              <a:ea typeface="+mj-ea"/>
              <a:cs typeface="Sakkal Majalla" pitchFamily="2" charset="-78"/>
            </a:endParaRPr>
          </a:p>
        </p:txBody>
      </p:sp>
      <p:pic>
        <p:nvPicPr>
          <p:cNvPr id="6" name="Picture 4" descr="Expanding Your Company Globally? Here Are 3 Strategies You Should Consider  freshtrax - btrax blog"/>
          <p:cNvPicPr>
            <a:picLocks noChangeAspect="1" noChangeArrowheads="1"/>
          </p:cNvPicPr>
          <p:nvPr/>
        </p:nvPicPr>
        <p:blipFill>
          <a:blip r:embed="rId3" cstate="print"/>
          <a:srcRect/>
          <a:stretch>
            <a:fillRect/>
          </a:stretch>
        </p:blipFill>
        <p:spPr bwMode="auto">
          <a:xfrm>
            <a:off x="-1" y="1773382"/>
            <a:ext cx="3269673" cy="3825442"/>
          </a:xfrm>
          <a:prstGeom prst="rect">
            <a:avLst/>
          </a:prstGeom>
          <a:noFill/>
        </p:spPr>
      </p:pic>
      <p:sp>
        <p:nvSpPr>
          <p:cNvPr id="17410" name="AutoShape 2" descr="Global Marketing Strategy Definition Tutor2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Slidehelper - 142">
      <a:dk1>
        <a:sysClr val="windowText" lastClr="000000"/>
      </a:dk1>
      <a:lt1>
        <a:sysClr val="window" lastClr="FFFFFF"/>
      </a:lt1>
      <a:dk2>
        <a:srgbClr val="323232"/>
      </a:dk2>
      <a:lt2>
        <a:srgbClr val="E3DED1"/>
      </a:lt2>
      <a:accent1>
        <a:srgbClr val="450920"/>
      </a:accent1>
      <a:accent2>
        <a:srgbClr val="A53860"/>
      </a:accent2>
      <a:accent3>
        <a:srgbClr val="DA627D"/>
      </a:accent3>
      <a:accent4>
        <a:srgbClr val="FFA5AB"/>
      </a:accent4>
      <a:accent5>
        <a:srgbClr val="F9DBBD"/>
      </a:accent5>
      <a:accent6>
        <a:srgbClr val="EFECCA"/>
      </a:accent6>
      <a:hlink>
        <a:srgbClr val="450920"/>
      </a:hlink>
      <a:folHlink>
        <a:srgbClr val="A5386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7435</TotalTime>
  <Words>1748</Words>
  <Application>Microsoft Office PowerPoint</Application>
  <PresentationFormat>Personnalisé</PresentationFormat>
  <Paragraphs>101</Paragraphs>
  <Slides>25</Slides>
  <Notes>9</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Office Theme</vt:lpstr>
      <vt:lpstr>السنة الأولى ماستر تخصص ريادة الأعمال مقياس الاستراتيجية الدولية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Amira Informatique</cp:lastModifiedBy>
  <cp:revision>110</cp:revision>
  <dcterms:created xsi:type="dcterms:W3CDTF">2018-11-30T14:16:14Z</dcterms:created>
  <dcterms:modified xsi:type="dcterms:W3CDTF">2023-10-25T00:11:57Z</dcterms:modified>
  <cp:category>www.presentation-powerpoint.com</cp:category>
</cp:coreProperties>
</file>