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5DC6C-71BC-4137-8A2B-8B7FB04448BD}" type="datetimeFigureOut">
              <a:rPr lang="fr-FR" smtClean="0"/>
              <a:pPr/>
              <a:t>04/10/2023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60AB-F032-48FD-BC37-CF074D66F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محاضرات مقياس منهجية البحث العلمي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من اعداد الدكتورة جودي سامية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251520" y="476672"/>
            <a:ext cx="8640960" cy="3384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ميدان التخصص</a:t>
            </a:r>
            <a:endParaRPr kumimoji="0" lang="ar-DZ" sz="2800" b="1" i="0" u="sng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بحث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تخصصي: من تخصص واحد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متعدد التخصصات: </a:t>
            </a: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باحثين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من تخصص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ات مختلفة بشكل منفصل</a:t>
            </a:r>
          </a:p>
          <a:p>
            <a:pPr marL="342900" lvl="0" indent="-342900" algn="ctr" rtl="1">
              <a:spcBef>
                <a:spcPct val="20000"/>
              </a:spcBef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بحث متداخل التخصصات: باحثين من تخصصات مختلفة بشكل متكامل</a:t>
            </a:r>
          </a:p>
          <a:p>
            <a:pPr marL="342900" lvl="0" indent="-342900" algn="ctr" rtl="1">
              <a:spcBef>
                <a:spcPct val="20000"/>
              </a:spcBef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عابر للتخصصات: بهدف صياغة نظرية أو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مصطلح مشترك بين عدة تخصصات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116632"/>
            <a:ext cx="8640960" cy="18722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b="1" u="sng" dirty="0" smtClean="0">
                <a:latin typeface="Simplified Arabic" pitchFamily="18" charset="-78"/>
                <a:cs typeface="Simplified Arabic" pitchFamily="18" charset="-78"/>
              </a:rPr>
              <a:t>منهجية البحث العلمي</a:t>
            </a: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هي </a:t>
            </a: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نوع الوسائل التي يستعملها الباحث في كل مرحلة من مراحل </a:t>
            </a: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بحثه والتي </a:t>
            </a: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يجب ان يحددها ويفكر فيها ويتصورها منذ البداية</a:t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1844824"/>
            <a:ext cx="8424936" cy="25202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b="1" u="sng" dirty="0" smtClean="0">
                <a:latin typeface="Simplified Arabic" pitchFamily="18" charset="-78"/>
                <a:cs typeface="Simplified Arabic" pitchFamily="18" charset="-78"/>
              </a:rPr>
              <a:t>المنهج البحث العلمي</a:t>
            </a: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هو مجموعة منظمة من العمليات تسعى لبلوغ الهدف</a:t>
            </a: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ينص على كيفية تصور وتخطيط العمل حول موضوع دراسة ما.</a:t>
            </a:r>
          </a:p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51520" y="3501008"/>
            <a:ext cx="8640960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 algn="ctr" rtl="1">
              <a:spcBef>
                <a:spcPct val="20000"/>
              </a:spcBef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DZ" sz="3200" dirty="0" smtClean="0">
                <a:latin typeface="Simplified Arabic" pitchFamily="18" charset="-78"/>
                <a:cs typeface="Simplified Arabic" pitchFamily="18" charset="-78"/>
              </a:rPr>
            </a:b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25488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المحور الاول: مدخل الى منهجية البحث العلمي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البحث العلمي.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الروح العلمية.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مناهج البحث العلمي.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9512" y="3933056"/>
            <a:ext cx="8229600" cy="25488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المحور الثاني: المرحلة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الاولى من البحث العلمي</a:t>
            </a:r>
            <a:endParaRPr kumimoji="0" lang="ar-D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اختيار الموضوع.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استعراض الادبيات</a:t>
            </a: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.</a:t>
            </a:r>
            <a:endParaRPr kumimoji="0" lang="ar-D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تحديد المشكلة</a:t>
            </a: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.</a:t>
            </a:r>
            <a:endParaRPr kumimoji="0" lang="ar-D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ضبط الفرضيات.</a:t>
            </a:r>
            <a:endParaRPr kumimoji="0" lang="ar-D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5488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المحور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الثالث 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: المرحلة الثانية البناء التقني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تقنية الملاحظة.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تقنية المقابلة.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تقنية الاستمارة.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تقنية تحليل المحتوى.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2924944"/>
            <a:ext cx="8229600" cy="25488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المحور الرابع: مجتمع البحث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مجتمع الدراسة.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العينة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والمعاينة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.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استعمال تقنيات البحث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>
              <a:buNone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المحور الخامس: المرحلة الاخيرة من البحث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التحليل والتأويل.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اعداد تقرير التربص وفق الدليل المنهجي.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التوثيق 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والتهميش</a:t>
            </a:r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 وفق طريقة </a:t>
            </a:r>
            <a:r>
              <a:rPr lang="fr-FR" dirty="0" smtClean="0">
                <a:latin typeface="Simplified Arabic" pitchFamily="18" charset="-78"/>
                <a:cs typeface="Simplified Arabic" pitchFamily="18" charset="-78"/>
              </a:rPr>
              <a:t>APA</a:t>
            </a:r>
            <a:r>
              <a:rPr lang="ar-DZ" dirty="0" err="1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DZ" dirty="0" smtClean="0">
                <a:latin typeface="Simplified Arabic" pitchFamily="18" charset="-78"/>
                <a:cs typeface="Simplified Arabic" pitchFamily="18" charset="-78"/>
              </a:rPr>
              <a:t>المحور الأول: مدخل الى المقياس</a:t>
            </a: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7"/>
          </a:xfrm>
        </p:spPr>
        <p:txBody>
          <a:bodyPr>
            <a:normAutofit fontScale="92500"/>
          </a:bodyPr>
          <a:lstStyle/>
          <a:p>
            <a:pPr algn="ctr" rtl="1">
              <a:buNone/>
            </a:pPr>
            <a:r>
              <a:rPr lang="ar-DZ" dirty="0" smtClean="0"/>
              <a:t>يتطلب النشاط العلمي تحضيرا </a:t>
            </a:r>
            <a:r>
              <a:rPr lang="ar-DZ" dirty="0" err="1" smtClean="0"/>
              <a:t>ذهنيا </a:t>
            </a:r>
            <a:r>
              <a:rPr lang="ar-DZ" dirty="0" smtClean="0"/>
              <a:t>.ذلك لأنه لا يمكن اعتبار العلم مجرد مجموعة من المعارف التي ينبغي تعلمها، بل هو اضافة الى ذلك نشاط منتج للمعرفة </a:t>
            </a:r>
            <a:r>
              <a:rPr lang="ar-DZ" dirty="0" err="1" smtClean="0"/>
              <a:t>عنطريق</a:t>
            </a:r>
            <a:r>
              <a:rPr lang="ar-DZ" dirty="0" smtClean="0"/>
              <a:t> البحوث والدراسات.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18864" y="299695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ان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الموقف والاستعدادات الذهنية الخاصة بهذا النشاط والتي ينبغي ان يتميز </a:t>
            </a:r>
            <a:r>
              <a:rPr kumimoji="0" lang="ar-D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بها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كل باحث علمي نسميها بالروح العلمية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788024" y="4149080"/>
            <a:ext cx="4197152" cy="2376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فالباحث العلمي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هو شخص متخصص في ميدان من ميادين العلوم يتعاطى البحث النظري او </a:t>
            </a: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الامبريقي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95536" y="3933056"/>
            <a:ext cx="4197152" cy="2744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>
                <a:solidFill>
                  <a:srgbClr val="C00000"/>
                </a:solidFill>
              </a:rPr>
              <a:t>والروح العلمية</a:t>
            </a: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سلوك يتميز ببعض الاستعدادات الذهنية الاساسية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>
                <a:solidFill>
                  <a:srgbClr val="C00000"/>
                </a:solidFill>
              </a:rPr>
              <a:t>الملاحظة والمساءلة الاستدلال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المنهج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التفتح الذهني الموضوعية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build="p"/>
      <p:bldP spid="10" grpId="1"/>
      <p:bldP spid="11" grpId="1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9"/>
            <a:ext cx="8661648" cy="2232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ar-DZ" sz="2800" dirty="0" err="1" smtClean="0">
                <a:latin typeface="Simplified Arabic" pitchFamily="18" charset="-78"/>
                <a:cs typeface="Simplified Arabic" pitchFamily="18" charset="-78"/>
              </a:rPr>
              <a:t>الملاحظة 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= الفضولية</a:t>
            </a:r>
          </a:p>
          <a:p>
            <a:pPr algn="r" rtl="1">
              <a:buNone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         = الرغبة الايجابية في الاطلاع</a:t>
            </a:r>
          </a:p>
          <a:p>
            <a:pPr algn="r" rtl="1">
              <a:buNone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         = فحص الظاهرة بكل اهتمام وعناية </a:t>
            </a:r>
          </a:p>
          <a:p>
            <a:pPr algn="r" rtl="1">
              <a:buNone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         = شاهد       عرف         قيم </a:t>
            </a:r>
          </a:p>
          <a:p>
            <a:pPr algn="r" rtl="1">
              <a:buNone/>
            </a:pPr>
            <a:endParaRPr lang="fr-FR" dirty="0">
              <a:latin typeface="Simplified Arabic" pitchFamily="18" charset="-78"/>
              <a:cs typeface="Simplified Arabic" pitchFamily="18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6084168" y="2060848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4716016" y="2060848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3528" y="1124744"/>
            <a:ext cx="8352928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المسائلة</a:t>
            </a:r>
            <a:r>
              <a:rPr kumimoji="0" lang="ar-D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= هي التي تحدد لنا ما هي الاشياء التي نركز عليها تفكيرنا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</a:t>
            </a:r>
            <a:r>
              <a:rPr lang="ar-DZ" sz="3200" dirty="0" err="1" smtClean="0">
                <a:latin typeface="Simplified Arabic" pitchFamily="18" charset="-78"/>
                <a:cs typeface="Simplified Arabic" pitchFamily="18" charset="-78"/>
              </a:rPr>
              <a:t>=</a:t>
            </a: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مفتاح المعرفة ومنطلقها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3200" dirty="0" smtClean="0">
                <a:latin typeface="Simplified Arabic" pitchFamily="18" charset="-78"/>
                <a:cs typeface="Simplified Arabic" pitchFamily="18" charset="-78"/>
              </a:rPr>
              <a:t>         وبالتالي فالمعرفة هي جواب لكل تساؤل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1700808"/>
            <a:ext cx="8064896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الاستدلال </a:t>
            </a: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=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استعمال الذهن لفهم الاشياء</a:t>
            </a:r>
            <a:endParaRPr kumimoji="0" lang="ar-D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   = فهم الاشياء بالارتكاز الى الى مفهوم أشياء أخرى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   وبالتالي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التجريد هو عزل جزء من عناصر الظاهر      واعتباره مستقلا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83568" y="2348880"/>
            <a:ext cx="7632848" cy="22322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المنهج </a:t>
            </a: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= مجموعة من الاجراءات المتسلسلة والطرق الدقيقة المتبناة من أجل الوصول الى نتيجة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= هي سلسلة من المراحل المتتالية الصارمة التي ينبغي اتباعها بكيفية منظمة ومنسقة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  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827584" y="2996952"/>
            <a:ext cx="7221488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التفتح الذهني= السماح بتبني أو تصور طرق </a:t>
            </a: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جديدية</a:t>
            </a: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في التفكير غير التي تعود عليها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187624" y="3573016"/>
            <a:ext cx="6408712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الموضوعية </a:t>
            </a: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= الحياد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   = الابتعاد عن المصالح الذاتية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   = عدم التحيز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         = وصف الظاهرة بأكبر صدق ممكن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DZ" dirty="0" smtClean="0"/>
              <a:t>البحث العلمي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>
              <a:buNone/>
            </a:pPr>
            <a:r>
              <a:rPr lang="ar-DZ" dirty="0" smtClean="0"/>
              <a:t>نشاط علمي يتمثل في جمع المعطيات وتحليليها بهدف الاجابة عن مشكل البحث المطروح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71600" y="2996952"/>
            <a:ext cx="7200800" cy="3384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مقاييس</a:t>
            </a: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البحث العلمي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يعرف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كل بحث علمي حسب بعض المقاييس التي تتحدد على ضوئها خصائص البحث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547664" y="4509120"/>
          <a:ext cx="5724128" cy="20726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3048000"/>
                <a:gridCol w="2676128"/>
              </a:tblGrid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/>
                        <a:t>موقع جمع المعلومات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kumimoji="0" lang="ar-DZ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القصد </a:t>
                      </a:r>
                      <a:endParaRPr kumimoji="0" lang="ar-DZ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/>
                        <a:t>العناصر المنتقاة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ar-DZ" sz="2800" dirty="0" smtClean="0"/>
                        <a:t>نوع المعطيات</a:t>
                      </a:r>
                      <a:endParaRPr lang="ar-DZ" sz="2800" b="1" dirty="0" smtClean="0">
                        <a:solidFill>
                          <a:schemeClr val="tx1"/>
                        </a:solidFill>
                        <a:latin typeface="Simplified Arabic" pitchFamily="18" charset="-78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/>
                        <a:t>ميدان التخصص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kumimoji="0" lang="ar-DZ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الفترة الزمنية</a:t>
                      </a:r>
                      <a:endParaRPr kumimoji="0" lang="ar-DZ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/>
                </a:tc>
              </a:tr>
              <a:tr h="366896">
                <a:tc>
                  <a:txBody>
                    <a:bodyPr/>
                    <a:lstStyle/>
                    <a:p>
                      <a:pPr algn="ctr"/>
                      <a:r>
                        <a:rPr lang="ar-DZ" sz="2800" dirty="0" smtClean="0"/>
                        <a:t>هدف البحث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ar-DZ" sz="2800" dirty="0" smtClean="0"/>
                        <a:t>المجال الجغرافي</a:t>
                      </a:r>
                      <a:endParaRPr kumimoji="0" lang="ar-DZ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implified Arabic" pitchFamily="18" charset="-78"/>
                        <a:ea typeface="+mn-ea"/>
                        <a:cs typeface="Simplified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332656"/>
            <a:ext cx="849694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القصد من البحث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بحث أساسي: حول النظريات والمبادئ القاعدية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تطبيقي: حول مشكلة ما بنية تطبيقها ميدانيا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55576" y="2420888"/>
            <a:ext cx="777686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نوع</a:t>
            </a:r>
            <a:r>
              <a:rPr kumimoji="0" lang="ar-DZ" sz="2800" b="1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المعطيات المتحصل عليها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بحث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كمي: ترتكز على المعطيات القابلة للقياس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نوعي: ترتكز على المعطيات الغير قابلة للقياس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99592" y="4509120"/>
            <a:ext cx="7488832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الفترة الزمنية</a:t>
            </a:r>
            <a:endParaRPr kumimoji="0" lang="ar-DZ" sz="2800" b="1" i="0" u="sng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بحث متزامن: دراسة ظاهرة معينة في فترة زمنية معينة 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متعاقب: دراسة ظاهرة معينة خلال فترات زمنية متعاقبة 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بحث مكرر: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دراسة ظاهرة خلال فترات زمنية غير متعاقبة </a:t>
            </a:r>
            <a:endParaRPr kumimoji="0" lang="ar-D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899592" y="188640"/>
            <a:ext cx="7272808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المجال</a:t>
            </a:r>
            <a:r>
              <a:rPr kumimoji="0" lang="ar-DZ" sz="2800" b="1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 الجغرافي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="1" u="sng" dirty="0" smtClean="0">
                <a:latin typeface="Simplified Arabic" pitchFamily="18" charset="-78"/>
                <a:cs typeface="Simplified Arabic" pitchFamily="18" charset="-78"/>
              </a:rPr>
              <a:t>البحث محلي/ </a:t>
            </a:r>
            <a:r>
              <a:rPr lang="ar-DZ" sz="2800" b="1" u="sng" dirty="0" err="1" smtClean="0">
                <a:latin typeface="Simplified Arabic" pitchFamily="18" charset="-78"/>
                <a:cs typeface="Simplified Arabic" pitchFamily="18" charset="-78"/>
              </a:rPr>
              <a:t>جهويا</a:t>
            </a:r>
            <a:r>
              <a:rPr lang="ar-DZ" sz="2800" b="1" u="sng" dirty="0" smtClean="0">
                <a:latin typeface="Simplified Arabic" pitchFamily="18" charset="-78"/>
                <a:cs typeface="Simplified Arabic" pitchFamily="18" charset="-78"/>
              </a:rPr>
              <a:t>/ </a:t>
            </a:r>
            <a:r>
              <a:rPr lang="ar-DZ" sz="2800" b="1" u="sng" dirty="0" err="1" smtClean="0">
                <a:latin typeface="Simplified Arabic" pitchFamily="18" charset="-78"/>
                <a:cs typeface="Simplified Arabic" pitchFamily="18" charset="-78"/>
              </a:rPr>
              <a:t>وطنيا </a:t>
            </a:r>
            <a:r>
              <a:rPr lang="ar-DZ" sz="2800" b="1" u="sng" dirty="0" smtClean="0">
                <a:latin typeface="Simplified Arabic" pitchFamily="18" charset="-78"/>
                <a:cs typeface="Simplified Arabic" pitchFamily="18" charset="-78"/>
              </a:rPr>
              <a:t>/ دوليا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دراسة 	مقارنة </a:t>
            </a:r>
            <a:endParaRPr kumimoji="0" lang="fr-FR" sz="2800" b="1" i="0" u="sng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43608" y="1772816"/>
            <a:ext cx="7056784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موقع جمع المعلومات</a:t>
            </a:r>
            <a:endParaRPr kumimoji="0" lang="ar-DZ" sz="2800" b="1" i="0" u="sng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بحث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ميداني: الاتصال مباشر مع عناصر البحث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مخبري: يجري في مكان مخصص لذلك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3429000"/>
            <a:ext cx="6912768" cy="216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العناصر المنتقاة</a:t>
            </a:r>
            <a:endParaRPr kumimoji="0" lang="ar-DZ" sz="2800" b="1" i="0" u="sng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DZ" sz="2800" baseline="0" dirty="0" smtClean="0">
                <a:latin typeface="Simplified Arabic" pitchFamily="18" charset="-78"/>
                <a:cs typeface="Simplified Arabic" pitchFamily="18" charset="-78"/>
              </a:rPr>
              <a:t>بحث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شامل: كل أفراد المجتمع</a:t>
            </a: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بحث بالمعاينة: على جزء من مجتمع البحث </a:t>
            </a:r>
          </a:p>
          <a:p>
            <a:pPr marL="342900" indent="-342900" algn="ctr" rtl="1">
              <a:spcBef>
                <a:spcPct val="20000"/>
              </a:spcBef>
            </a:pP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بحث </a:t>
            </a:r>
            <a:r>
              <a:rPr lang="ar-DZ" sz="2800" dirty="0" err="1" smtClean="0">
                <a:latin typeface="Simplified Arabic" pitchFamily="18" charset="-78"/>
                <a:cs typeface="Simplified Arabic" pitchFamily="18" charset="-78"/>
              </a:rPr>
              <a:t>مونوغرافي: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kumimoji="0" lang="ar-D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Simplified Arabic" pitchFamily="18" charset="-78"/>
              </a:rPr>
              <a:t>يجري على وحدة معينة أو شخص معين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592</Words>
  <Application>Microsoft Office PowerPoint</Application>
  <PresentationFormat>Affichage à l'écran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محاضرات مقياس منهجية البحث العلمي</vt:lpstr>
      <vt:lpstr>Diapositive 2</vt:lpstr>
      <vt:lpstr>Diapositive 3</vt:lpstr>
      <vt:lpstr>Diapositive 4</vt:lpstr>
      <vt:lpstr>المحور الأول: مدخل الى المقياس</vt:lpstr>
      <vt:lpstr>Diapositive 6</vt:lpstr>
      <vt:lpstr>البحث العلمي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مقياس منهجية البحث العلمي</dc:title>
  <dc:creator>pc</dc:creator>
  <cp:lastModifiedBy>pc</cp:lastModifiedBy>
  <cp:revision>273</cp:revision>
  <dcterms:created xsi:type="dcterms:W3CDTF">2023-10-04T02:48:26Z</dcterms:created>
  <dcterms:modified xsi:type="dcterms:W3CDTF">2023-10-04T20:10:08Z</dcterms:modified>
</cp:coreProperties>
</file>