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 id="265" r:id="rId9"/>
    <p:sldId id="263" r:id="rId10"/>
    <p:sldId id="262"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3" r:id="rId28"/>
    <p:sldId id="284"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BB3303-4FC3-FAC3-20CA-F4BC2445E76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BEFF10D-205F-EFA2-9584-17ACE87F89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B44340B-B235-BABB-6C91-45318614EB09}"/>
              </a:ext>
            </a:extLst>
          </p:cNvPr>
          <p:cNvSpPr>
            <a:spLocks noGrp="1"/>
          </p:cNvSpPr>
          <p:nvPr>
            <p:ph type="dt" sz="half" idx="10"/>
          </p:nvPr>
        </p:nvSpPr>
        <p:spPr/>
        <p:txBody>
          <a:bodyPr/>
          <a:lstStyle/>
          <a:p>
            <a:fld id="{A50E76C2-E23E-456C-9882-A8EE316E6E87}" type="datetimeFigureOut">
              <a:rPr lang="fr-FR" smtClean="0"/>
              <a:t>17/12/2023</a:t>
            </a:fld>
            <a:endParaRPr lang="fr-FR"/>
          </a:p>
        </p:txBody>
      </p:sp>
      <p:sp>
        <p:nvSpPr>
          <p:cNvPr id="5" name="Espace réservé du pied de page 4">
            <a:extLst>
              <a:ext uri="{FF2B5EF4-FFF2-40B4-BE49-F238E27FC236}">
                <a16:creationId xmlns:a16="http://schemas.microsoft.com/office/drawing/2014/main" id="{A0554831-2A14-F2C1-AA67-641BFC0E5B7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B71E030-61FB-FE36-8475-FD550C5EDB97}"/>
              </a:ext>
            </a:extLst>
          </p:cNvPr>
          <p:cNvSpPr>
            <a:spLocks noGrp="1"/>
          </p:cNvSpPr>
          <p:nvPr>
            <p:ph type="sldNum" sz="quarter" idx="12"/>
          </p:nvPr>
        </p:nvSpPr>
        <p:spPr/>
        <p:txBody>
          <a:bodyPr/>
          <a:lstStyle/>
          <a:p>
            <a:fld id="{A44492CC-6CD9-4553-90B2-AF0E3130216F}" type="slidenum">
              <a:rPr lang="fr-FR" smtClean="0"/>
              <a:t>‹N°›</a:t>
            </a:fld>
            <a:endParaRPr lang="fr-FR"/>
          </a:p>
        </p:txBody>
      </p:sp>
    </p:spTree>
    <p:extLst>
      <p:ext uri="{BB962C8B-B14F-4D97-AF65-F5344CB8AC3E}">
        <p14:creationId xmlns:p14="http://schemas.microsoft.com/office/powerpoint/2010/main" val="911361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F254C2-3E8A-B37C-4908-0791468BCEF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B0B1008-7404-9533-C4C9-DB162E3FFD3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7F614A1-5930-5C86-D13E-70635C05F145}"/>
              </a:ext>
            </a:extLst>
          </p:cNvPr>
          <p:cNvSpPr>
            <a:spLocks noGrp="1"/>
          </p:cNvSpPr>
          <p:nvPr>
            <p:ph type="dt" sz="half" idx="10"/>
          </p:nvPr>
        </p:nvSpPr>
        <p:spPr/>
        <p:txBody>
          <a:bodyPr/>
          <a:lstStyle/>
          <a:p>
            <a:fld id="{A50E76C2-E23E-456C-9882-A8EE316E6E87}" type="datetimeFigureOut">
              <a:rPr lang="fr-FR" smtClean="0"/>
              <a:t>17/12/2023</a:t>
            </a:fld>
            <a:endParaRPr lang="fr-FR"/>
          </a:p>
        </p:txBody>
      </p:sp>
      <p:sp>
        <p:nvSpPr>
          <p:cNvPr id="5" name="Espace réservé du pied de page 4">
            <a:extLst>
              <a:ext uri="{FF2B5EF4-FFF2-40B4-BE49-F238E27FC236}">
                <a16:creationId xmlns:a16="http://schemas.microsoft.com/office/drawing/2014/main" id="{5F6B15E9-01A1-2D87-C5F6-E309237623C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BE5E9B9-4A78-CEB5-29E9-5BBB9F322792}"/>
              </a:ext>
            </a:extLst>
          </p:cNvPr>
          <p:cNvSpPr>
            <a:spLocks noGrp="1"/>
          </p:cNvSpPr>
          <p:nvPr>
            <p:ph type="sldNum" sz="quarter" idx="12"/>
          </p:nvPr>
        </p:nvSpPr>
        <p:spPr/>
        <p:txBody>
          <a:bodyPr/>
          <a:lstStyle/>
          <a:p>
            <a:fld id="{A44492CC-6CD9-4553-90B2-AF0E3130216F}" type="slidenum">
              <a:rPr lang="fr-FR" smtClean="0"/>
              <a:t>‹N°›</a:t>
            </a:fld>
            <a:endParaRPr lang="fr-FR"/>
          </a:p>
        </p:txBody>
      </p:sp>
    </p:spTree>
    <p:extLst>
      <p:ext uri="{BB962C8B-B14F-4D97-AF65-F5344CB8AC3E}">
        <p14:creationId xmlns:p14="http://schemas.microsoft.com/office/powerpoint/2010/main" val="4202821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C4855EC-68A7-A981-E210-879EDDBC30B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18C3751-30EC-82CE-BD57-FC7EFEC461C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699F6D5-E039-88ED-F3D8-123AFF6601F4}"/>
              </a:ext>
            </a:extLst>
          </p:cNvPr>
          <p:cNvSpPr>
            <a:spLocks noGrp="1"/>
          </p:cNvSpPr>
          <p:nvPr>
            <p:ph type="dt" sz="half" idx="10"/>
          </p:nvPr>
        </p:nvSpPr>
        <p:spPr/>
        <p:txBody>
          <a:bodyPr/>
          <a:lstStyle/>
          <a:p>
            <a:fld id="{A50E76C2-E23E-456C-9882-A8EE316E6E87}" type="datetimeFigureOut">
              <a:rPr lang="fr-FR" smtClean="0"/>
              <a:t>17/12/2023</a:t>
            </a:fld>
            <a:endParaRPr lang="fr-FR"/>
          </a:p>
        </p:txBody>
      </p:sp>
      <p:sp>
        <p:nvSpPr>
          <p:cNvPr id="5" name="Espace réservé du pied de page 4">
            <a:extLst>
              <a:ext uri="{FF2B5EF4-FFF2-40B4-BE49-F238E27FC236}">
                <a16:creationId xmlns:a16="http://schemas.microsoft.com/office/drawing/2014/main" id="{7378A8A5-E11B-0FC7-681F-66F520D5BB8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005C481-CD74-0329-6F34-67747817F54E}"/>
              </a:ext>
            </a:extLst>
          </p:cNvPr>
          <p:cNvSpPr>
            <a:spLocks noGrp="1"/>
          </p:cNvSpPr>
          <p:nvPr>
            <p:ph type="sldNum" sz="quarter" idx="12"/>
          </p:nvPr>
        </p:nvSpPr>
        <p:spPr/>
        <p:txBody>
          <a:bodyPr/>
          <a:lstStyle/>
          <a:p>
            <a:fld id="{A44492CC-6CD9-4553-90B2-AF0E3130216F}" type="slidenum">
              <a:rPr lang="fr-FR" smtClean="0"/>
              <a:t>‹N°›</a:t>
            </a:fld>
            <a:endParaRPr lang="fr-FR"/>
          </a:p>
        </p:txBody>
      </p:sp>
    </p:spTree>
    <p:extLst>
      <p:ext uri="{BB962C8B-B14F-4D97-AF65-F5344CB8AC3E}">
        <p14:creationId xmlns:p14="http://schemas.microsoft.com/office/powerpoint/2010/main" val="4182026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33AE99-91D7-0FB1-7CC3-3EE62CFC133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2266CB9-2CAD-B8C7-337F-0721C4ADB59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ABA2399-58CE-F470-681A-32E507C08290}"/>
              </a:ext>
            </a:extLst>
          </p:cNvPr>
          <p:cNvSpPr>
            <a:spLocks noGrp="1"/>
          </p:cNvSpPr>
          <p:nvPr>
            <p:ph type="dt" sz="half" idx="10"/>
          </p:nvPr>
        </p:nvSpPr>
        <p:spPr/>
        <p:txBody>
          <a:bodyPr/>
          <a:lstStyle/>
          <a:p>
            <a:fld id="{A50E76C2-E23E-456C-9882-A8EE316E6E87}" type="datetimeFigureOut">
              <a:rPr lang="fr-FR" smtClean="0"/>
              <a:t>17/12/2023</a:t>
            </a:fld>
            <a:endParaRPr lang="fr-FR"/>
          </a:p>
        </p:txBody>
      </p:sp>
      <p:sp>
        <p:nvSpPr>
          <p:cNvPr id="5" name="Espace réservé du pied de page 4">
            <a:extLst>
              <a:ext uri="{FF2B5EF4-FFF2-40B4-BE49-F238E27FC236}">
                <a16:creationId xmlns:a16="http://schemas.microsoft.com/office/drawing/2014/main" id="{47D3F3D1-CF1C-DA75-B62C-D8B889F3231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05047B0-7D29-FA42-D318-EC08E24B7480}"/>
              </a:ext>
            </a:extLst>
          </p:cNvPr>
          <p:cNvSpPr>
            <a:spLocks noGrp="1"/>
          </p:cNvSpPr>
          <p:nvPr>
            <p:ph type="sldNum" sz="quarter" idx="12"/>
          </p:nvPr>
        </p:nvSpPr>
        <p:spPr/>
        <p:txBody>
          <a:bodyPr/>
          <a:lstStyle/>
          <a:p>
            <a:fld id="{A44492CC-6CD9-4553-90B2-AF0E3130216F}" type="slidenum">
              <a:rPr lang="fr-FR" smtClean="0"/>
              <a:t>‹N°›</a:t>
            </a:fld>
            <a:endParaRPr lang="fr-FR"/>
          </a:p>
        </p:txBody>
      </p:sp>
    </p:spTree>
    <p:extLst>
      <p:ext uri="{BB962C8B-B14F-4D97-AF65-F5344CB8AC3E}">
        <p14:creationId xmlns:p14="http://schemas.microsoft.com/office/powerpoint/2010/main" val="2039637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4EFEFD-A84B-CDDE-814E-3F1DE0767FE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0ED5E0D-24C8-A8B9-024D-A2FE9EBD75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E7BE0C2-06F1-FEAE-649E-866858A4036A}"/>
              </a:ext>
            </a:extLst>
          </p:cNvPr>
          <p:cNvSpPr>
            <a:spLocks noGrp="1"/>
          </p:cNvSpPr>
          <p:nvPr>
            <p:ph type="dt" sz="half" idx="10"/>
          </p:nvPr>
        </p:nvSpPr>
        <p:spPr/>
        <p:txBody>
          <a:bodyPr/>
          <a:lstStyle/>
          <a:p>
            <a:fld id="{A50E76C2-E23E-456C-9882-A8EE316E6E87}" type="datetimeFigureOut">
              <a:rPr lang="fr-FR" smtClean="0"/>
              <a:t>17/12/2023</a:t>
            </a:fld>
            <a:endParaRPr lang="fr-FR"/>
          </a:p>
        </p:txBody>
      </p:sp>
      <p:sp>
        <p:nvSpPr>
          <p:cNvPr id="5" name="Espace réservé du pied de page 4">
            <a:extLst>
              <a:ext uri="{FF2B5EF4-FFF2-40B4-BE49-F238E27FC236}">
                <a16:creationId xmlns:a16="http://schemas.microsoft.com/office/drawing/2014/main" id="{9E593B89-8C71-2BFC-C07E-5596F295DCB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F701699-F07B-6335-ACA6-1CBB740A5A75}"/>
              </a:ext>
            </a:extLst>
          </p:cNvPr>
          <p:cNvSpPr>
            <a:spLocks noGrp="1"/>
          </p:cNvSpPr>
          <p:nvPr>
            <p:ph type="sldNum" sz="quarter" idx="12"/>
          </p:nvPr>
        </p:nvSpPr>
        <p:spPr/>
        <p:txBody>
          <a:bodyPr/>
          <a:lstStyle/>
          <a:p>
            <a:fld id="{A44492CC-6CD9-4553-90B2-AF0E3130216F}" type="slidenum">
              <a:rPr lang="fr-FR" smtClean="0"/>
              <a:t>‹N°›</a:t>
            </a:fld>
            <a:endParaRPr lang="fr-FR"/>
          </a:p>
        </p:txBody>
      </p:sp>
    </p:spTree>
    <p:extLst>
      <p:ext uri="{BB962C8B-B14F-4D97-AF65-F5344CB8AC3E}">
        <p14:creationId xmlns:p14="http://schemas.microsoft.com/office/powerpoint/2010/main" val="906947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1021B6-2C7E-7647-AFB4-FFC088A4B17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47EA85E-82E9-9854-A3A9-4860A9C80C3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26F702A-8B19-A90A-8CFF-9964269F7E5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E7B554A-A740-CA7F-DAC4-D7C9EAB6ACFF}"/>
              </a:ext>
            </a:extLst>
          </p:cNvPr>
          <p:cNvSpPr>
            <a:spLocks noGrp="1"/>
          </p:cNvSpPr>
          <p:nvPr>
            <p:ph type="dt" sz="half" idx="10"/>
          </p:nvPr>
        </p:nvSpPr>
        <p:spPr/>
        <p:txBody>
          <a:bodyPr/>
          <a:lstStyle/>
          <a:p>
            <a:fld id="{A50E76C2-E23E-456C-9882-A8EE316E6E87}" type="datetimeFigureOut">
              <a:rPr lang="fr-FR" smtClean="0"/>
              <a:t>17/12/2023</a:t>
            </a:fld>
            <a:endParaRPr lang="fr-FR"/>
          </a:p>
        </p:txBody>
      </p:sp>
      <p:sp>
        <p:nvSpPr>
          <p:cNvPr id="6" name="Espace réservé du pied de page 5">
            <a:extLst>
              <a:ext uri="{FF2B5EF4-FFF2-40B4-BE49-F238E27FC236}">
                <a16:creationId xmlns:a16="http://schemas.microsoft.com/office/drawing/2014/main" id="{FE7CA292-0ED1-9773-DCB9-4059268A298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F9300C9-F2FE-F786-B0A1-6BDC817E81C5}"/>
              </a:ext>
            </a:extLst>
          </p:cNvPr>
          <p:cNvSpPr>
            <a:spLocks noGrp="1"/>
          </p:cNvSpPr>
          <p:nvPr>
            <p:ph type="sldNum" sz="quarter" idx="12"/>
          </p:nvPr>
        </p:nvSpPr>
        <p:spPr/>
        <p:txBody>
          <a:bodyPr/>
          <a:lstStyle/>
          <a:p>
            <a:fld id="{A44492CC-6CD9-4553-90B2-AF0E3130216F}" type="slidenum">
              <a:rPr lang="fr-FR" smtClean="0"/>
              <a:t>‹N°›</a:t>
            </a:fld>
            <a:endParaRPr lang="fr-FR"/>
          </a:p>
        </p:txBody>
      </p:sp>
    </p:spTree>
    <p:extLst>
      <p:ext uri="{BB962C8B-B14F-4D97-AF65-F5344CB8AC3E}">
        <p14:creationId xmlns:p14="http://schemas.microsoft.com/office/powerpoint/2010/main" val="3159822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A381D9-4440-4036-3F10-6965ED9D073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68BCC6A-99B5-3A23-B03E-0A84933CC1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E16F612-0C72-DC9A-7C43-2D26FA12440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D7DCE7A-F871-417A-E4C7-FD577F1A5A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4588D71-2EF0-A2FB-B9B0-FB92A0B2581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17A1035-D46A-5DFF-AE50-BC9657D1C5B1}"/>
              </a:ext>
            </a:extLst>
          </p:cNvPr>
          <p:cNvSpPr>
            <a:spLocks noGrp="1"/>
          </p:cNvSpPr>
          <p:nvPr>
            <p:ph type="dt" sz="half" idx="10"/>
          </p:nvPr>
        </p:nvSpPr>
        <p:spPr/>
        <p:txBody>
          <a:bodyPr/>
          <a:lstStyle/>
          <a:p>
            <a:fld id="{A50E76C2-E23E-456C-9882-A8EE316E6E87}" type="datetimeFigureOut">
              <a:rPr lang="fr-FR" smtClean="0"/>
              <a:t>17/12/2023</a:t>
            </a:fld>
            <a:endParaRPr lang="fr-FR"/>
          </a:p>
        </p:txBody>
      </p:sp>
      <p:sp>
        <p:nvSpPr>
          <p:cNvPr id="8" name="Espace réservé du pied de page 7">
            <a:extLst>
              <a:ext uri="{FF2B5EF4-FFF2-40B4-BE49-F238E27FC236}">
                <a16:creationId xmlns:a16="http://schemas.microsoft.com/office/drawing/2014/main" id="{EDB64470-9B88-2C16-8242-E229B6E4A72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810FAD6-EDE0-6DBE-FAA6-B970A4D04C70}"/>
              </a:ext>
            </a:extLst>
          </p:cNvPr>
          <p:cNvSpPr>
            <a:spLocks noGrp="1"/>
          </p:cNvSpPr>
          <p:nvPr>
            <p:ph type="sldNum" sz="quarter" idx="12"/>
          </p:nvPr>
        </p:nvSpPr>
        <p:spPr/>
        <p:txBody>
          <a:bodyPr/>
          <a:lstStyle/>
          <a:p>
            <a:fld id="{A44492CC-6CD9-4553-90B2-AF0E3130216F}" type="slidenum">
              <a:rPr lang="fr-FR" smtClean="0"/>
              <a:t>‹N°›</a:t>
            </a:fld>
            <a:endParaRPr lang="fr-FR"/>
          </a:p>
        </p:txBody>
      </p:sp>
    </p:spTree>
    <p:extLst>
      <p:ext uri="{BB962C8B-B14F-4D97-AF65-F5344CB8AC3E}">
        <p14:creationId xmlns:p14="http://schemas.microsoft.com/office/powerpoint/2010/main" val="2346678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76AB6B-14FE-94DA-106D-66DA92B3EC5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8AAEB39-7AF4-376B-C39E-E631C26151D0}"/>
              </a:ext>
            </a:extLst>
          </p:cNvPr>
          <p:cNvSpPr>
            <a:spLocks noGrp="1"/>
          </p:cNvSpPr>
          <p:nvPr>
            <p:ph type="dt" sz="half" idx="10"/>
          </p:nvPr>
        </p:nvSpPr>
        <p:spPr/>
        <p:txBody>
          <a:bodyPr/>
          <a:lstStyle/>
          <a:p>
            <a:fld id="{A50E76C2-E23E-456C-9882-A8EE316E6E87}" type="datetimeFigureOut">
              <a:rPr lang="fr-FR" smtClean="0"/>
              <a:t>17/12/2023</a:t>
            </a:fld>
            <a:endParaRPr lang="fr-FR"/>
          </a:p>
        </p:txBody>
      </p:sp>
      <p:sp>
        <p:nvSpPr>
          <p:cNvPr id="4" name="Espace réservé du pied de page 3">
            <a:extLst>
              <a:ext uri="{FF2B5EF4-FFF2-40B4-BE49-F238E27FC236}">
                <a16:creationId xmlns:a16="http://schemas.microsoft.com/office/drawing/2014/main" id="{0C13B34A-F41C-8BD3-2084-EA01833D410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535D5C7-0119-DAF3-BFAA-657B00B191C3}"/>
              </a:ext>
            </a:extLst>
          </p:cNvPr>
          <p:cNvSpPr>
            <a:spLocks noGrp="1"/>
          </p:cNvSpPr>
          <p:nvPr>
            <p:ph type="sldNum" sz="quarter" idx="12"/>
          </p:nvPr>
        </p:nvSpPr>
        <p:spPr/>
        <p:txBody>
          <a:bodyPr/>
          <a:lstStyle/>
          <a:p>
            <a:fld id="{A44492CC-6CD9-4553-90B2-AF0E3130216F}" type="slidenum">
              <a:rPr lang="fr-FR" smtClean="0"/>
              <a:t>‹N°›</a:t>
            </a:fld>
            <a:endParaRPr lang="fr-FR"/>
          </a:p>
        </p:txBody>
      </p:sp>
    </p:spTree>
    <p:extLst>
      <p:ext uri="{BB962C8B-B14F-4D97-AF65-F5344CB8AC3E}">
        <p14:creationId xmlns:p14="http://schemas.microsoft.com/office/powerpoint/2010/main" val="3622487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F685096-5349-A613-2FED-4CE7D2306877}"/>
              </a:ext>
            </a:extLst>
          </p:cNvPr>
          <p:cNvSpPr>
            <a:spLocks noGrp="1"/>
          </p:cNvSpPr>
          <p:nvPr>
            <p:ph type="dt" sz="half" idx="10"/>
          </p:nvPr>
        </p:nvSpPr>
        <p:spPr/>
        <p:txBody>
          <a:bodyPr/>
          <a:lstStyle/>
          <a:p>
            <a:fld id="{A50E76C2-E23E-456C-9882-A8EE316E6E87}" type="datetimeFigureOut">
              <a:rPr lang="fr-FR" smtClean="0"/>
              <a:t>17/12/2023</a:t>
            </a:fld>
            <a:endParaRPr lang="fr-FR"/>
          </a:p>
        </p:txBody>
      </p:sp>
      <p:sp>
        <p:nvSpPr>
          <p:cNvPr id="3" name="Espace réservé du pied de page 2">
            <a:extLst>
              <a:ext uri="{FF2B5EF4-FFF2-40B4-BE49-F238E27FC236}">
                <a16:creationId xmlns:a16="http://schemas.microsoft.com/office/drawing/2014/main" id="{6BF7B6B0-4866-2449-6E3C-7F445E4C6BC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8F536EA-A1A6-6C37-F31C-33012E9F4E12}"/>
              </a:ext>
            </a:extLst>
          </p:cNvPr>
          <p:cNvSpPr>
            <a:spLocks noGrp="1"/>
          </p:cNvSpPr>
          <p:nvPr>
            <p:ph type="sldNum" sz="quarter" idx="12"/>
          </p:nvPr>
        </p:nvSpPr>
        <p:spPr/>
        <p:txBody>
          <a:bodyPr/>
          <a:lstStyle/>
          <a:p>
            <a:fld id="{A44492CC-6CD9-4553-90B2-AF0E3130216F}" type="slidenum">
              <a:rPr lang="fr-FR" smtClean="0"/>
              <a:t>‹N°›</a:t>
            </a:fld>
            <a:endParaRPr lang="fr-FR"/>
          </a:p>
        </p:txBody>
      </p:sp>
    </p:spTree>
    <p:extLst>
      <p:ext uri="{BB962C8B-B14F-4D97-AF65-F5344CB8AC3E}">
        <p14:creationId xmlns:p14="http://schemas.microsoft.com/office/powerpoint/2010/main" val="4208709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17F19A-22AD-6EF2-1EE1-71A9AE38DE9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DB4B8C5-DAE5-C04D-E25A-428461B135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590CF5E-945C-810D-F408-70A080B9B6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3B91C08-9753-7BD5-8836-C08798BC3CDA}"/>
              </a:ext>
            </a:extLst>
          </p:cNvPr>
          <p:cNvSpPr>
            <a:spLocks noGrp="1"/>
          </p:cNvSpPr>
          <p:nvPr>
            <p:ph type="dt" sz="half" idx="10"/>
          </p:nvPr>
        </p:nvSpPr>
        <p:spPr/>
        <p:txBody>
          <a:bodyPr/>
          <a:lstStyle/>
          <a:p>
            <a:fld id="{A50E76C2-E23E-456C-9882-A8EE316E6E87}" type="datetimeFigureOut">
              <a:rPr lang="fr-FR" smtClean="0"/>
              <a:t>17/12/2023</a:t>
            </a:fld>
            <a:endParaRPr lang="fr-FR"/>
          </a:p>
        </p:txBody>
      </p:sp>
      <p:sp>
        <p:nvSpPr>
          <p:cNvPr id="6" name="Espace réservé du pied de page 5">
            <a:extLst>
              <a:ext uri="{FF2B5EF4-FFF2-40B4-BE49-F238E27FC236}">
                <a16:creationId xmlns:a16="http://schemas.microsoft.com/office/drawing/2014/main" id="{2E93A622-00A0-7161-3317-045B725DEEA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C248290-F5B2-D8F5-F71A-7B224A9564B9}"/>
              </a:ext>
            </a:extLst>
          </p:cNvPr>
          <p:cNvSpPr>
            <a:spLocks noGrp="1"/>
          </p:cNvSpPr>
          <p:nvPr>
            <p:ph type="sldNum" sz="quarter" idx="12"/>
          </p:nvPr>
        </p:nvSpPr>
        <p:spPr/>
        <p:txBody>
          <a:bodyPr/>
          <a:lstStyle/>
          <a:p>
            <a:fld id="{A44492CC-6CD9-4553-90B2-AF0E3130216F}" type="slidenum">
              <a:rPr lang="fr-FR" smtClean="0"/>
              <a:t>‹N°›</a:t>
            </a:fld>
            <a:endParaRPr lang="fr-FR"/>
          </a:p>
        </p:txBody>
      </p:sp>
    </p:spTree>
    <p:extLst>
      <p:ext uri="{BB962C8B-B14F-4D97-AF65-F5344CB8AC3E}">
        <p14:creationId xmlns:p14="http://schemas.microsoft.com/office/powerpoint/2010/main" val="635843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5C180B-D1DF-6394-98D7-DA26CBA7E14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DBA8B8C-BE32-368F-90A2-9051A0DFAA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DBD4B3A-7537-C25F-431E-09F70B9108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6AE15F5-5F91-EBEF-EDB2-4B98F133E3A7}"/>
              </a:ext>
            </a:extLst>
          </p:cNvPr>
          <p:cNvSpPr>
            <a:spLocks noGrp="1"/>
          </p:cNvSpPr>
          <p:nvPr>
            <p:ph type="dt" sz="half" idx="10"/>
          </p:nvPr>
        </p:nvSpPr>
        <p:spPr/>
        <p:txBody>
          <a:bodyPr/>
          <a:lstStyle/>
          <a:p>
            <a:fld id="{A50E76C2-E23E-456C-9882-A8EE316E6E87}" type="datetimeFigureOut">
              <a:rPr lang="fr-FR" smtClean="0"/>
              <a:t>17/12/2023</a:t>
            </a:fld>
            <a:endParaRPr lang="fr-FR"/>
          </a:p>
        </p:txBody>
      </p:sp>
      <p:sp>
        <p:nvSpPr>
          <p:cNvPr id="6" name="Espace réservé du pied de page 5">
            <a:extLst>
              <a:ext uri="{FF2B5EF4-FFF2-40B4-BE49-F238E27FC236}">
                <a16:creationId xmlns:a16="http://schemas.microsoft.com/office/drawing/2014/main" id="{77FC6CA6-DB90-C298-552F-47730570F0A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56ED0F0-CCD8-BFA3-670E-C4B2135FC706}"/>
              </a:ext>
            </a:extLst>
          </p:cNvPr>
          <p:cNvSpPr>
            <a:spLocks noGrp="1"/>
          </p:cNvSpPr>
          <p:nvPr>
            <p:ph type="sldNum" sz="quarter" idx="12"/>
          </p:nvPr>
        </p:nvSpPr>
        <p:spPr/>
        <p:txBody>
          <a:bodyPr/>
          <a:lstStyle/>
          <a:p>
            <a:fld id="{A44492CC-6CD9-4553-90B2-AF0E3130216F}" type="slidenum">
              <a:rPr lang="fr-FR" smtClean="0"/>
              <a:t>‹N°›</a:t>
            </a:fld>
            <a:endParaRPr lang="fr-FR"/>
          </a:p>
        </p:txBody>
      </p:sp>
    </p:spTree>
    <p:extLst>
      <p:ext uri="{BB962C8B-B14F-4D97-AF65-F5344CB8AC3E}">
        <p14:creationId xmlns:p14="http://schemas.microsoft.com/office/powerpoint/2010/main" val="1309176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8A7B43A-2E3F-E9A1-ED03-F6B71A6CFC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A3ED403-1C60-3CF3-AFC2-0AB58BC58F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1049125-2682-0478-136D-20C6AAB6A2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0E76C2-E23E-456C-9882-A8EE316E6E87}" type="datetimeFigureOut">
              <a:rPr lang="fr-FR" smtClean="0"/>
              <a:t>17/12/2023</a:t>
            </a:fld>
            <a:endParaRPr lang="fr-FR"/>
          </a:p>
        </p:txBody>
      </p:sp>
      <p:sp>
        <p:nvSpPr>
          <p:cNvPr id="5" name="Espace réservé du pied de page 4">
            <a:extLst>
              <a:ext uri="{FF2B5EF4-FFF2-40B4-BE49-F238E27FC236}">
                <a16:creationId xmlns:a16="http://schemas.microsoft.com/office/drawing/2014/main" id="{9A169DD1-3497-77A0-E4DD-C28D55FE09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CE5FDCD-BC16-6FE6-8E94-2C8F3F5BFF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4492CC-6CD9-4553-90B2-AF0E3130216F}" type="slidenum">
              <a:rPr lang="fr-FR" smtClean="0"/>
              <a:t>‹N°›</a:t>
            </a:fld>
            <a:endParaRPr lang="fr-FR"/>
          </a:p>
        </p:txBody>
      </p:sp>
    </p:spTree>
    <p:extLst>
      <p:ext uri="{BB962C8B-B14F-4D97-AF65-F5344CB8AC3E}">
        <p14:creationId xmlns:p14="http://schemas.microsoft.com/office/powerpoint/2010/main" val="1718183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74173D05-8796-0AE6-C606-D0DCCC2E582B}"/>
              </a:ext>
            </a:extLst>
          </p:cNvPr>
          <p:cNvSpPr txBox="1"/>
          <p:nvPr/>
        </p:nvSpPr>
        <p:spPr>
          <a:xfrm>
            <a:off x="2504661" y="2849218"/>
            <a:ext cx="6069496" cy="2123658"/>
          </a:xfrm>
          <a:prstGeom prst="rect">
            <a:avLst/>
          </a:prstGeom>
          <a:noFill/>
        </p:spPr>
        <p:txBody>
          <a:bodyPr wrap="square" rtlCol="0">
            <a:spAutoFit/>
          </a:bodyPr>
          <a:lstStyle/>
          <a:p>
            <a:pPr algn="ctr"/>
            <a:r>
              <a:rPr lang="fr-FR" sz="4400" b="1" dirty="0"/>
              <a:t>Chapitre 04:</a:t>
            </a:r>
          </a:p>
          <a:p>
            <a:pPr algn="ctr"/>
            <a:r>
              <a:rPr lang="fr-FR" sz="4400" b="1" dirty="0">
                <a:solidFill>
                  <a:srgbClr val="00B0F0"/>
                </a:solidFill>
              </a:rPr>
              <a:t>Transferts génétiques chez les bactéries</a:t>
            </a:r>
          </a:p>
        </p:txBody>
      </p:sp>
      <p:sp>
        <p:nvSpPr>
          <p:cNvPr id="2" name="ZoneTexte 1">
            <a:extLst>
              <a:ext uri="{FF2B5EF4-FFF2-40B4-BE49-F238E27FC236}">
                <a16:creationId xmlns:a16="http://schemas.microsoft.com/office/drawing/2014/main" id="{FDA36169-DC87-F298-F51E-AC9DC1AEE06A}"/>
              </a:ext>
            </a:extLst>
          </p:cNvPr>
          <p:cNvSpPr txBox="1"/>
          <p:nvPr/>
        </p:nvSpPr>
        <p:spPr>
          <a:xfrm>
            <a:off x="3541424" y="648867"/>
            <a:ext cx="564742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000" b="1" dirty="0">
                <a:latin typeface="Times New Roman"/>
                <a:cs typeface="Times New Roman"/>
              </a:rPr>
              <a:t>Université Mohamed </a:t>
            </a:r>
            <a:r>
              <a:rPr lang="fr-FR" sz="2000" b="1" dirty="0" err="1">
                <a:latin typeface="Times New Roman"/>
                <a:cs typeface="Times New Roman"/>
              </a:rPr>
              <a:t>Kheider</a:t>
            </a:r>
            <a:r>
              <a:rPr lang="fr-FR" sz="2000" b="1" dirty="0">
                <a:latin typeface="Times New Roman"/>
                <a:cs typeface="Times New Roman"/>
              </a:rPr>
              <a:t> –Biskra-</a:t>
            </a:r>
          </a:p>
          <a:p>
            <a:pPr algn="ctr"/>
            <a:r>
              <a:rPr lang="fr-FR" sz="2000" b="1" dirty="0">
                <a:latin typeface="Times New Roman"/>
                <a:cs typeface="Times New Roman"/>
              </a:rPr>
              <a:t>Faculté de sciences exactes et de sciences de la nature et de la vie</a:t>
            </a:r>
          </a:p>
          <a:p>
            <a:pPr algn="ctr"/>
            <a:r>
              <a:rPr lang="fr-FR" sz="2000" b="1" dirty="0">
                <a:latin typeface="Times New Roman"/>
                <a:cs typeface="Times New Roman"/>
              </a:rPr>
              <a:t>Département de sciences de la nature et de la vie</a:t>
            </a:r>
          </a:p>
        </p:txBody>
      </p:sp>
      <p:sp>
        <p:nvSpPr>
          <p:cNvPr id="3" name="ZoneTexte 2">
            <a:extLst>
              <a:ext uri="{FF2B5EF4-FFF2-40B4-BE49-F238E27FC236}">
                <a16:creationId xmlns:a16="http://schemas.microsoft.com/office/drawing/2014/main" id="{E7E1F2AF-BF35-3145-D09D-FEB3BDDE666F}"/>
              </a:ext>
            </a:extLst>
          </p:cNvPr>
          <p:cNvSpPr txBox="1"/>
          <p:nvPr/>
        </p:nvSpPr>
        <p:spPr>
          <a:xfrm>
            <a:off x="6396361" y="5731565"/>
            <a:ext cx="558497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200" b="1" dirty="0">
                <a:solidFill>
                  <a:srgbClr val="002060"/>
                </a:solidFill>
                <a:cs typeface="Calibri"/>
              </a:rPr>
              <a:t>Réalisé par: Dr. </a:t>
            </a:r>
            <a:r>
              <a:rPr lang="fr-FR" sz="3200" b="1" dirty="0" err="1">
                <a:solidFill>
                  <a:srgbClr val="002060"/>
                </a:solidFill>
                <a:cs typeface="Calibri"/>
              </a:rPr>
              <a:t>Benabdallah</a:t>
            </a:r>
            <a:r>
              <a:rPr lang="fr-FR" sz="3200" b="1" dirty="0">
                <a:solidFill>
                  <a:srgbClr val="002060"/>
                </a:solidFill>
                <a:cs typeface="Calibri"/>
              </a:rPr>
              <a:t> F.</a:t>
            </a:r>
            <a:endParaRPr lang="fr-FR" sz="3200" b="1" dirty="0">
              <a:solidFill>
                <a:srgbClr val="002060"/>
              </a:solidFill>
            </a:endParaRPr>
          </a:p>
        </p:txBody>
      </p:sp>
    </p:spTree>
    <p:extLst>
      <p:ext uri="{BB962C8B-B14F-4D97-AF65-F5344CB8AC3E}">
        <p14:creationId xmlns:p14="http://schemas.microsoft.com/office/powerpoint/2010/main" val="522706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11BDE127-21D7-79E9-77A7-132D123DBEF8}"/>
              </a:ext>
            </a:extLst>
          </p:cNvPr>
          <p:cNvSpPr txBox="1"/>
          <p:nvPr/>
        </p:nvSpPr>
        <p:spPr>
          <a:xfrm>
            <a:off x="569845" y="322590"/>
            <a:ext cx="4002156" cy="4093428"/>
          </a:xfrm>
          <a:prstGeom prst="rect">
            <a:avLst/>
          </a:prstGeom>
          <a:noFill/>
        </p:spPr>
        <p:txBody>
          <a:bodyPr wrap="square" rtlCol="0">
            <a:spAutoFit/>
          </a:bodyPr>
          <a:lstStyle/>
          <a:p>
            <a:pPr algn="just"/>
            <a:r>
              <a:rPr lang="fr-FR" sz="2000" b="1" i="1" dirty="0">
                <a:solidFill>
                  <a:srgbClr val="FF0066"/>
                </a:solidFill>
                <a:latin typeface="Times New Roman" panose="02020603050405020304" pitchFamily="18" charset="0"/>
                <a:cs typeface="Times New Roman" panose="02020603050405020304" pitchFamily="18" charset="0"/>
              </a:rPr>
              <a:t>Transformation artificielle</a:t>
            </a:r>
          </a:p>
          <a:p>
            <a:pPr algn="just"/>
            <a:endParaRPr lang="fr-FR" sz="2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Toutes les bactéries ne sont pas naturellement compétentes mais peuvent le devenir suite à un </a:t>
            </a:r>
            <a:r>
              <a:rPr lang="fr-FR" sz="2000" b="1" dirty="0">
                <a:latin typeface="Times New Roman" panose="02020603050405020304" pitchFamily="18" charset="0"/>
                <a:cs typeface="Times New Roman" panose="02020603050405020304" pitchFamily="18" charset="0"/>
              </a:rPr>
              <a:t>traitement enzymatique ou chimique</a:t>
            </a:r>
            <a:r>
              <a:rPr lang="fr-FR" sz="2000" b="1" dirty="0"/>
              <a:t> </a:t>
            </a:r>
            <a:r>
              <a:rPr lang="fr-FR" sz="2000" dirty="0">
                <a:latin typeface="Times New Roman" panose="02020603050405020304" pitchFamily="18" charset="0"/>
                <a:cs typeface="Times New Roman" panose="02020603050405020304" pitchFamily="18" charset="0"/>
              </a:rPr>
              <a:t>de la paroi bactérienne avant sa mise en contact avec l’ADN.</a:t>
            </a:r>
          </a:p>
          <a:p>
            <a:pPr algn="just"/>
            <a:endParaRPr lang="fr-FR" sz="2000" dirty="0">
              <a:latin typeface="Times New Roman" panose="02020603050405020304" pitchFamily="18" charset="0"/>
              <a:cs typeface="Times New Roman" panose="02020603050405020304" pitchFamily="18" charset="0"/>
            </a:endParaRPr>
          </a:p>
          <a:p>
            <a:pPr algn="just"/>
            <a:r>
              <a:rPr lang="fr-FR" sz="2000" b="1" dirty="0">
                <a:latin typeface="Times New Roman" panose="02020603050405020304" pitchFamily="18" charset="0"/>
                <a:cs typeface="Times New Roman" panose="02020603050405020304" pitchFamily="18" charset="0"/>
              </a:rPr>
              <a:t>Exemple</a:t>
            </a:r>
            <a:r>
              <a:rPr lang="fr-FR" sz="2000" dirty="0">
                <a:latin typeface="Times New Roman" panose="02020603050405020304" pitchFamily="18" charset="0"/>
                <a:cs typeface="Times New Roman" panose="02020603050405020304" pitchFamily="18" charset="0"/>
              </a:rPr>
              <a:t>:  utilisation de chlorure de calcium (CaCl2) qui fragilise la membrane. </a:t>
            </a:r>
          </a:p>
        </p:txBody>
      </p:sp>
      <p:pic>
        <p:nvPicPr>
          <p:cNvPr id="8" name="Image 7">
            <a:extLst>
              <a:ext uri="{FF2B5EF4-FFF2-40B4-BE49-F238E27FC236}">
                <a16:creationId xmlns:a16="http://schemas.microsoft.com/office/drawing/2014/main" id="{025C4FF6-F3F5-C245-45D5-D7C5A69030A2}"/>
              </a:ext>
            </a:extLst>
          </p:cNvPr>
          <p:cNvPicPr>
            <a:picLocks noChangeAspect="1"/>
          </p:cNvPicPr>
          <p:nvPr/>
        </p:nvPicPr>
        <p:blipFill rotWithShape="1">
          <a:blip r:embed="rId2"/>
          <a:srcRect l="59674" t="44248" r="8913" b="18826"/>
          <a:stretch/>
        </p:blipFill>
        <p:spPr>
          <a:xfrm>
            <a:off x="5539409" y="1219200"/>
            <a:ext cx="5565914" cy="4346714"/>
          </a:xfrm>
          <a:prstGeom prst="rect">
            <a:avLst/>
          </a:prstGeom>
        </p:spPr>
      </p:pic>
      <p:sp>
        <p:nvSpPr>
          <p:cNvPr id="10" name="Rectangle 9">
            <a:extLst>
              <a:ext uri="{FF2B5EF4-FFF2-40B4-BE49-F238E27FC236}">
                <a16:creationId xmlns:a16="http://schemas.microsoft.com/office/drawing/2014/main" id="{65F7EAEF-85B8-3180-D973-CD841F4CD517}"/>
              </a:ext>
            </a:extLst>
          </p:cNvPr>
          <p:cNvSpPr/>
          <p:nvPr/>
        </p:nvSpPr>
        <p:spPr>
          <a:xfrm>
            <a:off x="6096000" y="834887"/>
            <a:ext cx="4002156" cy="7686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t>Culture d’</a:t>
            </a:r>
            <a:r>
              <a:rPr lang="fr-FR" b="1" i="1" dirty="0"/>
              <a:t>E. coli </a:t>
            </a:r>
            <a:r>
              <a:rPr lang="fr-FR" b="1" dirty="0"/>
              <a:t>jusqu’à que l’ densité optique atteint 0,5 à 600 nm   </a:t>
            </a:r>
          </a:p>
        </p:txBody>
      </p:sp>
      <p:sp>
        <p:nvSpPr>
          <p:cNvPr id="11" name="Organigramme : Procédé 10">
            <a:extLst>
              <a:ext uri="{FF2B5EF4-FFF2-40B4-BE49-F238E27FC236}">
                <a16:creationId xmlns:a16="http://schemas.microsoft.com/office/drawing/2014/main" id="{98576B2A-4A16-11A9-5EDC-72F50745D1AC}"/>
              </a:ext>
            </a:extLst>
          </p:cNvPr>
          <p:cNvSpPr/>
          <p:nvPr/>
        </p:nvSpPr>
        <p:spPr>
          <a:xfrm>
            <a:off x="6374296" y="2093843"/>
            <a:ext cx="3670852" cy="463828"/>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t>La culture est refroidi dans la glace</a:t>
            </a:r>
          </a:p>
        </p:txBody>
      </p:sp>
      <p:sp>
        <p:nvSpPr>
          <p:cNvPr id="12" name="Organigramme : Procédé 11">
            <a:extLst>
              <a:ext uri="{FF2B5EF4-FFF2-40B4-BE49-F238E27FC236}">
                <a16:creationId xmlns:a16="http://schemas.microsoft.com/office/drawing/2014/main" id="{652F526E-52A1-4188-AFC4-7559458E4825}"/>
              </a:ext>
            </a:extLst>
          </p:cNvPr>
          <p:cNvSpPr/>
          <p:nvPr/>
        </p:nvSpPr>
        <p:spPr>
          <a:xfrm>
            <a:off x="5890593" y="2832653"/>
            <a:ext cx="4863546" cy="549963"/>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t>Centrifugation à 6000 </a:t>
            </a:r>
            <a:r>
              <a:rPr lang="fr-FR" b="1" dirty="0" err="1"/>
              <a:t>rpm</a:t>
            </a:r>
            <a:r>
              <a:rPr lang="fr-FR" b="1" dirty="0"/>
              <a:t>/5min à 4°C</a:t>
            </a:r>
          </a:p>
        </p:txBody>
      </p:sp>
      <p:sp>
        <p:nvSpPr>
          <p:cNvPr id="13" name="Organigramme : Procédé 12">
            <a:extLst>
              <a:ext uri="{FF2B5EF4-FFF2-40B4-BE49-F238E27FC236}">
                <a16:creationId xmlns:a16="http://schemas.microsoft.com/office/drawing/2014/main" id="{E187189B-E824-B2FC-A4A3-6B7A22ADEA43}"/>
              </a:ext>
            </a:extLst>
          </p:cNvPr>
          <p:cNvSpPr/>
          <p:nvPr/>
        </p:nvSpPr>
        <p:spPr>
          <a:xfrm>
            <a:off x="4678018" y="3657598"/>
            <a:ext cx="7288695" cy="498616"/>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t>Les cellules sont mis en suspension par 20 ml de CaCl2 glacial (50mM)</a:t>
            </a:r>
          </a:p>
        </p:txBody>
      </p:sp>
      <p:sp>
        <p:nvSpPr>
          <p:cNvPr id="14" name="Organigramme : Procédé 13">
            <a:extLst>
              <a:ext uri="{FF2B5EF4-FFF2-40B4-BE49-F238E27FC236}">
                <a16:creationId xmlns:a16="http://schemas.microsoft.com/office/drawing/2014/main" id="{5E45CE9E-FBC0-BBEE-F888-FF07A2F4A735}"/>
              </a:ext>
            </a:extLst>
          </p:cNvPr>
          <p:cNvSpPr/>
          <p:nvPr/>
        </p:nvSpPr>
        <p:spPr>
          <a:xfrm>
            <a:off x="3273287" y="4729370"/>
            <a:ext cx="8693426" cy="649357"/>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t>Les cellules en état de compétence peut être utilisées directement ou stockées à -80°C</a:t>
            </a:r>
          </a:p>
        </p:txBody>
      </p:sp>
    </p:spTree>
    <p:extLst>
      <p:ext uri="{BB962C8B-B14F-4D97-AF65-F5344CB8AC3E}">
        <p14:creationId xmlns:p14="http://schemas.microsoft.com/office/powerpoint/2010/main" val="2531220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D903A12B-85FF-A358-1D79-C2D4218E8E68}"/>
              </a:ext>
            </a:extLst>
          </p:cNvPr>
          <p:cNvSpPr txBox="1"/>
          <p:nvPr/>
        </p:nvSpPr>
        <p:spPr>
          <a:xfrm>
            <a:off x="1298713" y="477078"/>
            <a:ext cx="3458817" cy="400110"/>
          </a:xfrm>
          <a:prstGeom prst="rect">
            <a:avLst/>
          </a:prstGeom>
          <a:noFill/>
        </p:spPr>
        <p:txBody>
          <a:bodyPr wrap="square" rtlCol="0">
            <a:spAutoFit/>
          </a:bodyPr>
          <a:lstStyle/>
          <a:p>
            <a:r>
              <a:rPr lang="fr-FR" sz="2000" b="1" dirty="0">
                <a:solidFill>
                  <a:srgbClr val="7030A0"/>
                </a:solidFill>
                <a:latin typeface="Times New Roman" panose="02020603050405020304" pitchFamily="18" charset="0"/>
                <a:cs typeface="Times New Roman" panose="02020603050405020304" pitchFamily="18" charset="0"/>
              </a:rPr>
              <a:t>2-Conjugaison</a:t>
            </a:r>
          </a:p>
        </p:txBody>
      </p:sp>
      <p:sp>
        <p:nvSpPr>
          <p:cNvPr id="6" name="ZoneTexte 5">
            <a:extLst>
              <a:ext uri="{FF2B5EF4-FFF2-40B4-BE49-F238E27FC236}">
                <a16:creationId xmlns:a16="http://schemas.microsoft.com/office/drawing/2014/main" id="{791FF63C-A6D4-231D-E6FE-F53A9D5CB14E}"/>
              </a:ext>
            </a:extLst>
          </p:cNvPr>
          <p:cNvSpPr txBox="1"/>
          <p:nvPr/>
        </p:nvSpPr>
        <p:spPr>
          <a:xfrm>
            <a:off x="596347" y="1203428"/>
            <a:ext cx="10614991" cy="5324535"/>
          </a:xfrm>
          <a:prstGeom prst="rect">
            <a:avLst/>
          </a:prstGeom>
          <a:noFill/>
        </p:spPr>
        <p:txBody>
          <a:bodyPr wrap="square">
            <a:spAutoFit/>
          </a:bodyPr>
          <a:lstStyle/>
          <a:p>
            <a:pPr algn="just"/>
            <a:r>
              <a:rPr lang="fr-FR" sz="2000" dirty="0">
                <a:latin typeface="Times New Roman" panose="02020603050405020304" pitchFamily="18" charset="0"/>
                <a:cs typeface="Times New Roman" panose="02020603050405020304" pitchFamily="18" charset="0"/>
              </a:rPr>
              <a:t>La conjugaison est </a:t>
            </a:r>
            <a:r>
              <a:rPr lang="fr-FR" sz="2000" b="1" dirty="0">
                <a:latin typeface="Times New Roman" panose="02020603050405020304" pitchFamily="18" charset="0"/>
                <a:cs typeface="Times New Roman" panose="02020603050405020304" pitchFamily="18" charset="0"/>
              </a:rPr>
              <a:t>un transfert d'ADN entre une bactérie donatrice et une bactérie réceptrice</a:t>
            </a:r>
            <a:r>
              <a:rPr lang="fr-FR" sz="2000" dirty="0">
                <a:latin typeface="Times New Roman" panose="02020603050405020304" pitchFamily="18" charset="0"/>
                <a:cs typeface="Times New Roman" panose="02020603050405020304" pitchFamily="18" charset="0"/>
              </a:rPr>
              <a:t>, qui </a:t>
            </a:r>
            <a:r>
              <a:rPr lang="fr-FR" sz="2000" b="1" dirty="0">
                <a:latin typeface="Times New Roman" panose="02020603050405020304" pitchFamily="18" charset="0"/>
                <a:cs typeface="Times New Roman" panose="02020603050405020304" pitchFamily="18" charset="0"/>
              </a:rPr>
              <a:t>nécessite le contact et l'appariement entre les bactéries</a:t>
            </a:r>
            <a:r>
              <a:rPr lang="fr-FR" sz="2000" dirty="0">
                <a:latin typeface="Times New Roman" panose="02020603050405020304" pitchFamily="18" charset="0"/>
                <a:cs typeface="Times New Roman" panose="02020603050405020304" pitchFamily="18" charset="0"/>
              </a:rPr>
              <a:t>, et repose sur la présence dans la bactérie donatrice ou mâle </a:t>
            </a:r>
            <a:r>
              <a:rPr lang="fr-FR" sz="2000" b="1" dirty="0">
                <a:latin typeface="Times New Roman" panose="02020603050405020304" pitchFamily="18" charset="0"/>
                <a:cs typeface="Times New Roman" panose="02020603050405020304" pitchFamily="18" charset="0"/>
              </a:rPr>
              <a:t>d'une facteur de sexualité ou de fertilité (facteur F). </a:t>
            </a:r>
            <a:r>
              <a:rPr lang="fr-FR" sz="2000" dirty="0">
                <a:latin typeface="Times New Roman" panose="02020603050405020304" pitchFamily="18" charset="0"/>
                <a:cs typeface="Times New Roman" panose="02020603050405020304" pitchFamily="18" charset="0"/>
              </a:rPr>
              <a:t>Celui-ci permet la synthèse de </a:t>
            </a:r>
            <a:r>
              <a:rPr lang="fr-FR" sz="2000" b="1" dirty="0">
                <a:latin typeface="Times New Roman" panose="02020603050405020304" pitchFamily="18" charset="0"/>
                <a:cs typeface="Times New Roman" panose="02020603050405020304" pitchFamily="18" charset="0"/>
              </a:rPr>
              <a:t>pili sexuels</a:t>
            </a:r>
            <a:r>
              <a:rPr lang="fr-FR" sz="2000" dirty="0">
                <a:latin typeface="Times New Roman" panose="02020603050405020304" pitchFamily="18" charset="0"/>
                <a:cs typeface="Times New Roman" panose="02020603050405020304" pitchFamily="18" charset="0"/>
              </a:rPr>
              <a:t>.</a:t>
            </a:r>
          </a:p>
          <a:p>
            <a:pPr algn="just"/>
            <a:endParaRPr lang="fr-FR" sz="2000" dirty="0">
              <a:latin typeface="Times New Roman" panose="02020603050405020304" pitchFamily="18" charset="0"/>
              <a:cs typeface="Times New Roman" panose="02020603050405020304" pitchFamily="18" charset="0"/>
            </a:endParaRPr>
          </a:p>
          <a:p>
            <a:pPr algn="just"/>
            <a:r>
              <a:rPr lang="fr-FR" sz="2000" b="1" i="1" dirty="0">
                <a:solidFill>
                  <a:srgbClr val="FF0066"/>
                </a:solidFill>
                <a:latin typeface="Times New Roman" panose="02020603050405020304" pitchFamily="18" charset="0"/>
                <a:cs typeface="Times New Roman" panose="02020603050405020304" pitchFamily="18" charset="0"/>
              </a:rPr>
              <a:t>Mise en évidence de la conjugaison</a:t>
            </a:r>
          </a:p>
          <a:p>
            <a:pPr algn="just"/>
            <a:endParaRPr lang="fr-FR" sz="2000" b="1" i="1" dirty="0">
              <a:solidFill>
                <a:srgbClr val="FF0066"/>
              </a:solidFill>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La conjugaison a été découverte par Lederberg et Tatum (1946). </a:t>
            </a:r>
          </a:p>
          <a:p>
            <a:pPr algn="just"/>
            <a:r>
              <a:rPr lang="fr-FR" sz="2000" dirty="0">
                <a:latin typeface="Times New Roman" panose="02020603050405020304" pitchFamily="18" charset="0"/>
                <a:cs typeface="Times New Roman" panose="02020603050405020304" pitchFamily="18" charset="0"/>
              </a:rPr>
              <a:t>Ces deux chercheurs ont obtenu différentes souches mutantes (souches auxotrophes pour différents aminoacides et vitamines). </a:t>
            </a:r>
          </a:p>
          <a:p>
            <a:pPr algn="just"/>
            <a:endParaRPr lang="fr-FR" sz="2000" dirty="0">
              <a:latin typeface="Times New Roman" panose="02020603050405020304" pitchFamily="18" charset="0"/>
              <a:cs typeface="Times New Roman" panose="02020603050405020304" pitchFamily="18" charset="0"/>
            </a:endParaRPr>
          </a:p>
          <a:p>
            <a:pPr algn="just"/>
            <a:r>
              <a:rPr lang="fr-FR" sz="2000" b="1" dirty="0">
                <a:solidFill>
                  <a:schemeClr val="accent1"/>
                </a:solidFill>
                <a:latin typeface="Times New Roman" panose="02020603050405020304" pitchFamily="18" charset="0"/>
                <a:cs typeface="Times New Roman" panose="02020603050405020304" pitchFamily="18" charset="0"/>
              </a:rPr>
              <a:t>Expérience</a:t>
            </a:r>
          </a:p>
          <a:p>
            <a:pPr algn="just"/>
            <a:r>
              <a:rPr lang="fr-FR" sz="2000" dirty="0">
                <a:latin typeface="Times New Roman" panose="02020603050405020304" pitchFamily="18" charset="0"/>
                <a:cs typeface="Times New Roman" panose="02020603050405020304" pitchFamily="18" charset="0"/>
              </a:rPr>
              <a:t>Ils mélangent deux souches (</a:t>
            </a:r>
            <a:r>
              <a:rPr lang="fr-FR" sz="2000" dirty="0" err="1">
                <a:latin typeface="Times New Roman" panose="02020603050405020304" pitchFamily="18" charset="0"/>
                <a:cs typeface="Times New Roman" panose="02020603050405020304" pitchFamily="18" charset="0"/>
              </a:rPr>
              <a:t>Yco</a:t>
            </a:r>
            <a:r>
              <a:rPr lang="fr-FR" sz="2000" dirty="0">
                <a:latin typeface="Times New Roman" panose="02020603050405020304" pitchFamily="18" charset="0"/>
                <a:cs typeface="Times New Roman" panose="02020603050405020304" pitchFamily="18" charset="0"/>
              </a:rPr>
              <a:t> et Y24) auxotrophes pour des substances différentes, mais ces deux souches sont complémentaires et peuvent par recombinaison produire des souches recombinées prototrophes.</a:t>
            </a:r>
          </a:p>
          <a:p>
            <a:pPr algn="just"/>
            <a:r>
              <a:rPr lang="fr-FR" sz="2000" dirty="0">
                <a:latin typeface="Times New Roman" panose="02020603050405020304" pitchFamily="18" charset="0"/>
                <a:cs typeface="Times New Roman" panose="02020603050405020304" pitchFamily="18" charset="0"/>
              </a:rPr>
              <a:t> Le mélange des souches mutantes ce fait dans un milieux complet, ensuite et après un certain temps les bactéries sont lavées et placées dans un milieu minimum pour détecter d’éventuelles recombinants. </a:t>
            </a:r>
          </a:p>
        </p:txBody>
      </p:sp>
    </p:spTree>
    <p:extLst>
      <p:ext uri="{BB962C8B-B14F-4D97-AF65-F5344CB8AC3E}">
        <p14:creationId xmlns:p14="http://schemas.microsoft.com/office/powerpoint/2010/main" val="2613409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6EB6090-F824-DC9D-5610-F0A2CA96BF14}"/>
              </a:ext>
            </a:extLst>
          </p:cNvPr>
          <p:cNvPicPr>
            <a:picLocks noChangeAspect="1"/>
          </p:cNvPicPr>
          <p:nvPr/>
        </p:nvPicPr>
        <p:blipFill rotWithShape="1">
          <a:blip r:embed="rId2"/>
          <a:srcRect l="29348" t="20468" r="33478" b="6453"/>
          <a:stretch/>
        </p:blipFill>
        <p:spPr>
          <a:xfrm>
            <a:off x="5009321" y="457200"/>
            <a:ext cx="6798365" cy="6255026"/>
          </a:xfrm>
          <a:prstGeom prst="rect">
            <a:avLst/>
          </a:prstGeom>
        </p:spPr>
      </p:pic>
      <p:sp>
        <p:nvSpPr>
          <p:cNvPr id="6" name="Organigramme : Procédé 5">
            <a:extLst>
              <a:ext uri="{FF2B5EF4-FFF2-40B4-BE49-F238E27FC236}">
                <a16:creationId xmlns:a16="http://schemas.microsoft.com/office/drawing/2014/main" id="{F03D4205-E166-BBCB-AA1B-FCDF7FE9667B}"/>
              </a:ext>
            </a:extLst>
          </p:cNvPr>
          <p:cNvSpPr/>
          <p:nvPr/>
        </p:nvSpPr>
        <p:spPr>
          <a:xfrm>
            <a:off x="5671930" y="6321287"/>
            <a:ext cx="424070" cy="159026"/>
          </a:xfrm>
          <a:prstGeom prst="flowChartProcess">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8" name="ZoneTexte 7">
            <a:extLst>
              <a:ext uri="{FF2B5EF4-FFF2-40B4-BE49-F238E27FC236}">
                <a16:creationId xmlns:a16="http://schemas.microsoft.com/office/drawing/2014/main" id="{8A09A176-A10E-FF62-6E39-ED9686037644}"/>
              </a:ext>
            </a:extLst>
          </p:cNvPr>
          <p:cNvSpPr txBox="1"/>
          <p:nvPr/>
        </p:nvSpPr>
        <p:spPr>
          <a:xfrm>
            <a:off x="205407" y="457200"/>
            <a:ext cx="4346713" cy="2554545"/>
          </a:xfrm>
          <a:prstGeom prst="rect">
            <a:avLst/>
          </a:prstGeom>
          <a:noFill/>
        </p:spPr>
        <p:txBody>
          <a:bodyPr wrap="square">
            <a:spAutoFit/>
          </a:bodyPr>
          <a:lstStyle/>
          <a:p>
            <a:pPr algn="just"/>
            <a:r>
              <a:rPr lang="fr-FR" sz="2000" b="1" dirty="0">
                <a:solidFill>
                  <a:schemeClr val="accent1"/>
                </a:solidFill>
                <a:latin typeface="Times New Roman" panose="02020603050405020304" pitchFamily="18" charset="0"/>
                <a:cs typeface="Times New Roman" panose="02020603050405020304" pitchFamily="18" charset="0"/>
              </a:rPr>
              <a:t>Résultats</a:t>
            </a:r>
          </a:p>
          <a:p>
            <a:pPr algn="just"/>
            <a:r>
              <a:rPr lang="fr-FR" sz="2000" dirty="0">
                <a:latin typeface="Times New Roman" panose="02020603050405020304" pitchFamily="18" charset="0"/>
                <a:cs typeface="Times New Roman" panose="02020603050405020304" pitchFamily="18" charset="0"/>
              </a:rPr>
              <a:t>Lederberg et Tatum ont obtenu quelques colonies qui poussent sur milieu minimum bien que leur fréquence est très faible. Ces prototrophes ne peuvent donc être dus qu'à la recombinaison entre les génomes des deux souches mutantes</a:t>
            </a:r>
            <a:endParaRPr lang="fr-FR" sz="2000" dirty="0"/>
          </a:p>
        </p:txBody>
      </p:sp>
    </p:spTree>
    <p:extLst>
      <p:ext uri="{BB962C8B-B14F-4D97-AF65-F5344CB8AC3E}">
        <p14:creationId xmlns:p14="http://schemas.microsoft.com/office/powerpoint/2010/main" val="2350794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DA6BC45B-AE4D-84FF-1E49-EEB9340CA97B}"/>
              </a:ext>
            </a:extLst>
          </p:cNvPr>
          <p:cNvSpPr txBox="1"/>
          <p:nvPr/>
        </p:nvSpPr>
        <p:spPr>
          <a:xfrm>
            <a:off x="940904" y="612844"/>
            <a:ext cx="9740348" cy="5940088"/>
          </a:xfrm>
          <a:prstGeom prst="rect">
            <a:avLst/>
          </a:prstGeom>
          <a:noFill/>
        </p:spPr>
        <p:txBody>
          <a:bodyPr wrap="square" rtlCol="0">
            <a:spAutoFit/>
          </a:bodyPr>
          <a:lstStyle/>
          <a:p>
            <a:pPr algn="just"/>
            <a:r>
              <a:rPr lang="fr-FR" sz="2000" b="1" i="1" dirty="0">
                <a:solidFill>
                  <a:srgbClr val="FF0066"/>
                </a:solidFill>
                <a:latin typeface="Times New Roman" panose="02020603050405020304" pitchFamily="18" charset="0"/>
                <a:cs typeface="Times New Roman" panose="02020603050405020304" pitchFamily="18" charset="0"/>
              </a:rPr>
              <a:t>Quelques caractères de la </a:t>
            </a:r>
            <a:r>
              <a:rPr lang="fr-FR" sz="2000" b="1" i="1" dirty="0" err="1">
                <a:solidFill>
                  <a:srgbClr val="FF0066"/>
                </a:solidFill>
                <a:latin typeface="Times New Roman" panose="02020603050405020304" pitchFamily="18" charset="0"/>
                <a:cs typeface="Times New Roman" panose="02020603050405020304" pitchFamily="18" charset="0"/>
              </a:rPr>
              <a:t>conjuguaison</a:t>
            </a:r>
            <a:endParaRPr lang="fr-FR" sz="2000" b="1" i="1" dirty="0">
              <a:solidFill>
                <a:srgbClr val="FF0066"/>
              </a:solidFill>
              <a:latin typeface="Times New Roman" panose="02020603050405020304" pitchFamily="18" charset="0"/>
              <a:cs typeface="Times New Roman" panose="02020603050405020304" pitchFamily="18" charset="0"/>
            </a:endParaRPr>
          </a:p>
          <a:p>
            <a:pPr algn="just"/>
            <a:endParaRPr lang="fr-FR" sz="2000" b="1" i="1" dirty="0">
              <a:solidFill>
                <a:srgbClr val="FF0066"/>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fr-FR" sz="2000" b="1" dirty="0">
                <a:solidFill>
                  <a:srgbClr val="0070C0"/>
                </a:solidFill>
              </a:rPr>
              <a:t>Spécificité</a:t>
            </a:r>
            <a:r>
              <a:rPr lang="fr-FR" sz="2000" dirty="0"/>
              <a:t> </a:t>
            </a:r>
          </a:p>
          <a:p>
            <a:pPr algn="just"/>
            <a:r>
              <a:rPr lang="fr-FR" sz="2000" dirty="0"/>
              <a:t>-</a:t>
            </a:r>
            <a:r>
              <a:rPr lang="fr-FR" sz="2000" u="sng" dirty="0"/>
              <a:t>Le transfert d'ADN chromosomique </a:t>
            </a:r>
            <a:r>
              <a:rPr lang="fr-FR" sz="2000" dirty="0"/>
              <a:t>ne se produit </a:t>
            </a:r>
            <a:r>
              <a:rPr lang="fr-FR" sz="2000" u="sng" dirty="0"/>
              <a:t>qu'entre bactéries d'une même espèce</a:t>
            </a:r>
            <a:r>
              <a:rPr lang="fr-FR" sz="2000" dirty="0"/>
              <a:t>, et surtout chez les bactéries à </a:t>
            </a:r>
            <a:r>
              <a:rPr lang="fr-FR" sz="2000" b="1" dirty="0"/>
              <a:t>Gram négatif </a:t>
            </a:r>
            <a:r>
              <a:rPr lang="fr-FR" sz="2000" dirty="0"/>
              <a:t>telles que les entérobactéries (</a:t>
            </a:r>
            <a:r>
              <a:rPr lang="fr-FR" sz="2000" i="1" dirty="0"/>
              <a:t>E. coli</a:t>
            </a:r>
            <a:r>
              <a:rPr lang="fr-FR" sz="2000" dirty="0"/>
              <a:t>, S</a:t>
            </a:r>
            <a:r>
              <a:rPr lang="fr-FR" sz="2000" i="1" dirty="0"/>
              <a:t>almonella</a:t>
            </a:r>
            <a:r>
              <a:rPr lang="fr-FR" sz="2000" dirty="0"/>
              <a:t> et </a:t>
            </a:r>
            <a:r>
              <a:rPr lang="fr-FR" sz="2000" i="1" dirty="0"/>
              <a:t>Pseudomonas </a:t>
            </a:r>
            <a:r>
              <a:rPr lang="fr-FR" sz="2000" i="1" dirty="0" err="1"/>
              <a:t>aeruginosa</a:t>
            </a:r>
            <a:r>
              <a:rPr lang="fr-FR" sz="2000" dirty="0"/>
              <a:t>). </a:t>
            </a:r>
          </a:p>
          <a:p>
            <a:pPr algn="just"/>
            <a:r>
              <a:rPr lang="fr-FR" sz="2000" dirty="0"/>
              <a:t>-</a:t>
            </a:r>
            <a:r>
              <a:rPr lang="fr-FR" sz="2000" u="sng" dirty="0"/>
              <a:t>Le transfert d'ADN </a:t>
            </a:r>
            <a:r>
              <a:rPr lang="fr-FR" sz="2000" u="sng" dirty="0" err="1"/>
              <a:t>extrachromosomique</a:t>
            </a:r>
            <a:r>
              <a:rPr lang="fr-FR" sz="2000" u="sng" dirty="0"/>
              <a:t> (plasmide) </a:t>
            </a:r>
            <a:r>
              <a:rPr lang="fr-FR" sz="2000" dirty="0"/>
              <a:t>est en revanche </a:t>
            </a:r>
            <a:r>
              <a:rPr lang="fr-FR" sz="2000" u="sng" dirty="0"/>
              <a:t>plus répandu parmi les espèces bactériennes et est moins spécifique d'espèce</a:t>
            </a:r>
            <a:r>
              <a:rPr lang="fr-FR" sz="2000" dirty="0"/>
              <a:t>. </a:t>
            </a:r>
          </a:p>
          <a:p>
            <a:pPr algn="just"/>
            <a:endParaRPr lang="fr-FR" sz="2000" dirty="0"/>
          </a:p>
          <a:p>
            <a:pPr marL="342900" indent="-342900" algn="just">
              <a:buFont typeface="Wingdings" panose="05000000000000000000" pitchFamily="2" charset="2"/>
              <a:buChar char="Ø"/>
            </a:pPr>
            <a:r>
              <a:rPr lang="fr-FR" sz="2000" b="1" dirty="0">
                <a:solidFill>
                  <a:srgbClr val="0070C0"/>
                </a:solidFill>
              </a:rPr>
              <a:t>Différentiation sexuelle</a:t>
            </a:r>
          </a:p>
          <a:p>
            <a:pPr algn="just"/>
            <a:r>
              <a:rPr lang="fr-FR" sz="2000" dirty="0"/>
              <a:t> Le transfert, qui est à sens unique (bactérie donatrice-bactérie réceptrice) repose sur la présence chez </a:t>
            </a:r>
            <a:r>
              <a:rPr lang="fr-FR" sz="2000" u="sng" dirty="0"/>
              <a:t>la bactérie donatrice du facteur sexuel ou facteur de fertilité (F) à laquelle il confère la polarité ou le caractère </a:t>
            </a:r>
            <a:r>
              <a:rPr lang="fr-FR" sz="2000" b="1" u="sng" dirty="0"/>
              <a:t>mâle (F+). </a:t>
            </a:r>
            <a:r>
              <a:rPr lang="fr-FR" sz="2000" dirty="0"/>
              <a:t>L'information génétique qu'il porte code pour </a:t>
            </a:r>
            <a:r>
              <a:rPr lang="fr-FR" sz="2000" u="sng" dirty="0"/>
              <a:t>la biosynthèse de pili sexuels, pour son insertion possible dans le chromosome bactérien et pour la mobilisation (le transfert) de ce dernier vers des bactéries réceptrices (F- )</a:t>
            </a:r>
            <a:r>
              <a:rPr lang="fr-FR" sz="2000" dirty="0"/>
              <a:t>. </a:t>
            </a:r>
          </a:p>
          <a:p>
            <a:pPr algn="just"/>
            <a:endParaRPr lang="fr-FR" sz="2000" dirty="0"/>
          </a:p>
          <a:p>
            <a:pPr marL="342900" indent="-342900" algn="just">
              <a:buFont typeface="Wingdings" panose="05000000000000000000" pitchFamily="2" charset="2"/>
              <a:buChar char="Ø"/>
            </a:pPr>
            <a:r>
              <a:rPr lang="fr-FR" sz="2000" b="1" dirty="0">
                <a:solidFill>
                  <a:srgbClr val="0070C0"/>
                </a:solidFill>
              </a:rPr>
              <a:t>Contact ou appariement </a:t>
            </a:r>
          </a:p>
          <a:p>
            <a:pPr algn="just"/>
            <a:r>
              <a:rPr lang="fr-FR" sz="2000" dirty="0"/>
              <a:t>Le transfert chromosomique n'est possible qu'après appariement entre bactéries donatrice et réceptrice. </a:t>
            </a:r>
            <a:endParaRPr lang="fr-FR" sz="2000" b="1" i="1" dirty="0">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1565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59DD34BA-EF78-94D6-32C3-2D51BB1EC02B}"/>
              </a:ext>
            </a:extLst>
          </p:cNvPr>
          <p:cNvSpPr txBox="1"/>
          <p:nvPr/>
        </p:nvSpPr>
        <p:spPr>
          <a:xfrm>
            <a:off x="443946" y="483704"/>
            <a:ext cx="9972263" cy="2554545"/>
          </a:xfrm>
          <a:prstGeom prst="rect">
            <a:avLst/>
          </a:prstGeom>
          <a:noFill/>
        </p:spPr>
        <p:txBody>
          <a:bodyPr wrap="square">
            <a:spAutoFit/>
          </a:bodyPr>
          <a:lstStyle/>
          <a:p>
            <a:pPr algn="just"/>
            <a:r>
              <a:rPr lang="fr-FR" sz="2000" b="1" dirty="0">
                <a:latin typeface="Times New Roman" panose="02020603050405020304" pitchFamily="18" charset="0"/>
                <a:cs typeface="Times New Roman" panose="02020603050405020304" pitchFamily="18" charset="0"/>
              </a:rPr>
              <a:t>Remarque</a:t>
            </a:r>
          </a:p>
          <a:p>
            <a:pPr algn="just"/>
            <a:endParaRPr lang="fr-FR" sz="2000" b="1"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Il a été ensuite découvert que certaines souches bactériennes de type F+ , croisés avec des F- donnent une très grande fréquence de recombinants dans la descendance. Ces bactéries sont désignée par </a:t>
            </a:r>
            <a:r>
              <a:rPr lang="fr-FR" sz="2000" dirty="0" err="1">
                <a:latin typeface="Times New Roman" panose="02020603050405020304" pitchFamily="18" charset="0"/>
                <a:cs typeface="Times New Roman" panose="02020603050405020304" pitchFamily="18" charset="0"/>
              </a:rPr>
              <a:t>Hfr</a:t>
            </a:r>
            <a:r>
              <a:rPr lang="fr-FR" sz="2000" dirty="0">
                <a:latin typeface="Times New Roman" panose="02020603050405020304" pitchFamily="18" charset="0"/>
                <a:cs typeface="Times New Roman" panose="02020603050405020304" pitchFamily="18" charset="0"/>
              </a:rPr>
              <a:t> (haute fréquence de recombinaison). </a:t>
            </a:r>
          </a:p>
          <a:p>
            <a:pPr algn="just"/>
            <a:endParaRPr lang="fr-FR" sz="2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Il a été par la suite démontré que les bactéries </a:t>
            </a:r>
            <a:r>
              <a:rPr lang="fr-FR" sz="2000" dirty="0" err="1">
                <a:latin typeface="Times New Roman" panose="02020603050405020304" pitchFamily="18" charset="0"/>
                <a:cs typeface="Times New Roman" panose="02020603050405020304" pitchFamily="18" charset="0"/>
              </a:rPr>
              <a:t>Hfr</a:t>
            </a:r>
            <a:r>
              <a:rPr lang="fr-FR" sz="2000" dirty="0">
                <a:latin typeface="Times New Roman" panose="02020603050405020304" pitchFamily="18" charset="0"/>
                <a:cs typeface="Times New Roman" panose="02020603050405020304" pitchFamily="18" charset="0"/>
              </a:rPr>
              <a:t> avaient le facteur de fertilité F qui est </a:t>
            </a:r>
            <a:r>
              <a:rPr lang="fr-FR" sz="2000" b="1" dirty="0">
                <a:solidFill>
                  <a:srgbClr val="FF0066"/>
                </a:solidFill>
                <a:latin typeface="Times New Roman" panose="02020603050405020304" pitchFamily="18" charset="0"/>
                <a:cs typeface="Times New Roman" panose="02020603050405020304" pitchFamily="18" charset="0"/>
              </a:rPr>
              <a:t>intégré </a:t>
            </a:r>
            <a:r>
              <a:rPr lang="fr-FR" sz="2000" dirty="0">
                <a:latin typeface="Times New Roman" panose="02020603050405020304" pitchFamily="18" charset="0"/>
                <a:cs typeface="Times New Roman" panose="02020603050405020304" pitchFamily="18" charset="0"/>
              </a:rPr>
              <a:t> au chromosome bactérien et forme </a:t>
            </a:r>
            <a:r>
              <a:rPr lang="fr-FR" sz="2000" b="1" dirty="0">
                <a:solidFill>
                  <a:srgbClr val="FF0066"/>
                </a:solidFill>
                <a:latin typeface="Times New Roman" panose="02020603050405020304" pitchFamily="18" charset="0"/>
                <a:cs typeface="Times New Roman" panose="02020603050405020304" pitchFamily="18" charset="0"/>
              </a:rPr>
              <a:t>un épisome</a:t>
            </a:r>
            <a:r>
              <a:rPr lang="fr-FR" sz="2000" dirty="0">
                <a:latin typeface="Times New Roman" panose="02020603050405020304" pitchFamily="18" charset="0"/>
                <a:cs typeface="Times New Roman" panose="02020603050405020304" pitchFamily="18" charset="0"/>
              </a:rPr>
              <a:t>, alors qu'il est </a:t>
            </a:r>
            <a:r>
              <a:rPr lang="fr-FR" sz="2000" b="1" dirty="0">
                <a:solidFill>
                  <a:srgbClr val="FF0066"/>
                </a:solidFill>
                <a:latin typeface="Times New Roman" panose="02020603050405020304" pitchFamily="18" charset="0"/>
                <a:cs typeface="Times New Roman" panose="02020603050405020304" pitchFamily="18" charset="0"/>
              </a:rPr>
              <a:t>libre</a:t>
            </a:r>
            <a:r>
              <a:rPr lang="fr-FR" sz="2000" dirty="0">
                <a:latin typeface="Times New Roman" panose="02020603050405020304" pitchFamily="18" charset="0"/>
                <a:cs typeface="Times New Roman" panose="02020603050405020304" pitchFamily="18" charset="0"/>
              </a:rPr>
              <a:t> chez les bactérie F +.</a:t>
            </a:r>
          </a:p>
        </p:txBody>
      </p:sp>
      <p:sp>
        <p:nvSpPr>
          <p:cNvPr id="8" name="ZoneTexte 7">
            <a:extLst>
              <a:ext uri="{FF2B5EF4-FFF2-40B4-BE49-F238E27FC236}">
                <a16:creationId xmlns:a16="http://schemas.microsoft.com/office/drawing/2014/main" id="{08F290C8-373D-0100-118F-50AFA748A6C9}"/>
              </a:ext>
            </a:extLst>
          </p:cNvPr>
          <p:cNvSpPr txBox="1"/>
          <p:nvPr/>
        </p:nvSpPr>
        <p:spPr>
          <a:xfrm>
            <a:off x="443946" y="3318733"/>
            <a:ext cx="9740347" cy="1015663"/>
          </a:xfrm>
          <a:prstGeom prst="rect">
            <a:avLst/>
          </a:prstGeom>
          <a:noFill/>
        </p:spPr>
        <p:txBody>
          <a:bodyPr wrap="square">
            <a:spAutoFit/>
          </a:bodyPr>
          <a:lstStyle/>
          <a:p>
            <a:pPr algn="just"/>
            <a:r>
              <a:rPr lang="fr-FR" sz="2000" dirty="0">
                <a:latin typeface="Times New Roman" panose="02020603050405020304" pitchFamily="18" charset="0"/>
                <a:cs typeface="Times New Roman" panose="02020603050405020304" pitchFamily="18" charset="0"/>
              </a:rPr>
              <a:t>Donc la conjugaison chez les bactéries consiste en deux types de croisement : - un croisement </a:t>
            </a:r>
            <a:r>
              <a:rPr lang="fr-FR" sz="2000" b="1" dirty="0">
                <a:solidFill>
                  <a:srgbClr val="C00000"/>
                </a:solidFill>
                <a:latin typeface="Times New Roman" panose="02020603050405020304" pitchFamily="18" charset="0"/>
                <a:cs typeface="Times New Roman" panose="02020603050405020304" pitchFamily="18" charset="0"/>
              </a:rPr>
              <a:t>F+ x F- </a:t>
            </a:r>
          </a:p>
          <a:p>
            <a:pPr algn="just"/>
            <a:r>
              <a:rPr lang="fr-FR" sz="2000" dirty="0">
                <a:latin typeface="Times New Roman" panose="02020603050405020304" pitchFamily="18" charset="0"/>
                <a:cs typeface="Times New Roman" panose="02020603050405020304" pitchFamily="18" charset="0"/>
              </a:rPr>
              <a:t>et un croisement </a:t>
            </a:r>
            <a:r>
              <a:rPr lang="fr-FR" sz="2000" b="1" dirty="0" err="1">
                <a:solidFill>
                  <a:srgbClr val="C00000"/>
                </a:solidFill>
                <a:latin typeface="Times New Roman" panose="02020603050405020304" pitchFamily="18" charset="0"/>
                <a:cs typeface="Times New Roman" panose="02020603050405020304" pitchFamily="18" charset="0"/>
              </a:rPr>
              <a:t>Hfr</a:t>
            </a:r>
            <a:r>
              <a:rPr lang="fr-FR" sz="2000" b="1" dirty="0">
                <a:solidFill>
                  <a:srgbClr val="C00000"/>
                </a:solidFill>
                <a:latin typeface="Times New Roman" panose="02020603050405020304" pitchFamily="18" charset="0"/>
                <a:cs typeface="Times New Roman" panose="02020603050405020304" pitchFamily="18" charset="0"/>
              </a:rPr>
              <a:t> x F-</a:t>
            </a:r>
          </a:p>
        </p:txBody>
      </p:sp>
    </p:spTree>
    <p:extLst>
      <p:ext uri="{BB962C8B-B14F-4D97-AF65-F5344CB8AC3E}">
        <p14:creationId xmlns:p14="http://schemas.microsoft.com/office/powerpoint/2010/main" val="390529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2D47FCA-50BE-3174-1479-CDE71FFDEA8A}"/>
              </a:ext>
            </a:extLst>
          </p:cNvPr>
          <p:cNvSpPr txBox="1"/>
          <p:nvPr/>
        </p:nvSpPr>
        <p:spPr>
          <a:xfrm>
            <a:off x="583094" y="140015"/>
            <a:ext cx="11145079" cy="2451953"/>
          </a:xfrm>
          <a:prstGeom prst="rect">
            <a:avLst/>
          </a:prstGeom>
          <a:noFill/>
        </p:spPr>
        <p:txBody>
          <a:bodyPr wrap="square">
            <a:spAutoFit/>
          </a:bodyPr>
          <a:lstStyle/>
          <a:p>
            <a:pPr algn="just"/>
            <a:r>
              <a:rPr lang="fr-FR" sz="2000" b="1" dirty="0">
                <a:solidFill>
                  <a:srgbClr val="FF0066"/>
                </a:solidFill>
                <a:latin typeface="Times New Roman" panose="02020603050405020304" pitchFamily="18" charset="0"/>
                <a:cs typeface="Times New Roman" panose="02020603050405020304" pitchFamily="18" charset="0"/>
              </a:rPr>
              <a:t>Croisement F</a:t>
            </a:r>
            <a:r>
              <a:rPr lang="fr-FR" sz="2000" b="1" baseline="30000" dirty="0">
                <a:solidFill>
                  <a:srgbClr val="FF0066"/>
                </a:solidFill>
                <a:latin typeface="Times New Roman" panose="02020603050405020304" pitchFamily="18" charset="0"/>
                <a:cs typeface="Times New Roman" panose="02020603050405020304" pitchFamily="18" charset="0"/>
              </a:rPr>
              <a:t>+</a:t>
            </a:r>
            <a:r>
              <a:rPr lang="fr-FR" sz="2000" b="1" dirty="0">
                <a:solidFill>
                  <a:srgbClr val="FF0066"/>
                </a:solidFill>
                <a:latin typeface="Times New Roman" panose="02020603050405020304" pitchFamily="18" charset="0"/>
                <a:cs typeface="Times New Roman" panose="02020603050405020304" pitchFamily="18" charset="0"/>
              </a:rPr>
              <a:t>×F</a:t>
            </a:r>
            <a:r>
              <a:rPr lang="fr-FR" sz="2000" b="1" baseline="30000" dirty="0">
                <a:solidFill>
                  <a:srgbClr val="FF0066"/>
                </a:solidFill>
                <a:latin typeface="Times New Roman" panose="02020603050405020304" pitchFamily="18" charset="0"/>
                <a:cs typeface="Times New Roman" panose="02020603050405020304" pitchFamily="18" charset="0"/>
              </a:rPr>
              <a:t>-</a:t>
            </a:r>
          </a:p>
          <a:p>
            <a:pPr algn="just"/>
            <a:endParaRPr lang="fr-FR" sz="2000" baseline="30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La conjugaison commence par l'établissement du tube de conjugaison par la bactérie F+ . </a:t>
            </a:r>
          </a:p>
          <a:p>
            <a:pPr algn="just"/>
            <a:r>
              <a:rPr lang="fr-FR" sz="2000" dirty="0">
                <a:latin typeface="Times New Roman" panose="02020603050405020304" pitchFamily="18" charset="0"/>
                <a:cs typeface="Times New Roman" panose="02020603050405020304" pitchFamily="18" charset="0"/>
              </a:rPr>
              <a:t>Puis le facteur F (plasmide F) est coupé à un certain endroit puis le brin externe qui porte l’extrémité 5’ commence à migrer vers la bactéries F- . Le brin intérieur qui reste au niveau de la bactérie F+ synthétise un brin complémentaire, tandis que le brin qui migre vers la bactérie F</a:t>
            </a:r>
            <a:r>
              <a:rPr lang="fr-FR" sz="2000" baseline="30000" dirty="0">
                <a:latin typeface="Times New Roman" panose="02020603050405020304" pitchFamily="18" charset="0"/>
                <a:cs typeface="Times New Roman" panose="02020603050405020304" pitchFamily="18" charset="0"/>
              </a:rPr>
              <a:t>-</a:t>
            </a:r>
            <a:r>
              <a:rPr lang="fr-FR" sz="2000" dirty="0">
                <a:latin typeface="Times New Roman" panose="02020603050405020304" pitchFamily="18" charset="0"/>
                <a:cs typeface="Times New Roman" panose="02020603050405020304" pitchFamily="18" charset="0"/>
              </a:rPr>
              <a:t> synthétise aussi un brin complémentaire (model « </a:t>
            </a:r>
            <a:r>
              <a:rPr lang="fr-FR" sz="2000" dirty="0" err="1">
                <a:latin typeface="Times New Roman" panose="02020603050405020304" pitchFamily="18" charset="0"/>
                <a:cs typeface="Times New Roman" panose="02020603050405020304" pitchFamily="18" charset="0"/>
              </a:rPr>
              <a:t>rolling</a:t>
            </a:r>
            <a:r>
              <a:rPr lang="fr-FR" sz="2000" dirty="0">
                <a:latin typeface="Times New Roman" panose="02020603050405020304" pitchFamily="18" charset="0"/>
                <a:cs typeface="Times New Roman" panose="02020603050405020304" pitchFamily="18" charset="0"/>
              </a:rPr>
              <a:t> cercle » ). </a:t>
            </a:r>
          </a:p>
          <a:p>
            <a:pPr algn="just"/>
            <a:r>
              <a:rPr lang="fr-FR" sz="2000" dirty="0">
                <a:latin typeface="Times New Roman" panose="02020603050405020304" pitchFamily="18" charset="0"/>
                <a:cs typeface="Times New Roman" panose="02020603050405020304" pitchFamily="18" charset="0"/>
              </a:rPr>
              <a:t>A la fin chacune des deux bactéries possèdent une copie du facteur F.</a:t>
            </a:r>
          </a:p>
        </p:txBody>
      </p:sp>
      <p:pic>
        <p:nvPicPr>
          <p:cNvPr id="6" name="Image 5">
            <a:extLst>
              <a:ext uri="{FF2B5EF4-FFF2-40B4-BE49-F238E27FC236}">
                <a16:creationId xmlns:a16="http://schemas.microsoft.com/office/drawing/2014/main" id="{0035E4DF-5E6D-20D9-1BBA-3955FAF17F57}"/>
              </a:ext>
            </a:extLst>
          </p:cNvPr>
          <p:cNvPicPr>
            <a:picLocks noChangeAspect="1"/>
          </p:cNvPicPr>
          <p:nvPr/>
        </p:nvPicPr>
        <p:blipFill>
          <a:blip r:embed="rId2"/>
          <a:stretch>
            <a:fillRect/>
          </a:stretch>
        </p:blipFill>
        <p:spPr>
          <a:xfrm>
            <a:off x="4346714" y="2591968"/>
            <a:ext cx="7093586" cy="4061565"/>
          </a:xfrm>
          <a:prstGeom prst="rect">
            <a:avLst/>
          </a:prstGeom>
        </p:spPr>
      </p:pic>
      <p:sp>
        <p:nvSpPr>
          <p:cNvPr id="8" name="ZoneTexte 7">
            <a:extLst>
              <a:ext uri="{FF2B5EF4-FFF2-40B4-BE49-F238E27FC236}">
                <a16:creationId xmlns:a16="http://schemas.microsoft.com/office/drawing/2014/main" id="{C8DCC55E-75CE-5DA5-3F3F-AFA6DB635B9C}"/>
              </a:ext>
            </a:extLst>
          </p:cNvPr>
          <p:cNvSpPr txBox="1"/>
          <p:nvPr/>
        </p:nvSpPr>
        <p:spPr>
          <a:xfrm>
            <a:off x="5088835" y="6533319"/>
            <a:ext cx="6096000" cy="369332"/>
          </a:xfrm>
          <a:prstGeom prst="rect">
            <a:avLst/>
          </a:prstGeom>
          <a:noFill/>
        </p:spPr>
        <p:txBody>
          <a:bodyPr wrap="square">
            <a:spAutoFit/>
          </a:bodyPr>
          <a:lstStyle/>
          <a:p>
            <a:r>
              <a:rPr lang="fr-FR" sz="1800" b="1" dirty="0">
                <a:effectLst/>
                <a:latin typeface="Calibri" panose="020F0502020204030204" pitchFamily="34" charset="0"/>
                <a:ea typeface="Calibri" panose="020F0502020204030204" pitchFamily="34" charset="0"/>
              </a:rPr>
              <a:t>Modèle</a:t>
            </a:r>
            <a:r>
              <a:rPr lang="fr-FR" sz="1800" b="1" spc="-10" dirty="0">
                <a:effectLst/>
                <a:latin typeface="Calibri" panose="020F0502020204030204" pitchFamily="34" charset="0"/>
                <a:ea typeface="Calibri" panose="020F0502020204030204" pitchFamily="34" charset="0"/>
              </a:rPr>
              <a:t> </a:t>
            </a:r>
            <a:r>
              <a:rPr lang="fr-FR" sz="1800" b="1" dirty="0">
                <a:effectLst/>
                <a:latin typeface="Calibri" panose="020F0502020204030204" pitchFamily="34" charset="0"/>
                <a:ea typeface="Calibri" panose="020F0502020204030204" pitchFamily="34" charset="0"/>
              </a:rPr>
              <a:t>de réplication</a:t>
            </a:r>
            <a:r>
              <a:rPr lang="fr-FR" sz="1800" b="1" spc="-5" dirty="0">
                <a:effectLst/>
                <a:latin typeface="Calibri" panose="020F0502020204030204" pitchFamily="34" charset="0"/>
                <a:ea typeface="Calibri" panose="020F0502020204030204" pitchFamily="34" charset="0"/>
              </a:rPr>
              <a:t> </a:t>
            </a:r>
            <a:r>
              <a:rPr lang="fr-FR" sz="1800" b="1" dirty="0">
                <a:effectLst/>
                <a:latin typeface="Calibri" panose="020F0502020204030204" pitchFamily="34" charset="0"/>
                <a:ea typeface="Calibri" panose="020F0502020204030204" pitchFamily="34" charset="0"/>
              </a:rPr>
              <a:t>des</a:t>
            </a:r>
            <a:r>
              <a:rPr lang="fr-FR" sz="1800" b="1" spc="5" dirty="0">
                <a:effectLst/>
                <a:latin typeface="Calibri" panose="020F0502020204030204" pitchFamily="34" charset="0"/>
                <a:ea typeface="Calibri" panose="020F0502020204030204" pitchFamily="34" charset="0"/>
              </a:rPr>
              <a:t> </a:t>
            </a:r>
            <a:r>
              <a:rPr lang="fr-FR" sz="1800" b="1" dirty="0">
                <a:effectLst/>
                <a:latin typeface="Calibri" panose="020F0502020204030204" pitchFamily="34" charset="0"/>
                <a:ea typeface="Calibri" panose="020F0502020204030204" pitchFamily="34" charset="0"/>
              </a:rPr>
              <a:t>plasmides</a:t>
            </a:r>
            <a:r>
              <a:rPr lang="fr-FR" sz="1800" b="1" spc="5" dirty="0">
                <a:effectLst/>
                <a:latin typeface="Calibri" panose="020F0502020204030204" pitchFamily="34" charset="0"/>
                <a:ea typeface="Calibri" panose="020F0502020204030204" pitchFamily="34" charset="0"/>
              </a:rPr>
              <a:t> </a:t>
            </a:r>
            <a:r>
              <a:rPr lang="fr-FR" sz="1800" b="1" dirty="0">
                <a:effectLst/>
                <a:latin typeface="Calibri" panose="020F0502020204030204" pitchFamily="34" charset="0"/>
                <a:ea typeface="Calibri" panose="020F0502020204030204" pitchFamily="34" charset="0"/>
              </a:rPr>
              <a:t>dit</a:t>
            </a:r>
            <a:r>
              <a:rPr lang="fr-FR" sz="1800" b="1" spc="-15" dirty="0">
                <a:effectLst/>
                <a:latin typeface="Calibri" panose="020F0502020204030204" pitchFamily="34" charset="0"/>
                <a:ea typeface="Calibri" panose="020F0502020204030204" pitchFamily="34" charset="0"/>
              </a:rPr>
              <a:t> </a:t>
            </a:r>
            <a:r>
              <a:rPr lang="fr-FR" sz="1800" b="1" dirty="0">
                <a:effectLst/>
                <a:latin typeface="Calibri" panose="020F0502020204030204" pitchFamily="34" charset="0"/>
                <a:ea typeface="Calibri" panose="020F0502020204030204" pitchFamily="34" charset="0"/>
              </a:rPr>
              <a:t>«</a:t>
            </a:r>
            <a:r>
              <a:rPr lang="fr-FR" sz="1800" b="1" spc="-5" dirty="0">
                <a:effectLst/>
                <a:latin typeface="Calibri" panose="020F0502020204030204" pitchFamily="34" charset="0"/>
                <a:ea typeface="Calibri" panose="020F0502020204030204" pitchFamily="34" charset="0"/>
              </a:rPr>
              <a:t> </a:t>
            </a:r>
            <a:r>
              <a:rPr lang="fr-FR" sz="1800" b="1" dirty="0">
                <a:effectLst/>
                <a:latin typeface="Calibri" panose="020F0502020204030204" pitchFamily="34" charset="0"/>
                <a:ea typeface="Calibri" panose="020F0502020204030204" pitchFamily="34" charset="0"/>
              </a:rPr>
              <a:t>du</a:t>
            </a:r>
            <a:r>
              <a:rPr lang="fr-FR" sz="1800" b="1" spc="-5" dirty="0">
                <a:effectLst/>
                <a:latin typeface="Calibri" panose="020F0502020204030204" pitchFamily="34" charset="0"/>
                <a:ea typeface="Calibri" panose="020F0502020204030204" pitchFamily="34" charset="0"/>
              </a:rPr>
              <a:t> </a:t>
            </a:r>
            <a:r>
              <a:rPr lang="fr-FR" sz="1800" b="1" dirty="0">
                <a:effectLst/>
                <a:latin typeface="Calibri" panose="020F0502020204030204" pitchFamily="34" charset="0"/>
                <a:ea typeface="Calibri" panose="020F0502020204030204" pitchFamily="34" charset="0"/>
              </a:rPr>
              <a:t>cercle</a:t>
            </a:r>
            <a:r>
              <a:rPr lang="fr-FR" sz="1800" b="1" spc="-10" dirty="0">
                <a:effectLst/>
                <a:latin typeface="Calibri" panose="020F0502020204030204" pitchFamily="34" charset="0"/>
                <a:ea typeface="Calibri" panose="020F0502020204030204" pitchFamily="34" charset="0"/>
              </a:rPr>
              <a:t> </a:t>
            </a:r>
            <a:r>
              <a:rPr lang="fr-FR" sz="1800" b="1" dirty="0">
                <a:effectLst/>
                <a:latin typeface="Calibri" panose="020F0502020204030204" pitchFamily="34" charset="0"/>
                <a:ea typeface="Calibri" panose="020F0502020204030204" pitchFamily="34" charset="0"/>
              </a:rPr>
              <a:t>roulant</a:t>
            </a:r>
            <a:r>
              <a:rPr lang="fr-FR" sz="1800" b="1" spc="5" dirty="0">
                <a:effectLst/>
                <a:latin typeface="Calibri" panose="020F0502020204030204" pitchFamily="34" charset="0"/>
                <a:ea typeface="Calibri" panose="020F0502020204030204" pitchFamily="34" charset="0"/>
              </a:rPr>
              <a:t> </a:t>
            </a:r>
            <a:endParaRPr lang="fr-FR" b="1" dirty="0"/>
          </a:p>
        </p:txBody>
      </p:sp>
      <p:pic>
        <p:nvPicPr>
          <p:cNvPr id="9" name="Image 8">
            <a:extLst>
              <a:ext uri="{FF2B5EF4-FFF2-40B4-BE49-F238E27FC236}">
                <a16:creationId xmlns:a16="http://schemas.microsoft.com/office/drawing/2014/main" id="{7F7338CA-037A-F142-26E7-161687B725C7}"/>
              </a:ext>
            </a:extLst>
          </p:cNvPr>
          <p:cNvPicPr>
            <a:picLocks noChangeAspect="1"/>
          </p:cNvPicPr>
          <p:nvPr/>
        </p:nvPicPr>
        <p:blipFill rotWithShape="1">
          <a:blip r:embed="rId3"/>
          <a:srcRect l="2710" t="20110"/>
          <a:stretch/>
        </p:blipFill>
        <p:spPr>
          <a:xfrm>
            <a:off x="53010" y="3196382"/>
            <a:ext cx="3829878" cy="2852737"/>
          </a:xfrm>
          <a:prstGeom prst="rect">
            <a:avLst/>
          </a:prstGeom>
        </p:spPr>
      </p:pic>
      <p:sp>
        <p:nvSpPr>
          <p:cNvPr id="10" name="ZoneTexte 9">
            <a:extLst>
              <a:ext uri="{FF2B5EF4-FFF2-40B4-BE49-F238E27FC236}">
                <a16:creationId xmlns:a16="http://schemas.microsoft.com/office/drawing/2014/main" id="{78B3422C-A9D5-2091-C2E4-EB383D3A66BD}"/>
              </a:ext>
            </a:extLst>
          </p:cNvPr>
          <p:cNvSpPr txBox="1"/>
          <p:nvPr/>
        </p:nvSpPr>
        <p:spPr>
          <a:xfrm>
            <a:off x="751700" y="6459934"/>
            <a:ext cx="2994992" cy="369332"/>
          </a:xfrm>
          <a:prstGeom prst="rect">
            <a:avLst/>
          </a:prstGeom>
          <a:noFill/>
        </p:spPr>
        <p:txBody>
          <a:bodyPr wrap="square" rtlCol="0">
            <a:spAutoFit/>
          </a:bodyPr>
          <a:lstStyle/>
          <a:p>
            <a:r>
              <a:rPr lang="fr-FR" b="1" dirty="0"/>
              <a:t>Transfert du facteur F</a:t>
            </a:r>
          </a:p>
        </p:txBody>
      </p:sp>
    </p:spTree>
    <p:extLst>
      <p:ext uri="{BB962C8B-B14F-4D97-AF65-F5344CB8AC3E}">
        <p14:creationId xmlns:p14="http://schemas.microsoft.com/office/powerpoint/2010/main" val="2287921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4F2A7AFB-2920-20A7-4DA4-C9AC7ED78F71}"/>
              </a:ext>
            </a:extLst>
          </p:cNvPr>
          <p:cNvSpPr txBox="1"/>
          <p:nvPr/>
        </p:nvSpPr>
        <p:spPr>
          <a:xfrm>
            <a:off x="781878" y="1002052"/>
            <a:ext cx="4333461" cy="3683060"/>
          </a:xfrm>
          <a:prstGeom prst="rect">
            <a:avLst/>
          </a:prstGeom>
          <a:noFill/>
        </p:spPr>
        <p:txBody>
          <a:bodyPr wrap="square">
            <a:spAutoFit/>
          </a:bodyPr>
          <a:lstStyle/>
          <a:p>
            <a:r>
              <a:rPr lang="fr-FR" sz="2000" b="1" dirty="0">
                <a:solidFill>
                  <a:srgbClr val="FF0066"/>
                </a:solidFill>
                <a:latin typeface="Times New Roman" panose="02020603050405020304" pitchFamily="18" charset="0"/>
                <a:cs typeface="Times New Roman" panose="02020603050405020304" pitchFamily="18" charset="0"/>
              </a:rPr>
              <a:t>Croisement </a:t>
            </a:r>
            <a:r>
              <a:rPr lang="fr-FR" sz="2000" b="1" dirty="0" err="1">
                <a:solidFill>
                  <a:srgbClr val="FF0066"/>
                </a:solidFill>
                <a:latin typeface="Times New Roman" panose="02020603050405020304" pitchFamily="18" charset="0"/>
                <a:cs typeface="Times New Roman" panose="02020603050405020304" pitchFamily="18" charset="0"/>
              </a:rPr>
              <a:t>Hfr</a:t>
            </a:r>
            <a:r>
              <a:rPr lang="fr-FR" sz="2000" b="1" dirty="0">
                <a:solidFill>
                  <a:srgbClr val="FF0066"/>
                </a:solidFill>
                <a:latin typeface="Times New Roman" panose="02020603050405020304" pitchFamily="18" charset="0"/>
                <a:cs typeface="Times New Roman" panose="02020603050405020304" pitchFamily="18" charset="0"/>
              </a:rPr>
              <a:t>× F</a:t>
            </a:r>
            <a:r>
              <a:rPr lang="fr-FR" sz="2000" b="1" baseline="30000" dirty="0">
                <a:solidFill>
                  <a:srgbClr val="FF0066"/>
                </a:solidFill>
                <a:latin typeface="Times New Roman" panose="02020603050405020304" pitchFamily="18" charset="0"/>
                <a:cs typeface="Times New Roman" panose="02020603050405020304" pitchFamily="18" charset="0"/>
              </a:rPr>
              <a:t>-</a:t>
            </a:r>
          </a:p>
          <a:p>
            <a:endParaRPr lang="fr-FR" sz="2000" baseline="30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Chez les bactéries </a:t>
            </a:r>
            <a:r>
              <a:rPr lang="fr-FR" sz="2000" dirty="0" err="1">
                <a:latin typeface="Times New Roman" panose="02020603050405020304" pitchFamily="18" charset="0"/>
                <a:cs typeface="Times New Roman" panose="02020603050405020304" pitchFamily="18" charset="0"/>
              </a:rPr>
              <a:t>Hfr</a:t>
            </a:r>
            <a:r>
              <a:rPr lang="fr-FR" sz="2000" dirty="0">
                <a:latin typeface="Times New Roman" panose="02020603050405020304" pitchFamily="18" charset="0"/>
                <a:cs typeface="Times New Roman" panose="02020603050405020304" pitchFamily="18" charset="0"/>
              </a:rPr>
              <a:t>, le facteur de fertilité est intégré au chromosome bactérien. il peut alors le mobiliser. </a:t>
            </a:r>
          </a:p>
          <a:p>
            <a:pPr algn="just"/>
            <a:r>
              <a:rPr lang="fr-FR" sz="2000" dirty="0">
                <a:latin typeface="Times New Roman" panose="02020603050405020304" pitchFamily="18" charset="0"/>
                <a:cs typeface="Times New Roman" panose="02020603050405020304" pitchFamily="18" charset="0"/>
              </a:rPr>
              <a:t>Le mécanisme du transfert est alors le même que celui décrit pour le croisement F</a:t>
            </a:r>
            <a:r>
              <a:rPr lang="fr-FR" sz="2000" baseline="30000" dirty="0">
                <a:latin typeface="Times New Roman" panose="02020603050405020304" pitchFamily="18" charset="0"/>
                <a:cs typeface="Times New Roman" panose="02020603050405020304" pitchFamily="18" charset="0"/>
              </a:rPr>
              <a:t>+</a:t>
            </a:r>
            <a:r>
              <a:rPr lang="fr-FR" sz="2000" dirty="0">
                <a:latin typeface="Times New Roman" panose="02020603050405020304" pitchFamily="18" charset="0"/>
                <a:cs typeface="Times New Roman" panose="02020603050405020304" pitchFamily="18" charset="0"/>
              </a:rPr>
              <a:t> par F</a:t>
            </a:r>
            <a:r>
              <a:rPr lang="fr-FR" sz="2000" baseline="30000" dirty="0">
                <a:latin typeface="Times New Roman" panose="02020603050405020304" pitchFamily="18" charset="0"/>
                <a:cs typeface="Times New Roman" panose="02020603050405020304" pitchFamily="18" charset="0"/>
              </a:rPr>
              <a:t>-</a:t>
            </a:r>
            <a:r>
              <a:rPr lang="fr-FR" sz="2000" dirty="0">
                <a:latin typeface="Times New Roman" panose="02020603050405020304" pitchFamily="18" charset="0"/>
                <a:cs typeface="Times New Roman" panose="02020603050405020304" pitchFamily="18" charset="0"/>
              </a:rPr>
              <a:t> . Mais la coupure qui se fait au niveau du facteur F va ouvrir le chromosome et le brin extérieur du chromosome va migrer vers la bactérie F</a:t>
            </a:r>
            <a:r>
              <a:rPr lang="fr-FR" sz="2000" baseline="30000" dirty="0">
                <a:latin typeface="Times New Roman" panose="02020603050405020304" pitchFamily="18" charset="0"/>
                <a:cs typeface="Times New Roman" panose="02020603050405020304" pitchFamily="18" charset="0"/>
              </a:rPr>
              <a:t>-</a:t>
            </a:r>
            <a:r>
              <a:rPr lang="fr-FR" sz="2000" dirty="0">
                <a:latin typeface="Times New Roman" panose="02020603050405020304" pitchFamily="18" charset="0"/>
                <a:cs typeface="Times New Roman" panose="02020603050405020304" pitchFamily="18" charset="0"/>
              </a:rPr>
              <a:t> . </a:t>
            </a:r>
          </a:p>
        </p:txBody>
      </p:sp>
      <p:pic>
        <p:nvPicPr>
          <p:cNvPr id="7" name="Image 6">
            <a:extLst>
              <a:ext uri="{FF2B5EF4-FFF2-40B4-BE49-F238E27FC236}">
                <a16:creationId xmlns:a16="http://schemas.microsoft.com/office/drawing/2014/main" id="{6DBCB03D-8B58-D3AB-8BC7-E028F3136FE9}"/>
              </a:ext>
            </a:extLst>
          </p:cNvPr>
          <p:cNvPicPr>
            <a:picLocks noChangeAspect="1"/>
          </p:cNvPicPr>
          <p:nvPr/>
        </p:nvPicPr>
        <p:blipFill rotWithShape="1">
          <a:blip r:embed="rId2"/>
          <a:srcRect l="21304" t="19695" r="26956" b="16312"/>
          <a:stretch/>
        </p:blipFill>
        <p:spPr>
          <a:xfrm>
            <a:off x="5499653" y="490330"/>
            <a:ext cx="6533321" cy="5153583"/>
          </a:xfrm>
          <a:prstGeom prst="rect">
            <a:avLst/>
          </a:prstGeom>
        </p:spPr>
      </p:pic>
      <p:sp>
        <p:nvSpPr>
          <p:cNvPr id="8" name="ZoneTexte 7">
            <a:extLst>
              <a:ext uri="{FF2B5EF4-FFF2-40B4-BE49-F238E27FC236}">
                <a16:creationId xmlns:a16="http://schemas.microsoft.com/office/drawing/2014/main" id="{7942F9A8-F78C-09C8-55F9-F17142087054}"/>
              </a:ext>
            </a:extLst>
          </p:cNvPr>
          <p:cNvSpPr txBox="1"/>
          <p:nvPr/>
        </p:nvSpPr>
        <p:spPr>
          <a:xfrm>
            <a:off x="5777947" y="5897217"/>
            <a:ext cx="5857461" cy="369332"/>
          </a:xfrm>
          <a:prstGeom prst="rect">
            <a:avLst/>
          </a:prstGeom>
          <a:noFill/>
        </p:spPr>
        <p:txBody>
          <a:bodyPr wrap="square" rtlCol="0">
            <a:spAutoFit/>
          </a:bodyPr>
          <a:lstStyle/>
          <a:p>
            <a:r>
              <a:rPr lang="fr-FR" b="1" dirty="0"/>
              <a:t>En bleu Facteur F intégré dans le chromosome (en rouge)</a:t>
            </a:r>
          </a:p>
        </p:txBody>
      </p:sp>
      <p:sp>
        <p:nvSpPr>
          <p:cNvPr id="9" name="Rectangle 8">
            <a:extLst>
              <a:ext uri="{FF2B5EF4-FFF2-40B4-BE49-F238E27FC236}">
                <a16:creationId xmlns:a16="http://schemas.microsoft.com/office/drawing/2014/main" id="{874AB1EB-D84E-ECB9-C57D-E78551878802}"/>
              </a:ext>
            </a:extLst>
          </p:cNvPr>
          <p:cNvSpPr/>
          <p:nvPr/>
        </p:nvSpPr>
        <p:spPr>
          <a:xfrm>
            <a:off x="5406887" y="5155095"/>
            <a:ext cx="1099930" cy="26504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2259268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7A91804B-F3C1-EFB5-D9BB-7F59CC54A9BE}"/>
              </a:ext>
            </a:extLst>
          </p:cNvPr>
          <p:cNvSpPr txBox="1"/>
          <p:nvPr/>
        </p:nvSpPr>
        <p:spPr>
          <a:xfrm>
            <a:off x="609601" y="910584"/>
            <a:ext cx="4863548" cy="4401205"/>
          </a:xfrm>
          <a:prstGeom prst="rect">
            <a:avLst/>
          </a:prstGeom>
          <a:noFill/>
        </p:spPr>
        <p:txBody>
          <a:bodyPr wrap="square">
            <a:spAutoFit/>
          </a:bodyPr>
          <a:lstStyle/>
          <a:p>
            <a:pPr algn="just"/>
            <a:r>
              <a:rPr lang="fr-FR" sz="2000" b="1" i="0" dirty="0" err="1">
                <a:solidFill>
                  <a:srgbClr val="FF0066"/>
                </a:solidFill>
                <a:effectLst/>
                <a:latin typeface="Times New Roman" panose="02020603050405020304" pitchFamily="18" charset="0"/>
                <a:cs typeface="Times New Roman" panose="02020603050405020304" pitchFamily="18" charset="0"/>
              </a:rPr>
              <a:t>Sexduction</a:t>
            </a:r>
            <a:r>
              <a:rPr lang="fr-FR" sz="2000" b="1" i="0" dirty="0">
                <a:solidFill>
                  <a:srgbClr val="FF0066"/>
                </a:solidFill>
                <a:effectLst/>
                <a:latin typeface="Times New Roman" panose="02020603050405020304" pitchFamily="18" charset="0"/>
                <a:cs typeface="Times New Roman" panose="02020603050405020304" pitchFamily="18" charset="0"/>
              </a:rPr>
              <a:t> (F' × F</a:t>
            </a:r>
            <a:r>
              <a:rPr lang="fr-FR" sz="2000" b="1" i="0" baseline="30000" dirty="0">
                <a:solidFill>
                  <a:srgbClr val="FF0066"/>
                </a:solidFill>
                <a:effectLst/>
                <a:latin typeface="Times New Roman" panose="02020603050405020304" pitchFamily="18" charset="0"/>
                <a:cs typeface="Times New Roman" panose="02020603050405020304" pitchFamily="18" charset="0"/>
              </a:rPr>
              <a:t>-</a:t>
            </a:r>
            <a:r>
              <a:rPr lang="fr-FR" sz="2000" b="1" i="0" dirty="0">
                <a:solidFill>
                  <a:srgbClr val="FF0066"/>
                </a:solidFill>
                <a:effectLst/>
                <a:latin typeface="Times New Roman" panose="02020603050405020304" pitchFamily="18" charset="0"/>
                <a:cs typeface="Times New Roman" panose="02020603050405020304" pitchFamily="18" charset="0"/>
              </a:rPr>
              <a:t> )</a:t>
            </a:r>
          </a:p>
          <a:p>
            <a:pPr algn="just"/>
            <a:r>
              <a:rPr lang="fr-FR" sz="2000" b="0" i="0" baseline="30000" dirty="0">
                <a:solidFill>
                  <a:srgbClr val="333333"/>
                </a:solidFill>
                <a:effectLst/>
                <a:latin typeface="Times New Roman" panose="02020603050405020304" pitchFamily="18" charset="0"/>
                <a:cs typeface="Times New Roman" panose="02020603050405020304" pitchFamily="18" charset="0"/>
              </a:rPr>
              <a:t> </a:t>
            </a:r>
            <a:endParaRPr lang="fr-FR" sz="2000" b="0" i="0" dirty="0">
              <a:solidFill>
                <a:srgbClr val="333333"/>
              </a:solidFill>
              <a:effectLst/>
              <a:latin typeface="Times New Roman" panose="02020603050405020304" pitchFamily="18" charset="0"/>
              <a:cs typeface="Times New Roman" panose="02020603050405020304" pitchFamily="18" charset="0"/>
            </a:endParaRPr>
          </a:p>
          <a:p>
            <a:pPr algn="just"/>
            <a:r>
              <a:rPr lang="fr-FR" sz="2000" b="0" i="0" dirty="0">
                <a:solidFill>
                  <a:srgbClr val="333333"/>
                </a:solidFill>
                <a:effectLst/>
                <a:latin typeface="Times New Roman" panose="02020603050405020304" pitchFamily="18" charset="0"/>
                <a:cs typeface="Times New Roman" panose="02020603050405020304" pitchFamily="18" charset="0"/>
              </a:rPr>
              <a:t>L'intégration de l'épisome dans le chromosome n'est pas stable et les épisomes reviennent à l'état libre. </a:t>
            </a:r>
            <a:r>
              <a:rPr lang="fr-FR" sz="2000" dirty="0">
                <a:solidFill>
                  <a:srgbClr val="333333"/>
                </a:solidFill>
                <a:latin typeface="Times New Roman" panose="02020603050405020304" pitchFamily="18" charset="0"/>
                <a:cs typeface="Times New Roman" panose="02020603050405020304" pitchFamily="18" charset="0"/>
              </a:rPr>
              <a:t>L</a:t>
            </a:r>
            <a:r>
              <a:rPr lang="fr-FR" sz="2000" b="0" i="0" dirty="0">
                <a:solidFill>
                  <a:srgbClr val="333333"/>
                </a:solidFill>
                <a:effectLst/>
                <a:latin typeface="Times New Roman" panose="02020603050405020304" pitchFamily="18" charset="0"/>
                <a:cs typeface="Times New Roman" panose="02020603050405020304" pitchFamily="18" charset="0"/>
              </a:rPr>
              <a:t>es épisomes transportent parfois avec eux des fragments de gènes chromosomiques. Un tel facteur F qui intègre certains gènes chromosomiques est appelé facteur F prime (F’). </a:t>
            </a:r>
          </a:p>
          <a:p>
            <a:pPr algn="just"/>
            <a:r>
              <a:rPr lang="fr-FR" sz="2000" dirty="0">
                <a:solidFill>
                  <a:srgbClr val="333333"/>
                </a:solidFill>
                <a:latin typeface="Times New Roman" panose="02020603050405020304" pitchFamily="18" charset="0"/>
                <a:cs typeface="Times New Roman" panose="02020603050405020304" pitchFamily="18" charset="0"/>
              </a:rPr>
              <a:t>Le croisement </a:t>
            </a:r>
            <a:r>
              <a:rPr lang="fr-FR" sz="2000" b="0" i="0" dirty="0">
                <a:solidFill>
                  <a:srgbClr val="333333"/>
                </a:solidFill>
                <a:effectLst/>
                <a:latin typeface="Times New Roman" panose="02020603050405020304" pitchFamily="18" charset="0"/>
                <a:cs typeface="Times New Roman" panose="02020603050405020304" pitchFamily="18" charset="0"/>
              </a:rPr>
              <a:t>F' avec F</a:t>
            </a:r>
            <a:r>
              <a:rPr lang="fr-FR" sz="2000" b="0" i="0" baseline="30000" dirty="0">
                <a:solidFill>
                  <a:srgbClr val="333333"/>
                </a:solidFill>
                <a:effectLst/>
                <a:latin typeface="Times New Roman" panose="02020603050405020304" pitchFamily="18" charset="0"/>
                <a:cs typeface="Times New Roman" panose="02020603050405020304" pitchFamily="18" charset="0"/>
              </a:rPr>
              <a:t>-</a:t>
            </a:r>
            <a:r>
              <a:rPr lang="fr-FR" sz="2000" b="0" i="0" dirty="0">
                <a:solidFill>
                  <a:srgbClr val="333333"/>
                </a:solidFill>
                <a:effectLst/>
                <a:latin typeface="Times New Roman" panose="02020603050405020304" pitchFamily="18" charset="0"/>
                <a:cs typeface="Times New Roman" panose="02020603050405020304" pitchFamily="18" charset="0"/>
              </a:rPr>
              <a:t>, conduit au transfère du facteur F et les gènes de l'hôte qu'elle transporte avec elle. </a:t>
            </a:r>
          </a:p>
          <a:p>
            <a:pPr algn="just"/>
            <a:r>
              <a:rPr lang="fr-FR" sz="2000" b="0" i="0" dirty="0">
                <a:solidFill>
                  <a:srgbClr val="333333"/>
                </a:solidFill>
                <a:effectLst/>
                <a:latin typeface="Times New Roman" panose="02020603050405020304" pitchFamily="18" charset="0"/>
                <a:cs typeface="Times New Roman" panose="02020603050405020304" pitchFamily="18" charset="0"/>
              </a:rPr>
              <a:t>Ce processus de transfert est nommé la </a:t>
            </a:r>
            <a:r>
              <a:rPr lang="fr-FR" sz="2000" b="1" i="0" dirty="0" err="1">
                <a:solidFill>
                  <a:srgbClr val="FF0066"/>
                </a:solidFill>
                <a:effectLst/>
                <a:latin typeface="Times New Roman" panose="02020603050405020304" pitchFamily="18" charset="0"/>
                <a:cs typeface="Times New Roman" panose="02020603050405020304" pitchFamily="18" charset="0"/>
              </a:rPr>
              <a:t>sexduction</a:t>
            </a:r>
            <a:r>
              <a:rPr lang="fr-FR" sz="2000" b="1" i="0" dirty="0">
                <a:solidFill>
                  <a:srgbClr val="FF0066"/>
                </a:solidFill>
                <a:effectLst/>
                <a:latin typeface="Times New Roman" panose="02020603050405020304" pitchFamily="18" charset="0"/>
                <a:cs typeface="Times New Roman" panose="02020603050405020304" pitchFamily="18" charset="0"/>
              </a:rPr>
              <a:t>.</a:t>
            </a:r>
            <a:endParaRPr lang="fr-FR" sz="2000" b="1" dirty="0">
              <a:solidFill>
                <a:srgbClr val="FF0066"/>
              </a:solidFill>
              <a:latin typeface="Times New Roman" panose="02020603050405020304" pitchFamily="18" charset="0"/>
              <a:cs typeface="Times New Roman" panose="02020603050405020304" pitchFamily="18" charset="0"/>
            </a:endParaRPr>
          </a:p>
        </p:txBody>
      </p:sp>
      <p:pic>
        <p:nvPicPr>
          <p:cNvPr id="6" name="Image 5">
            <a:extLst>
              <a:ext uri="{FF2B5EF4-FFF2-40B4-BE49-F238E27FC236}">
                <a16:creationId xmlns:a16="http://schemas.microsoft.com/office/drawing/2014/main" id="{D09D0385-ACAA-562F-BCF3-CBA613FC8E43}"/>
              </a:ext>
            </a:extLst>
          </p:cNvPr>
          <p:cNvPicPr>
            <a:picLocks noChangeAspect="1"/>
          </p:cNvPicPr>
          <p:nvPr/>
        </p:nvPicPr>
        <p:blipFill rotWithShape="1">
          <a:blip r:embed="rId2"/>
          <a:srcRect l="15797" t="23188" r="17247" b="13277"/>
          <a:stretch/>
        </p:blipFill>
        <p:spPr>
          <a:xfrm>
            <a:off x="5685182" y="1590260"/>
            <a:ext cx="6122505" cy="4357156"/>
          </a:xfrm>
          <a:prstGeom prst="rect">
            <a:avLst/>
          </a:prstGeom>
        </p:spPr>
      </p:pic>
      <p:sp>
        <p:nvSpPr>
          <p:cNvPr id="7" name="ZoneTexte 6">
            <a:extLst>
              <a:ext uri="{FF2B5EF4-FFF2-40B4-BE49-F238E27FC236}">
                <a16:creationId xmlns:a16="http://schemas.microsoft.com/office/drawing/2014/main" id="{89F5664E-2599-87DB-A5D2-68090A8D05EF}"/>
              </a:ext>
            </a:extLst>
          </p:cNvPr>
          <p:cNvSpPr txBox="1"/>
          <p:nvPr/>
        </p:nvSpPr>
        <p:spPr>
          <a:xfrm>
            <a:off x="10535476" y="5548770"/>
            <a:ext cx="1484244" cy="369332"/>
          </a:xfrm>
          <a:prstGeom prst="rect">
            <a:avLst/>
          </a:prstGeom>
          <a:noFill/>
        </p:spPr>
        <p:txBody>
          <a:bodyPr wrap="square" rtlCol="0">
            <a:spAutoFit/>
          </a:bodyPr>
          <a:lstStyle/>
          <a:p>
            <a:r>
              <a:rPr lang="fr-FR" b="1" dirty="0"/>
              <a:t>F’</a:t>
            </a:r>
          </a:p>
        </p:txBody>
      </p:sp>
    </p:spTree>
    <p:extLst>
      <p:ext uri="{BB962C8B-B14F-4D97-AF65-F5344CB8AC3E}">
        <p14:creationId xmlns:p14="http://schemas.microsoft.com/office/powerpoint/2010/main" val="3704281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F510ACD0-7D5B-39F4-2D4A-C9392077BF54}"/>
              </a:ext>
            </a:extLst>
          </p:cNvPr>
          <p:cNvSpPr txBox="1"/>
          <p:nvPr/>
        </p:nvSpPr>
        <p:spPr>
          <a:xfrm>
            <a:off x="318052" y="49195"/>
            <a:ext cx="6546575" cy="6555641"/>
          </a:xfrm>
          <a:prstGeom prst="rect">
            <a:avLst/>
          </a:prstGeom>
          <a:noFill/>
        </p:spPr>
        <p:txBody>
          <a:bodyPr wrap="square">
            <a:spAutoFit/>
          </a:bodyPr>
          <a:lstStyle/>
          <a:p>
            <a:pPr algn="just"/>
            <a:r>
              <a:rPr lang="fr-FR" sz="2000" b="1" dirty="0">
                <a:solidFill>
                  <a:schemeClr val="accent2">
                    <a:lumMod val="75000"/>
                  </a:schemeClr>
                </a:solidFill>
                <a:latin typeface="Times New Roman" panose="02020603050405020304" pitchFamily="18" charset="0"/>
                <a:cs typeface="Times New Roman" panose="02020603050405020304" pitchFamily="18" charset="0"/>
              </a:rPr>
              <a:t>Cartographie génétique </a:t>
            </a:r>
          </a:p>
          <a:p>
            <a:pPr algn="just"/>
            <a:endParaRPr lang="fr-FR" sz="2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Le mécanisme par lequel il y a transfert de gènes chromosomiques de bactéries </a:t>
            </a:r>
            <a:r>
              <a:rPr lang="fr-FR" sz="2000" dirty="0" err="1">
                <a:latin typeface="Times New Roman" panose="02020603050405020304" pitchFamily="18" charset="0"/>
                <a:cs typeface="Times New Roman" panose="02020603050405020304" pitchFamily="18" charset="0"/>
              </a:rPr>
              <a:t>Hfr</a:t>
            </a:r>
            <a:r>
              <a:rPr lang="fr-FR" sz="2000" dirty="0">
                <a:latin typeface="Times New Roman" panose="02020603050405020304" pitchFamily="18" charset="0"/>
                <a:cs typeface="Times New Roman" panose="02020603050405020304" pitchFamily="18" charset="0"/>
              </a:rPr>
              <a:t> vers des bactéries F- , nous donne la possibilité de cartographier les gènes du chromosome bactérien.</a:t>
            </a:r>
          </a:p>
          <a:p>
            <a:pPr algn="just"/>
            <a:endParaRPr lang="fr-FR" sz="2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 Le passage des gènes de </a:t>
            </a:r>
            <a:r>
              <a:rPr lang="fr-FR" sz="2000" dirty="0" err="1">
                <a:latin typeface="Times New Roman" panose="02020603050405020304" pitchFamily="18" charset="0"/>
                <a:cs typeface="Times New Roman" panose="02020603050405020304" pitchFamily="18" charset="0"/>
              </a:rPr>
              <a:t>Hfr</a:t>
            </a:r>
            <a:r>
              <a:rPr lang="fr-FR" sz="2000" dirty="0">
                <a:latin typeface="Times New Roman" panose="02020603050405020304" pitchFamily="18" charset="0"/>
                <a:cs typeface="Times New Roman" panose="02020603050405020304" pitchFamily="18" charset="0"/>
              </a:rPr>
              <a:t> vers F- se fait de façon progressive dans le temps et dans un ordre bien déterminé. Ceci fait </a:t>
            </a:r>
            <a:r>
              <a:rPr lang="fr-FR" sz="2000" dirty="0">
                <a:solidFill>
                  <a:srgbClr val="7030A0"/>
                </a:solidFill>
                <a:latin typeface="Times New Roman" panose="02020603050405020304" pitchFamily="18" charset="0"/>
                <a:cs typeface="Times New Roman" panose="02020603050405020304" pitchFamily="18" charset="0"/>
              </a:rPr>
              <a:t>que </a:t>
            </a:r>
            <a:r>
              <a:rPr lang="fr-FR" sz="2000" b="1" dirty="0">
                <a:solidFill>
                  <a:srgbClr val="7030A0"/>
                </a:solidFill>
                <a:latin typeface="Times New Roman" panose="02020603050405020304" pitchFamily="18" charset="0"/>
                <a:cs typeface="Times New Roman" panose="02020603050405020304" pitchFamily="18" charset="0"/>
              </a:rPr>
              <a:t>plus un gène est proche de l'origine du transfert plus le temps qui lui faut pour passer vers F- est court et plus la fréquence des recombinant pour ce gène est grande. </a:t>
            </a:r>
          </a:p>
          <a:p>
            <a:pPr algn="just"/>
            <a:r>
              <a:rPr lang="fr-FR" sz="2000" dirty="0">
                <a:latin typeface="Times New Roman" panose="02020603050405020304" pitchFamily="18" charset="0"/>
                <a:cs typeface="Times New Roman" panose="02020603050405020304" pitchFamily="18" charset="0"/>
              </a:rPr>
              <a:t>Dans la pratique on utilise </a:t>
            </a:r>
            <a:r>
              <a:rPr lang="fr-FR" sz="2000" u="sng" dirty="0">
                <a:solidFill>
                  <a:srgbClr val="FF0066"/>
                </a:solidFill>
                <a:latin typeface="Times New Roman" panose="02020603050405020304" pitchFamily="18" charset="0"/>
                <a:cs typeface="Times New Roman" panose="02020603050405020304" pitchFamily="18" charset="0"/>
              </a:rPr>
              <a:t>la méthode de la conjugaison interrompue pour achever la cartographie des gènes chromosomique</a:t>
            </a:r>
            <a:r>
              <a:rPr lang="fr-FR" sz="2000" dirty="0">
                <a:latin typeface="Times New Roman" panose="02020603050405020304" pitchFamily="18" charset="0"/>
                <a:cs typeface="Times New Roman" panose="02020603050405020304" pitchFamily="18" charset="0"/>
              </a:rPr>
              <a:t>. Cette technique consiste en </a:t>
            </a:r>
            <a:r>
              <a:rPr lang="fr-FR" sz="2000" dirty="0">
                <a:solidFill>
                  <a:srgbClr val="0070C0"/>
                </a:solidFill>
                <a:latin typeface="Times New Roman" panose="02020603050405020304" pitchFamily="18" charset="0"/>
                <a:cs typeface="Times New Roman" panose="02020603050405020304" pitchFamily="18" charset="0"/>
              </a:rPr>
              <a:t>l’interruption de la conjugaison entre </a:t>
            </a:r>
            <a:r>
              <a:rPr lang="fr-FR" sz="2000" dirty="0" err="1">
                <a:solidFill>
                  <a:srgbClr val="0070C0"/>
                </a:solidFill>
                <a:latin typeface="Times New Roman" panose="02020603050405020304" pitchFamily="18" charset="0"/>
                <a:cs typeface="Times New Roman" panose="02020603050405020304" pitchFamily="18" charset="0"/>
              </a:rPr>
              <a:t>Hfr</a:t>
            </a:r>
            <a:r>
              <a:rPr lang="fr-FR" sz="2000" dirty="0">
                <a:solidFill>
                  <a:srgbClr val="0070C0"/>
                </a:solidFill>
                <a:latin typeface="Times New Roman" panose="02020603050405020304" pitchFamily="18" charset="0"/>
                <a:cs typeface="Times New Roman" panose="02020603050405020304" pitchFamily="18" charset="0"/>
              </a:rPr>
              <a:t> et F - à des intervalles de temps réguliers et chercher les recombinants obtenue à ces différents temps </a:t>
            </a:r>
            <a:r>
              <a:rPr lang="fr-FR" sz="2000" dirty="0">
                <a:latin typeface="Times New Roman" panose="02020603050405020304" pitchFamily="18" charset="0"/>
                <a:cs typeface="Times New Roman" panose="02020603050405020304" pitchFamily="18" charset="0"/>
              </a:rPr>
              <a:t>. Ainsi </a:t>
            </a:r>
            <a:r>
              <a:rPr lang="fr-FR" sz="2000" u="sng" dirty="0">
                <a:latin typeface="Times New Roman" panose="02020603050405020304" pitchFamily="18" charset="0"/>
                <a:cs typeface="Times New Roman" panose="02020603050405020304" pitchFamily="18" charset="0"/>
              </a:rPr>
              <a:t>on peut mesurer le temps nécessaire pour le passage d'un gène donnée et on dresse une carte génétique dont la distance entre les gènes est exprimée en minutes</a:t>
            </a:r>
            <a:r>
              <a:rPr lang="fr-FR" sz="2000" dirty="0">
                <a:latin typeface="Times New Roman" panose="02020603050405020304" pitchFamily="18" charset="0"/>
                <a:cs typeface="Times New Roman" panose="02020603050405020304" pitchFamily="18" charset="0"/>
              </a:rPr>
              <a:t>.</a:t>
            </a:r>
          </a:p>
        </p:txBody>
      </p:sp>
      <p:pic>
        <p:nvPicPr>
          <p:cNvPr id="6" name="Image 5">
            <a:extLst>
              <a:ext uri="{FF2B5EF4-FFF2-40B4-BE49-F238E27FC236}">
                <a16:creationId xmlns:a16="http://schemas.microsoft.com/office/drawing/2014/main" id="{3E3C8246-E7DA-8483-DA18-D446D6C5A972}"/>
              </a:ext>
            </a:extLst>
          </p:cNvPr>
          <p:cNvPicPr>
            <a:picLocks noChangeAspect="1"/>
          </p:cNvPicPr>
          <p:nvPr/>
        </p:nvPicPr>
        <p:blipFill rotWithShape="1">
          <a:blip r:embed="rId2"/>
          <a:srcRect r="64146"/>
          <a:stretch/>
        </p:blipFill>
        <p:spPr>
          <a:xfrm>
            <a:off x="6957392" y="742123"/>
            <a:ext cx="5088834" cy="5682372"/>
          </a:xfrm>
          <a:prstGeom prst="rect">
            <a:avLst/>
          </a:prstGeom>
        </p:spPr>
      </p:pic>
    </p:spTree>
    <p:extLst>
      <p:ext uri="{BB962C8B-B14F-4D97-AF65-F5344CB8AC3E}">
        <p14:creationId xmlns:p14="http://schemas.microsoft.com/office/powerpoint/2010/main" val="4050100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027DEB5-C3F1-58DD-52AE-DD893F41287E}"/>
              </a:ext>
            </a:extLst>
          </p:cNvPr>
          <p:cNvPicPr>
            <a:picLocks noChangeAspect="1"/>
          </p:cNvPicPr>
          <p:nvPr/>
        </p:nvPicPr>
        <p:blipFill rotWithShape="1">
          <a:blip r:embed="rId2"/>
          <a:srcRect l="21414" t="35742" r="27174" b="12446"/>
          <a:stretch/>
        </p:blipFill>
        <p:spPr>
          <a:xfrm>
            <a:off x="940904" y="848140"/>
            <a:ext cx="9713844" cy="5155096"/>
          </a:xfrm>
          <a:prstGeom prst="rect">
            <a:avLst/>
          </a:prstGeom>
        </p:spPr>
      </p:pic>
      <p:sp>
        <p:nvSpPr>
          <p:cNvPr id="6" name="Rectangle 5">
            <a:extLst>
              <a:ext uri="{FF2B5EF4-FFF2-40B4-BE49-F238E27FC236}">
                <a16:creationId xmlns:a16="http://schemas.microsoft.com/office/drawing/2014/main" id="{D5F7D96F-E109-6ADE-65B3-B31ABAE40B5C}"/>
              </a:ext>
            </a:extLst>
          </p:cNvPr>
          <p:cNvSpPr/>
          <p:nvPr/>
        </p:nvSpPr>
        <p:spPr>
          <a:xfrm>
            <a:off x="967409" y="5486400"/>
            <a:ext cx="1669774" cy="25179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2959278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15684052-96A7-67F0-9A60-4A668A67F9C4}"/>
              </a:ext>
            </a:extLst>
          </p:cNvPr>
          <p:cNvSpPr txBox="1"/>
          <p:nvPr/>
        </p:nvSpPr>
        <p:spPr>
          <a:xfrm>
            <a:off x="1033670" y="728943"/>
            <a:ext cx="9925878" cy="5355312"/>
          </a:xfrm>
          <a:prstGeom prst="rect">
            <a:avLst/>
          </a:prstGeom>
          <a:noFill/>
        </p:spPr>
        <p:txBody>
          <a:bodyPr wrap="square">
            <a:spAutoFit/>
          </a:bodyPr>
          <a:lstStyle/>
          <a:p>
            <a:pPr algn="just"/>
            <a:r>
              <a:rPr lang="fr-FR" sz="2400" b="1" dirty="0">
                <a:solidFill>
                  <a:srgbClr val="FF0000"/>
                </a:solidFill>
                <a:latin typeface="Times New Roman" panose="02020603050405020304" pitchFamily="18" charset="0"/>
                <a:cs typeface="Times New Roman" panose="02020603050405020304" pitchFamily="18" charset="0"/>
              </a:rPr>
              <a:t>Introduction</a:t>
            </a:r>
          </a:p>
          <a:p>
            <a:pPr algn="just"/>
            <a:endParaRPr lang="fr-FR"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Les échanges de matériel génétique entre les bactéries se produisent en dehors des processus de division cellulaire. </a:t>
            </a:r>
          </a:p>
          <a:p>
            <a:pPr algn="just"/>
            <a:r>
              <a:rPr lang="fr-FR" sz="2000" dirty="0">
                <a:latin typeface="Times New Roman" panose="02020603050405020304" pitchFamily="18" charset="0"/>
                <a:cs typeface="Times New Roman" panose="02020603050405020304" pitchFamily="18" charset="0"/>
              </a:rPr>
              <a:t>Ils sont qualifiés de </a:t>
            </a:r>
            <a:r>
              <a:rPr lang="fr-FR" sz="2000" b="1" dirty="0">
                <a:latin typeface="Times New Roman" panose="02020603050405020304" pitchFamily="18" charset="0"/>
                <a:cs typeface="Times New Roman" panose="02020603050405020304" pitchFamily="18" charset="0"/>
              </a:rPr>
              <a:t>transferts de gènes horizontaux</a:t>
            </a:r>
            <a:r>
              <a:rPr lang="fr-FR" sz="2000" dirty="0">
                <a:latin typeface="Times New Roman" panose="02020603050405020304" pitchFamily="18" charset="0"/>
                <a:cs typeface="Times New Roman" panose="02020603050405020304" pitchFamily="18" charset="0"/>
              </a:rPr>
              <a:t>, par opposition aux transferts verticaux se produisant d’une cellule mère vers les cellules filles, lors de la multiplication cellulaire. </a:t>
            </a:r>
          </a:p>
          <a:p>
            <a:pPr algn="just"/>
            <a:endParaRPr lang="fr-FR" sz="2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Ces échanges se réalisent selon trois modalités différentes : </a:t>
            </a:r>
          </a:p>
          <a:p>
            <a:pPr marL="342900" indent="-342900" algn="just">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Transformation, </a:t>
            </a:r>
          </a:p>
          <a:p>
            <a:pPr marL="342900" indent="-342900" algn="just">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Conjugaison </a:t>
            </a:r>
          </a:p>
          <a:p>
            <a:pPr marL="342900" indent="-342900" algn="just">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et transduction </a:t>
            </a:r>
          </a:p>
          <a:p>
            <a:pPr algn="just"/>
            <a:r>
              <a:rPr lang="fr-FR" sz="2000" dirty="0">
                <a:latin typeface="Times New Roman" panose="02020603050405020304" pitchFamily="18" charset="0"/>
                <a:cs typeface="Times New Roman" panose="02020603050405020304" pitchFamily="18" charset="0"/>
              </a:rPr>
              <a:t>et sont à l’origine de la variabilité génétique. </a:t>
            </a:r>
          </a:p>
          <a:p>
            <a:pPr algn="just"/>
            <a:endParaRPr lang="fr-FR" sz="2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L’ADN introduit, qualifié d’</a:t>
            </a:r>
            <a:r>
              <a:rPr lang="fr-FR" sz="2000" b="1" dirty="0" err="1">
                <a:latin typeface="Times New Roman" panose="02020603050405020304" pitchFamily="18" charset="0"/>
                <a:cs typeface="Times New Roman" panose="02020603050405020304" pitchFamily="18" charset="0"/>
              </a:rPr>
              <a:t>exogénote</a:t>
            </a:r>
            <a:r>
              <a:rPr lang="fr-FR" sz="2000" dirty="0">
                <a:latin typeface="Times New Roman" panose="02020603050405020304" pitchFamily="18" charset="0"/>
                <a:cs typeface="Times New Roman" panose="02020603050405020304" pitchFamily="18" charset="0"/>
              </a:rPr>
              <a:t>, peut: </a:t>
            </a:r>
          </a:p>
          <a:p>
            <a:pPr algn="just"/>
            <a:r>
              <a:rPr lang="fr-FR" sz="2000" dirty="0">
                <a:latin typeface="Times New Roman" panose="02020603050405020304" pitchFamily="18" charset="0"/>
                <a:cs typeface="Times New Roman" panose="02020603050405020304" pitchFamily="18" charset="0"/>
              </a:rPr>
              <a:t>-s’intégrer dans l’ADN de la cellule receveuse, </a:t>
            </a:r>
            <a:r>
              <a:rPr lang="fr-FR" sz="2000" b="1" dirty="0" err="1">
                <a:latin typeface="Times New Roman" panose="02020603050405020304" pitchFamily="18" charset="0"/>
                <a:cs typeface="Times New Roman" panose="02020603050405020304" pitchFamily="18" charset="0"/>
              </a:rPr>
              <a:t>endogénote</a:t>
            </a:r>
            <a:r>
              <a:rPr lang="fr-FR" sz="2000" dirty="0">
                <a:latin typeface="Times New Roman" panose="02020603050405020304" pitchFamily="18" charset="0"/>
                <a:cs typeface="Times New Roman" panose="02020603050405020304" pitchFamily="18" charset="0"/>
              </a:rPr>
              <a:t> et former un </a:t>
            </a:r>
            <a:r>
              <a:rPr lang="fr-FR" sz="2000" b="1" dirty="0">
                <a:latin typeface="Times New Roman" panose="02020603050405020304" pitchFamily="18" charset="0"/>
                <a:cs typeface="Times New Roman" panose="02020603050405020304" pitchFamily="18" charset="0"/>
              </a:rPr>
              <a:t>épisome</a:t>
            </a:r>
            <a:r>
              <a:rPr lang="fr-FR" sz="2000" dirty="0">
                <a:latin typeface="Times New Roman" panose="02020603050405020304" pitchFamily="18" charset="0"/>
                <a:cs typeface="Times New Roman" panose="02020603050405020304" pitchFamily="18" charset="0"/>
              </a:rPr>
              <a:t>, </a:t>
            </a:r>
          </a:p>
          <a:p>
            <a:pPr algn="just"/>
            <a:r>
              <a:rPr lang="fr-FR" sz="2000" dirty="0">
                <a:latin typeface="Times New Roman" panose="02020603050405020304" pitchFamily="18" charset="0"/>
                <a:cs typeface="Times New Roman" panose="02020603050405020304" pitchFamily="18" charset="0"/>
              </a:rPr>
              <a:t>-persister sous forme de </a:t>
            </a:r>
            <a:r>
              <a:rPr lang="fr-FR" sz="2000" b="1" dirty="0">
                <a:latin typeface="Times New Roman" panose="02020603050405020304" pitchFamily="18" charset="0"/>
                <a:cs typeface="Times New Roman" panose="02020603050405020304" pitchFamily="18" charset="0"/>
              </a:rPr>
              <a:t>plasmide</a:t>
            </a:r>
            <a:r>
              <a:rPr lang="fr-FR" sz="2000" dirty="0">
                <a:latin typeface="Times New Roman" panose="02020603050405020304" pitchFamily="18" charset="0"/>
                <a:cs typeface="Times New Roman" panose="02020603050405020304" pitchFamily="18" charset="0"/>
              </a:rPr>
              <a:t>,</a:t>
            </a:r>
          </a:p>
          <a:p>
            <a:pPr algn="just"/>
            <a:r>
              <a:rPr lang="fr-FR" sz="2000" dirty="0">
                <a:latin typeface="Times New Roman" panose="02020603050405020304" pitchFamily="18" charset="0"/>
                <a:cs typeface="Times New Roman" panose="02020603050405020304" pitchFamily="18" charset="0"/>
              </a:rPr>
              <a:t>- ou être détruit.</a:t>
            </a:r>
          </a:p>
        </p:txBody>
      </p:sp>
    </p:spTree>
    <p:extLst>
      <p:ext uri="{BB962C8B-B14F-4D97-AF65-F5344CB8AC3E}">
        <p14:creationId xmlns:p14="http://schemas.microsoft.com/office/powerpoint/2010/main" val="188296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745EBAF-0422-E2AA-506E-63CED62DBDFC}"/>
              </a:ext>
            </a:extLst>
          </p:cNvPr>
          <p:cNvPicPr>
            <a:picLocks noChangeAspect="1"/>
          </p:cNvPicPr>
          <p:nvPr/>
        </p:nvPicPr>
        <p:blipFill>
          <a:blip r:embed="rId2"/>
          <a:stretch>
            <a:fillRect/>
          </a:stretch>
        </p:blipFill>
        <p:spPr>
          <a:xfrm>
            <a:off x="0" y="554701"/>
            <a:ext cx="12192000" cy="5748597"/>
          </a:xfrm>
          <a:prstGeom prst="rect">
            <a:avLst/>
          </a:prstGeom>
        </p:spPr>
      </p:pic>
    </p:spTree>
    <p:extLst>
      <p:ext uri="{BB962C8B-B14F-4D97-AF65-F5344CB8AC3E}">
        <p14:creationId xmlns:p14="http://schemas.microsoft.com/office/powerpoint/2010/main" val="386357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783DC051-B7EC-906E-3E16-8BF99B4C27EC}"/>
              </a:ext>
            </a:extLst>
          </p:cNvPr>
          <p:cNvSpPr txBox="1"/>
          <p:nvPr/>
        </p:nvSpPr>
        <p:spPr>
          <a:xfrm>
            <a:off x="795130" y="556591"/>
            <a:ext cx="10601740" cy="2246769"/>
          </a:xfrm>
          <a:prstGeom prst="rect">
            <a:avLst/>
          </a:prstGeom>
          <a:noFill/>
        </p:spPr>
        <p:txBody>
          <a:bodyPr wrap="square" rtlCol="0">
            <a:spAutoFit/>
          </a:bodyPr>
          <a:lstStyle/>
          <a:p>
            <a:r>
              <a:rPr lang="fr-FR" sz="2000" b="1" dirty="0">
                <a:solidFill>
                  <a:srgbClr val="7030A0"/>
                </a:solidFill>
                <a:latin typeface="Times New Roman" panose="02020603050405020304" pitchFamily="18" charset="0"/>
                <a:cs typeface="Times New Roman" panose="02020603050405020304" pitchFamily="18" charset="0"/>
              </a:rPr>
              <a:t>3- Transduction</a:t>
            </a:r>
          </a:p>
          <a:p>
            <a:endParaRPr lang="fr-FR" sz="2000" b="1" dirty="0">
              <a:solidFill>
                <a:srgbClr val="7030A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La transduction est un transfert d’ADN chromosomique ou extra-chromosomique entre bactéries appartenant à une même espèce, via des bactériophages dits transducteurs.</a:t>
            </a:r>
          </a:p>
          <a:p>
            <a:pPr marL="342900" indent="-342900" algn="just">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Un bactériophage est un virus qui se multiplie dans les bactéries.</a:t>
            </a:r>
          </a:p>
          <a:p>
            <a:pPr marL="342900" indent="-342900" algn="just">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Il se compose d’un «chromosome» d’acide nucléique (ADN ou ARN), entouré d’une paroi de protéines: capside. Le tout forme une nucléocapside.</a:t>
            </a:r>
          </a:p>
        </p:txBody>
      </p:sp>
      <p:pic>
        <p:nvPicPr>
          <p:cNvPr id="5" name="Image 4">
            <a:extLst>
              <a:ext uri="{FF2B5EF4-FFF2-40B4-BE49-F238E27FC236}">
                <a16:creationId xmlns:a16="http://schemas.microsoft.com/office/drawing/2014/main" id="{39B0896E-9523-4EF1-75F9-D705B0762083}"/>
              </a:ext>
            </a:extLst>
          </p:cNvPr>
          <p:cNvPicPr>
            <a:picLocks noChangeAspect="1"/>
          </p:cNvPicPr>
          <p:nvPr/>
        </p:nvPicPr>
        <p:blipFill>
          <a:blip r:embed="rId2"/>
          <a:stretch>
            <a:fillRect/>
          </a:stretch>
        </p:blipFill>
        <p:spPr>
          <a:xfrm>
            <a:off x="795130" y="3021496"/>
            <a:ext cx="10243931" cy="3836504"/>
          </a:xfrm>
          <a:prstGeom prst="rect">
            <a:avLst/>
          </a:prstGeom>
        </p:spPr>
      </p:pic>
    </p:spTree>
    <p:extLst>
      <p:ext uri="{BB962C8B-B14F-4D97-AF65-F5344CB8AC3E}">
        <p14:creationId xmlns:p14="http://schemas.microsoft.com/office/powerpoint/2010/main" val="1272342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1F3C5E9-8DCF-DBD2-CC64-B709D0C6451E}"/>
              </a:ext>
            </a:extLst>
          </p:cNvPr>
          <p:cNvSpPr txBox="1"/>
          <p:nvPr/>
        </p:nvSpPr>
        <p:spPr>
          <a:xfrm>
            <a:off x="1192696" y="689113"/>
            <a:ext cx="10407901" cy="5016758"/>
          </a:xfrm>
          <a:prstGeom prst="rect">
            <a:avLst/>
          </a:prstGeom>
          <a:noFill/>
        </p:spPr>
        <p:txBody>
          <a:bodyPr wrap="square" rtlCol="0">
            <a:spAutoFit/>
          </a:bodyPr>
          <a:lstStyle/>
          <a:p>
            <a:pPr algn="just"/>
            <a:r>
              <a:rPr lang="fr-FR" sz="2000" b="1" dirty="0">
                <a:solidFill>
                  <a:srgbClr val="FF0066"/>
                </a:solidFill>
                <a:latin typeface="Times New Roman" panose="02020603050405020304" pitchFamily="18" charset="0"/>
                <a:cs typeface="Times New Roman" panose="02020603050405020304" pitchFamily="18" charset="0"/>
              </a:rPr>
              <a:t>Cycle lytique et lysogénique</a:t>
            </a:r>
          </a:p>
          <a:p>
            <a:pPr algn="just"/>
            <a:r>
              <a:rPr lang="fr-FR" sz="2000" b="1" dirty="0">
                <a:solidFill>
                  <a:srgbClr val="FF0066"/>
                </a:solidFill>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Quand un bactériophage infecte une bactérie, ce dernier détourne la machinerie de synthèse de sa </a:t>
            </a:r>
          </a:p>
          <a:p>
            <a:pPr algn="just"/>
            <a:r>
              <a:rPr lang="fr-FR" sz="2000" dirty="0">
                <a:latin typeface="Times New Roman" panose="02020603050405020304" pitchFamily="18" charset="0"/>
                <a:cs typeface="Times New Roman" panose="02020603050405020304" pitchFamily="18" charset="0"/>
              </a:rPr>
              <a:t>cellule hôte pour assurer sa propre multiplication, on connait deux types de cycles:</a:t>
            </a:r>
          </a:p>
          <a:p>
            <a:pPr algn="just"/>
            <a:endParaRPr lang="fr-FR" sz="2000" dirty="0">
              <a:latin typeface="Times New Roman" panose="02020603050405020304" pitchFamily="18" charset="0"/>
              <a:cs typeface="Times New Roman" panose="02020603050405020304" pitchFamily="18" charset="0"/>
            </a:endParaRPr>
          </a:p>
          <a:p>
            <a:pPr algn="just"/>
            <a:r>
              <a:rPr lang="fr-FR" sz="2000" b="1" dirty="0">
                <a:solidFill>
                  <a:schemeClr val="accent6">
                    <a:lumMod val="75000"/>
                  </a:schemeClr>
                </a:solidFill>
                <a:latin typeface="Times New Roman" panose="02020603050405020304" pitchFamily="18" charset="0"/>
                <a:cs typeface="Times New Roman" panose="02020603050405020304" pitchFamily="18" charset="0"/>
              </a:rPr>
              <a:t>Cycle lytique</a:t>
            </a:r>
          </a:p>
          <a:p>
            <a:pPr algn="just"/>
            <a:endParaRPr lang="fr-FR" sz="2000" b="1" dirty="0">
              <a:solidFill>
                <a:schemeClr val="accent6">
                  <a:lumMod val="75000"/>
                </a:schemeClr>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Ce type de cycle  est causé par un bactériophage dit </a:t>
            </a:r>
            <a:r>
              <a:rPr lang="fr-FR" sz="2000" b="1" dirty="0">
                <a:solidFill>
                  <a:srgbClr val="FF0000"/>
                </a:solidFill>
                <a:latin typeface="Times New Roman" panose="02020603050405020304" pitchFamily="18" charset="0"/>
                <a:cs typeface="Times New Roman" panose="02020603050405020304" pitchFamily="18" charset="0"/>
              </a:rPr>
              <a:t>virulent.</a:t>
            </a:r>
          </a:p>
          <a:p>
            <a:pPr algn="just"/>
            <a:r>
              <a:rPr lang="fr-FR" sz="2000" b="1" dirty="0">
                <a:solidFill>
                  <a:schemeClr val="accent6">
                    <a:lumMod val="75000"/>
                  </a:schemeClr>
                </a:solidFill>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Après infection, les synthèses protéiques bactériennes sont inhibées et le chromosome bactérien détruit. </a:t>
            </a:r>
          </a:p>
          <a:p>
            <a:pPr marL="342900" indent="-342900" algn="just">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Le génome virale est répliqué en un très grand nombre et il y a synthèse d'un très grand nombre de capside virales. </a:t>
            </a:r>
          </a:p>
          <a:p>
            <a:pPr marL="342900" indent="-342900" algn="just">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Les capsides et les génomes virales sont assemblés pour former un très grand nombre de particules virales. </a:t>
            </a:r>
          </a:p>
          <a:p>
            <a:pPr marL="342900" indent="-342900" algn="just">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La bactérie finit par être détruite (lysée) et il y a libération dans le milieu de toutes ces particules virales qui vont pouvoir aller infecter d'autre bactéries. </a:t>
            </a:r>
          </a:p>
        </p:txBody>
      </p:sp>
    </p:spTree>
    <p:extLst>
      <p:ext uri="{BB962C8B-B14F-4D97-AF65-F5344CB8AC3E}">
        <p14:creationId xmlns:p14="http://schemas.microsoft.com/office/powerpoint/2010/main" val="437029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EE5ACF18-9620-1C73-308A-EB53B2058BA3}"/>
              </a:ext>
            </a:extLst>
          </p:cNvPr>
          <p:cNvPicPr>
            <a:picLocks noChangeAspect="1"/>
          </p:cNvPicPr>
          <p:nvPr/>
        </p:nvPicPr>
        <p:blipFill>
          <a:blip r:embed="rId2"/>
          <a:stretch>
            <a:fillRect/>
          </a:stretch>
        </p:blipFill>
        <p:spPr>
          <a:xfrm>
            <a:off x="914400" y="278296"/>
            <a:ext cx="10084904" cy="5844208"/>
          </a:xfrm>
          <a:prstGeom prst="rect">
            <a:avLst/>
          </a:prstGeom>
        </p:spPr>
      </p:pic>
      <p:sp>
        <p:nvSpPr>
          <p:cNvPr id="7" name="ZoneTexte 6">
            <a:extLst>
              <a:ext uri="{FF2B5EF4-FFF2-40B4-BE49-F238E27FC236}">
                <a16:creationId xmlns:a16="http://schemas.microsoft.com/office/drawing/2014/main" id="{1B315EAE-0312-F840-F8FF-8AB072BB4677}"/>
              </a:ext>
            </a:extLst>
          </p:cNvPr>
          <p:cNvSpPr txBox="1"/>
          <p:nvPr/>
        </p:nvSpPr>
        <p:spPr>
          <a:xfrm>
            <a:off x="1709530" y="5857461"/>
            <a:ext cx="4823792" cy="400110"/>
          </a:xfrm>
          <a:prstGeom prst="rect">
            <a:avLst/>
          </a:prstGeom>
          <a:noFill/>
        </p:spPr>
        <p:txBody>
          <a:bodyPr wrap="square" rtlCol="0">
            <a:spAutoFit/>
          </a:bodyPr>
          <a:lstStyle/>
          <a:p>
            <a:r>
              <a:rPr lang="fr-FR" sz="2000" b="1" dirty="0">
                <a:latin typeface="Times New Roman" panose="02020603050405020304" pitchFamily="18" charset="0"/>
                <a:cs typeface="Times New Roman" panose="02020603050405020304" pitchFamily="18" charset="0"/>
              </a:rPr>
              <a:t>Cycle Lytique et Lysogénique</a:t>
            </a:r>
          </a:p>
        </p:txBody>
      </p:sp>
    </p:spTree>
    <p:extLst>
      <p:ext uri="{BB962C8B-B14F-4D97-AF65-F5344CB8AC3E}">
        <p14:creationId xmlns:p14="http://schemas.microsoft.com/office/powerpoint/2010/main" val="1283141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5AAF830C-02F2-55E8-D62B-2216C0A075B2}"/>
              </a:ext>
            </a:extLst>
          </p:cNvPr>
          <p:cNvSpPr txBox="1"/>
          <p:nvPr/>
        </p:nvSpPr>
        <p:spPr>
          <a:xfrm>
            <a:off x="821635" y="636104"/>
            <a:ext cx="10429461" cy="3170099"/>
          </a:xfrm>
          <a:prstGeom prst="rect">
            <a:avLst/>
          </a:prstGeom>
          <a:noFill/>
        </p:spPr>
        <p:txBody>
          <a:bodyPr wrap="square" rtlCol="0">
            <a:spAutoFit/>
          </a:bodyPr>
          <a:lstStyle/>
          <a:p>
            <a:r>
              <a:rPr lang="fr-FR" sz="2000" b="1" dirty="0">
                <a:solidFill>
                  <a:schemeClr val="accent6">
                    <a:lumMod val="75000"/>
                  </a:schemeClr>
                </a:solidFill>
                <a:latin typeface="Times New Roman" panose="02020603050405020304" pitchFamily="18" charset="0"/>
                <a:cs typeface="Times New Roman" panose="02020603050405020304" pitchFamily="18" charset="0"/>
              </a:rPr>
              <a:t>Cycle lysogénique</a:t>
            </a:r>
          </a:p>
          <a:p>
            <a:endParaRPr lang="fr-FR" sz="2000" b="1" dirty="0">
              <a:solidFill>
                <a:schemeClr val="accent6">
                  <a:lumMod val="75000"/>
                </a:schemeClr>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Causé par des bactériophages dit «tempérés » qui n’entraîneraient pas systématiquement la lyse de la bactérie. </a:t>
            </a:r>
          </a:p>
          <a:p>
            <a:pPr marL="342900" indent="-342900" algn="just">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Dans ce cas le génome virale qui est introduit dans une bactérie va s’intégrer au chromosome bactérien pour constituer ce qu'on appelle un </a:t>
            </a:r>
            <a:r>
              <a:rPr lang="fr-FR" sz="2000" b="1" dirty="0">
                <a:solidFill>
                  <a:srgbClr val="FF0000"/>
                </a:solidFill>
                <a:latin typeface="Times New Roman" panose="02020603050405020304" pitchFamily="18" charset="0"/>
                <a:cs typeface="Times New Roman" panose="02020603050405020304" pitchFamily="18" charset="0"/>
              </a:rPr>
              <a:t>prophage</a:t>
            </a:r>
            <a:r>
              <a:rPr lang="fr-FR" sz="2000" dirty="0">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Le prophage va se répliquer en même temps que le chromosome bactérien et va donc être transmis aux bactéries filles issues de la division de la bactérie initiale.</a:t>
            </a:r>
          </a:p>
          <a:p>
            <a:pPr marL="342900" indent="-342900" algn="just">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Sous certaines conditions du milieux environnant le prophage peut s’exciser du chromosome et induit un cycle lytique.</a:t>
            </a:r>
          </a:p>
        </p:txBody>
      </p:sp>
    </p:spTree>
    <p:extLst>
      <p:ext uri="{BB962C8B-B14F-4D97-AF65-F5344CB8AC3E}">
        <p14:creationId xmlns:p14="http://schemas.microsoft.com/office/powerpoint/2010/main" val="3145416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B56C166F-8DB3-F747-CFDF-018DCC069EB0}"/>
              </a:ext>
            </a:extLst>
          </p:cNvPr>
          <p:cNvSpPr txBox="1"/>
          <p:nvPr/>
        </p:nvSpPr>
        <p:spPr>
          <a:xfrm>
            <a:off x="1298713" y="848139"/>
            <a:ext cx="9715030" cy="3477875"/>
          </a:xfrm>
          <a:prstGeom prst="rect">
            <a:avLst/>
          </a:prstGeom>
          <a:noFill/>
        </p:spPr>
        <p:txBody>
          <a:bodyPr wrap="square" rtlCol="0">
            <a:spAutoFit/>
          </a:bodyPr>
          <a:lstStyle/>
          <a:p>
            <a:r>
              <a:rPr lang="fr-FR" sz="2000" b="1" dirty="0">
                <a:solidFill>
                  <a:srgbClr val="FF0066"/>
                </a:solidFill>
                <a:latin typeface="Times New Roman" panose="02020603050405020304" pitchFamily="18" charset="0"/>
                <a:cs typeface="Times New Roman" panose="02020603050405020304" pitchFamily="18" charset="0"/>
              </a:rPr>
              <a:t>Types de transduction</a:t>
            </a:r>
          </a:p>
          <a:p>
            <a:endParaRPr lang="fr-FR" sz="2000" b="1" dirty="0">
              <a:solidFill>
                <a:srgbClr val="FF0066"/>
              </a:solidFill>
              <a:latin typeface="Times New Roman" panose="02020603050405020304" pitchFamily="18" charset="0"/>
              <a:cs typeface="Times New Roman" panose="02020603050405020304" pitchFamily="18" charset="0"/>
            </a:endParaRPr>
          </a:p>
          <a:p>
            <a:r>
              <a:rPr lang="fr-FR" sz="2000" b="1" dirty="0">
                <a:solidFill>
                  <a:schemeClr val="accent6">
                    <a:lumMod val="75000"/>
                  </a:schemeClr>
                </a:solidFill>
                <a:latin typeface="Times New Roman" panose="02020603050405020304" pitchFamily="18" charset="0"/>
                <a:cs typeface="Times New Roman" panose="02020603050405020304" pitchFamily="18" charset="0"/>
              </a:rPr>
              <a:t>Transduction généralisée</a:t>
            </a:r>
          </a:p>
          <a:p>
            <a:endParaRPr lang="fr-FR" sz="2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Quand un bactériophage </a:t>
            </a:r>
            <a:r>
              <a:rPr lang="fr-FR" sz="2000" b="1" dirty="0">
                <a:latin typeface="Times New Roman" panose="02020603050405020304" pitchFamily="18" charset="0"/>
                <a:cs typeface="Times New Roman" panose="02020603050405020304" pitchFamily="18" charset="0"/>
              </a:rPr>
              <a:t>virulent </a:t>
            </a:r>
            <a:r>
              <a:rPr lang="fr-FR" sz="2000" dirty="0">
                <a:latin typeface="Times New Roman" panose="02020603050405020304" pitchFamily="18" charset="0"/>
                <a:cs typeface="Times New Roman" panose="02020603050405020304" pitchFamily="18" charset="0"/>
              </a:rPr>
              <a:t>infecte une bactérie, il y a dégradation du chromosome de la cellule hôte </a:t>
            </a:r>
            <a:r>
              <a:rPr lang="fr-FR" sz="2000" u="sng" dirty="0">
                <a:latin typeface="Times New Roman" panose="02020603050405020304" pitchFamily="18" charset="0"/>
                <a:cs typeface="Times New Roman" panose="02020603050405020304" pitchFamily="18" charset="0"/>
              </a:rPr>
              <a:t>en segments de différentes longueurs</a:t>
            </a:r>
            <a:r>
              <a:rPr lang="fr-FR" sz="2000" dirty="0">
                <a:latin typeface="Times New Roman" panose="02020603050405020304" pitchFamily="18" charset="0"/>
                <a:cs typeface="Times New Roman" panose="02020603050405020304" pitchFamily="18" charset="0"/>
              </a:rPr>
              <a:t>. </a:t>
            </a:r>
            <a:r>
              <a:rPr lang="fr-FR" sz="2000" u="sng" dirty="0">
                <a:latin typeface="Times New Roman" panose="02020603050405020304" pitchFamily="18" charset="0"/>
                <a:cs typeface="Times New Roman" panose="02020603050405020304" pitchFamily="18" charset="0"/>
              </a:rPr>
              <a:t>Il arrive que par fois il y a encapsidation accidentelle d'un segment du chromosome bactérien</a:t>
            </a:r>
            <a:r>
              <a:rPr lang="fr-FR" sz="2000" dirty="0">
                <a:latin typeface="Times New Roman" panose="02020603050405020304" pitchFamily="18" charset="0"/>
                <a:cs typeface="Times New Roman" panose="02020603050405020304" pitchFamily="18" charset="0"/>
              </a:rPr>
              <a:t>. De tel particule véhiculant un segment du chromosome bactérien va transduire l'information génétique vers une autre bactérie.</a:t>
            </a:r>
          </a:p>
          <a:p>
            <a:pPr algn="just"/>
            <a:endParaRPr lang="fr-FR" sz="2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 Dans ce type de transduction </a:t>
            </a:r>
            <a:r>
              <a:rPr lang="fr-FR" sz="2000" u="sng" dirty="0">
                <a:latin typeface="Times New Roman" panose="02020603050405020304" pitchFamily="18" charset="0"/>
                <a:cs typeface="Times New Roman" panose="02020603050405020304" pitchFamily="18" charset="0"/>
              </a:rPr>
              <a:t>n'importe quel segment du chromosome de la cellule hôte peut être transduit et donc n'importe quel gène peut être transduit</a:t>
            </a:r>
            <a:r>
              <a:rPr lang="fr-FR"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57274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AF9D51C-F916-23C7-F525-B5F63938F4FB}"/>
              </a:ext>
            </a:extLst>
          </p:cNvPr>
          <p:cNvSpPr txBox="1"/>
          <p:nvPr/>
        </p:nvSpPr>
        <p:spPr>
          <a:xfrm>
            <a:off x="980659" y="997371"/>
            <a:ext cx="9912627" cy="2862322"/>
          </a:xfrm>
          <a:prstGeom prst="rect">
            <a:avLst/>
          </a:prstGeom>
          <a:noFill/>
        </p:spPr>
        <p:txBody>
          <a:bodyPr wrap="square">
            <a:spAutoFit/>
          </a:bodyPr>
          <a:lstStyle/>
          <a:p>
            <a:pPr algn="just"/>
            <a:endParaRPr lang="fr-FR" sz="2000" dirty="0">
              <a:latin typeface="Times New Roman" panose="02020603050405020304" pitchFamily="18" charset="0"/>
              <a:cs typeface="Times New Roman" panose="02020603050405020304" pitchFamily="18" charset="0"/>
            </a:endParaRPr>
          </a:p>
          <a:p>
            <a:pPr algn="just"/>
            <a:r>
              <a:rPr lang="fr-FR" sz="2000" b="1" dirty="0">
                <a:solidFill>
                  <a:schemeClr val="accent6">
                    <a:lumMod val="75000"/>
                  </a:schemeClr>
                </a:solidFill>
                <a:latin typeface="Times New Roman" panose="02020603050405020304" pitchFamily="18" charset="0"/>
                <a:cs typeface="Times New Roman" panose="02020603050405020304" pitchFamily="18" charset="0"/>
              </a:rPr>
              <a:t>Transduction localisée ou spécialisée</a:t>
            </a:r>
          </a:p>
          <a:p>
            <a:pPr algn="just"/>
            <a:endParaRPr lang="fr-FR" sz="2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La transduction spécialisée est assurée par des bactériophages </a:t>
            </a:r>
            <a:r>
              <a:rPr lang="fr-FR" sz="2000" b="1" dirty="0">
                <a:latin typeface="Times New Roman" panose="02020603050405020304" pitchFamily="18" charset="0"/>
                <a:cs typeface="Times New Roman" panose="02020603050405020304" pitchFamily="18" charset="0"/>
              </a:rPr>
              <a:t>tempérées</a:t>
            </a:r>
            <a:r>
              <a:rPr lang="fr-FR" sz="2000" dirty="0">
                <a:latin typeface="Times New Roman" panose="02020603050405020304" pitchFamily="18" charset="0"/>
                <a:cs typeface="Times New Roman" panose="02020603050405020304" pitchFamily="18" charset="0"/>
              </a:rPr>
              <a:t>. Elle est limitée au </a:t>
            </a:r>
            <a:r>
              <a:rPr lang="fr-FR" sz="2000" u="sng" dirty="0">
                <a:latin typeface="Times New Roman" panose="02020603050405020304" pitchFamily="18" charset="0"/>
                <a:cs typeface="Times New Roman" panose="02020603050405020304" pitchFamily="18" charset="0"/>
              </a:rPr>
              <a:t>transfert d’ensembles spécifiques de gènes</a:t>
            </a:r>
            <a:r>
              <a:rPr lang="fr-FR" sz="2000" dirty="0">
                <a:latin typeface="Times New Roman" panose="02020603050405020304" pitchFamily="18" charset="0"/>
                <a:cs typeface="Times New Roman" panose="02020603050405020304" pitchFamily="18" charset="0"/>
              </a:rPr>
              <a:t>. </a:t>
            </a:r>
          </a:p>
          <a:p>
            <a:pPr algn="just"/>
            <a:r>
              <a:rPr lang="fr-FR" sz="2000" dirty="0">
                <a:latin typeface="Times New Roman" panose="02020603050405020304" pitchFamily="18" charset="0"/>
                <a:cs typeface="Times New Roman" panose="02020603050405020304" pitchFamily="18" charset="0"/>
              </a:rPr>
              <a:t>Dans certains cas, des particules </a:t>
            </a:r>
            <a:r>
              <a:rPr lang="fr-FR" sz="2000" dirty="0" err="1">
                <a:latin typeface="Times New Roman" panose="02020603050405020304" pitchFamily="18" charset="0"/>
                <a:cs typeface="Times New Roman" panose="02020603050405020304" pitchFamily="18" charset="0"/>
              </a:rPr>
              <a:t>transductrices</a:t>
            </a:r>
            <a:r>
              <a:rPr lang="fr-FR" sz="2000" dirty="0">
                <a:latin typeface="Times New Roman" panose="02020603050405020304" pitchFamily="18" charset="0"/>
                <a:cs typeface="Times New Roman" panose="02020603050405020304" pitchFamily="18" charset="0"/>
              </a:rPr>
              <a:t> spécialisées apparaissent lorsque </a:t>
            </a:r>
            <a:r>
              <a:rPr lang="fr-FR" sz="2000" u="sng" dirty="0">
                <a:latin typeface="Times New Roman" panose="02020603050405020304" pitchFamily="18" charset="0"/>
                <a:cs typeface="Times New Roman" panose="02020603050405020304" pitchFamily="18" charset="0"/>
              </a:rPr>
              <a:t>l’ADN de l’hôte viral et bactérien est encapsidé sous forme de molécule hybride (le virus s’excise du chromosome de l’hôte en emportant avec lui un segment du chromosome bactérien)</a:t>
            </a:r>
            <a:r>
              <a:rPr lang="fr-FR" sz="2000" dirty="0">
                <a:latin typeface="Times New Roman" panose="02020603050405020304" pitchFamily="18" charset="0"/>
                <a:cs typeface="Times New Roman" panose="02020603050405020304" pitchFamily="18" charset="0"/>
              </a:rPr>
              <a:t>.</a:t>
            </a:r>
          </a:p>
          <a:p>
            <a:pPr algn="just"/>
            <a:r>
              <a:rPr lang="fr-FR" sz="2000" dirty="0">
                <a:latin typeface="Times New Roman" panose="02020603050405020304" pitchFamily="18" charset="0"/>
                <a:cs typeface="Times New Roman" panose="02020603050405020304" pitchFamily="18" charset="0"/>
              </a:rPr>
              <a:t>De tels particules en allant </a:t>
            </a:r>
            <a:r>
              <a:rPr lang="fr-FR" sz="2000" u="sng" dirty="0">
                <a:latin typeface="Times New Roman" panose="02020603050405020304" pitchFamily="18" charset="0"/>
                <a:cs typeface="Times New Roman" panose="02020603050405020304" pitchFamily="18" charset="0"/>
              </a:rPr>
              <a:t>infecter d'autres bactéries</a:t>
            </a:r>
            <a:r>
              <a:rPr lang="fr-FR"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37141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AC9ABC1-5BD2-5A91-3F06-63C0119248C2}"/>
              </a:ext>
            </a:extLst>
          </p:cNvPr>
          <p:cNvPicPr>
            <a:picLocks noChangeAspect="1"/>
          </p:cNvPicPr>
          <p:nvPr/>
        </p:nvPicPr>
        <p:blipFill rotWithShape="1">
          <a:blip r:embed="rId2"/>
          <a:srcRect t="21048" r="4348" b="13798"/>
          <a:stretch/>
        </p:blipFill>
        <p:spPr>
          <a:xfrm>
            <a:off x="424069" y="702365"/>
            <a:ext cx="11343861" cy="4465983"/>
          </a:xfrm>
          <a:prstGeom prst="rect">
            <a:avLst/>
          </a:prstGeom>
        </p:spPr>
      </p:pic>
      <p:sp>
        <p:nvSpPr>
          <p:cNvPr id="6" name="ZoneTexte 5">
            <a:extLst>
              <a:ext uri="{FF2B5EF4-FFF2-40B4-BE49-F238E27FC236}">
                <a16:creationId xmlns:a16="http://schemas.microsoft.com/office/drawing/2014/main" id="{03CFE1A8-0EA2-5229-9C2C-6BFB2412C5EB}"/>
              </a:ext>
            </a:extLst>
          </p:cNvPr>
          <p:cNvSpPr txBox="1"/>
          <p:nvPr/>
        </p:nvSpPr>
        <p:spPr>
          <a:xfrm>
            <a:off x="808383" y="5539409"/>
            <a:ext cx="4518991" cy="400110"/>
          </a:xfrm>
          <a:prstGeom prst="rect">
            <a:avLst/>
          </a:prstGeom>
          <a:noFill/>
        </p:spPr>
        <p:txBody>
          <a:bodyPr wrap="square" rtlCol="0">
            <a:spAutoFit/>
          </a:bodyPr>
          <a:lstStyle/>
          <a:p>
            <a:r>
              <a:rPr lang="fr-FR" sz="2000" b="1" dirty="0">
                <a:latin typeface="Times New Roman" panose="02020603050405020304" pitchFamily="18" charset="0"/>
                <a:cs typeface="Times New Roman" panose="02020603050405020304" pitchFamily="18" charset="0"/>
              </a:rPr>
              <a:t>Transduction généralisée et spécialisée</a:t>
            </a:r>
          </a:p>
        </p:txBody>
      </p:sp>
    </p:spTree>
    <p:extLst>
      <p:ext uri="{BB962C8B-B14F-4D97-AF65-F5344CB8AC3E}">
        <p14:creationId xmlns:p14="http://schemas.microsoft.com/office/powerpoint/2010/main" val="2377374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0AECC7C-DBB5-0470-2699-D3A0DE4CB344}"/>
              </a:ext>
            </a:extLst>
          </p:cNvPr>
          <p:cNvSpPr txBox="1"/>
          <p:nvPr/>
        </p:nvSpPr>
        <p:spPr>
          <a:xfrm>
            <a:off x="1789043" y="1298713"/>
            <a:ext cx="2345635" cy="369332"/>
          </a:xfrm>
          <a:prstGeom prst="rect">
            <a:avLst/>
          </a:prstGeom>
          <a:noFill/>
        </p:spPr>
        <p:txBody>
          <a:bodyPr wrap="square" rtlCol="0">
            <a:spAutoFit/>
          </a:bodyPr>
          <a:lstStyle/>
          <a:p>
            <a:r>
              <a:rPr lang="fr-FR" b="1" dirty="0"/>
              <a:t>Références</a:t>
            </a:r>
          </a:p>
        </p:txBody>
      </p:sp>
      <p:sp>
        <p:nvSpPr>
          <p:cNvPr id="6" name="ZoneTexte 5">
            <a:extLst>
              <a:ext uri="{FF2B5EF4-FFF2-40B4-BE49-F238E27FC236}">
                <a16:creationId xmlns:a16="http://schemas.microsoft.com/office/drawing/2014/main" id="{06125DBC-B1E7-A70B-C073-AF2792790403}"/>
              </a:ext>
            </a:extLst>
          </p:cNvPr>
          <p:cNvSpPr txBox="1"/>
          <p:nvPr/>
        </p:nvSpPr>
        <p:spPr>
          <a:xfrm>
            <a:off x="861391" y="1907589"/>
            <a:ext cx="8269357" cy="3042821"/>
          </a:xfrm>
          <a:prstGeom prst="rect">
            <a:avLst/>
          </a:prstGeom>
          <a:noFill/>
        </p:spPr>
        <p:txBody>
          <a:bodyPr wrap="square">
            <a:spAutoFit/>
          </a:bodyPr>
          <a:lstStyle/>
          <a:p>
            <a:pPr marL="342900" lvl="0" indent="-342900" algn="just">
              <a:lnSpc>
                <a:spcPct val="107000"/>
              </a:lnSpc>
              <a:buFont typeface="+mj-lt"/>
              <a:buAutoNum type="arabicPeriod"/>
            </a:pPr>
            <a:r>
              <a:rPr lang="fr-FR" sz="1800" kern="100" dirty="0">
                <a:effectLst/>
                <a:latin typeface="Calibri" panose="020F0502020204030204" pitchFamily="34" charset="0"/>
                <a:ea typeface="Calibri" panose="020F0502020204030204" pitchFamily="34" charset="0"/>
                <a:cs typeface="Arial" panose="020B0604020202020204" pitchFamily="34" charset="0"/>
              </a:rPr>
              <a:t>Daniel Richard et al. Biologie licence tout le cours en fiche. DUNOD, Université de Toulouse.</a:t>
            </a:r>
          </a:p>
          <a:p>
            <a:pPr marL="342900" lvl="0" indent="-342900" algn="just">
              <a:lnSpc>
                <a:spcPct val="107000"/>
              </a:lnSpc>
              <a:buFont typeface="+mj-lt"/>
              <a:buAutoNum type="arabicPeriod"/>
              <a:tabLst>
                <a:tab pos="565150" algn="l"/>
              </a:tabLst>
            </a:pPr>
            <a:r>
              <a:rPr lang="fr-FR" sz="1800" kern="100" dirty="0">
                <a:effectLst/>
                <a:latin typeface="Calibri" panose="020F0502020204030204" pitchFamily="34" charset="0"/>
                <a:ea typeface="Calibri" panose="020F0502020204030204" pitchFamily="34" charset="0"/>
                <a:cs typeface="Arial" panose="020B0604020202020204" pitchFamily="34" charset="0"/>
              </a:rPr>
              <a:t>Bactériologie, Université Pierre et Marie Curie, Faculté de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Medecine</a:t>
            </a:r>
            <a:r>
              <a:rPr lang="fr-FR" sz="1800" kern="100" dirty="0">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just">
              <a:lnSpc>
                <a:spcPct val="107000"/>
              </a:lnSpc>
              <a:buFont typeface="+mj-lt"/>
              <a:buAutoNum type="arabicPeriod"/>
              <a:tabLst>
                <a:tab pos="565150" algn="l"/>
              </a:tabLst>
            </a:pPr>
            <a:r>
              <a:rPr lang="fr-FR" sz="1800" kern="100" dirty="0">
                <a:effectLst/>
                <a:latin typeface="Calibri" panose="020F0502020204030204" pitchFamily="34" charset="0"/>
                <a:ea typeface="Calibri" panose="020F0502020204030204" pitchFamily="34" charset="0"/>
                <a:cs typeface="Arial" panose="020B0604020202020204" pitchFamily="34" charset="0"/>
              </a:rPr>
              <a:t>Das et al. 2017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Bacterial</a:t>
            </a:r>
            <a:r>
              <a:rPr lang="fr-FR" sz="1800" kern="100" dirty="0">
                <a:effectLst/>
                <a:latin typeface="Calibri" panose="020F0502020204030204" pitchFamily="34" charset="0"/>
                <a:ea typeface="Calibri" panose="020F0502020204030204" pitchFamily="34" charset="0"/>
                <a:cs typeface="Arial" panose="020B0604020202020204" pitchFamily="34" charset="0"/>
              </a:rPr>
              <a:t> Transformation: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What</a:t>
            </a:r>
            <a:r>
              <a:rPr lang="fr-FR" sz="1800" kern="100" dirty="0">
                <a:effectLst/>
                <a:latin typeface="Calibri" panose="020F0502020204030204" pitchFamily="34" charset="0"/>
                <a:ea typeface="Calibri" panose="020F0502020204030204" pitchFamily="34" charset="0"/>
                <a:cs typeface="Arial" panose="020B0604020202020204" pitchFamily="34" charset="0"/>
              </a:rPr>
              <a:t>?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Why</a:t>
            </a:r>
            <a:r>
              <a:rPr lang="fr-FR" sz="1800" kern="100" dirty="0">
                <a:effectLst/>
                <a:latin typeface="Calibri" panose="020F0502020204030204" pitchFamily="34" charset="0"/>
                <a:ea typeface="Calibri" panose="020F0502020204030204" pitchFamily="34" charset="0"/>
                <a:cs typeface="Arial" panose="020B0604020202020204" pitchFamily="34" charset="0"/>
              </a:rPr>
              <a:t>? How? and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When</a:t>
            </a:r>
            <a:r>
              <a:rPr lang="fr-FR" sz="1800" kern="100" dirty="0">
                <a:effectLst/>
                <a:latin typeface="Calibri" panose="020F0502020204030204" pitchFamily="34" charset="0"/>
                <a:ea typeface="Calibri" panose="020F0502020204030204" pitchFamily="34" charset="0"/>
                <a:cs typeface="Arial" panose="020B0604020202020204" pitchFamily="34" charset="0"/>
              </a:rPr>
              <a:t>?.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Annual</a:t>
            </a:r>
            <a:r>
              <a:rPr lang="fr-FR" sz="1800" kern="100" dirty="0">
                <a:effectLst/>
                <a:latin typeface="Calibri" panose="020F0502020204030204" pitchFamily="34" charset="0"/>
                <a:ea typeface="Calibri" panose="020F0502020204030204" pitchFamily="34" charset="0"/>
                <a:cs typeface="Arial" panose="020B0604020202020204" pitchFamily="34" charset="0"/>
              </a:rPr>
              <a:t>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Research</a:t>
            </a:r>
            <a:r>
              <a:rPr lang="fr-FR" sz="1800" kern="100" dirty="0">
                <a:effectLst/>
                <a:latin typeface="Calibri" panose="020F0502020204030204" pitchFamily="34" charset="0"/>
                <a:ea typeface="Calibri" panose="020F0502020204030204" pitchFamily="34" charset="0"/>
                <a:cs typeface="Arial" panose="020B0604020202020204" pitchFamily="34" charset="0"/>
              </a:rPr>
              <a:t> and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Review</a:t>
            </a:r>
            <a:r>
              <a:rPr lang="fr-FR" sz="1800" kern="100" dirty="0">
                <a:effectLst/>
                <a:latin typeface="Calibri" panose="020F0502020204030204" pitchFamily="34" charset="0"/>
                <a:ea typeface="Calibri" panose="020F0502020204030204" pitchFamily="34" charset="0"/>
                <a:cs typeface="Arial" panose="020B0604020202020204" pitchFamily="34" charset="0"/>
              </a:rPr>
              <a:t> in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Biology</a:t>
            </a:r>
            <a:r>
              <a:rPr lang="fr-FR" sz="1800" kern="100" dirty="0">
                <a:effectLst/>
                <a:latin typeface="Calibri" panose="020F0502020204030204" pitchFamily="34" charset="0"/>
                <a:ea typeface="Calibri" panose="020F0502020204030204" pitchFamily="34" charset="0"/>
                <a:cs typeface="Arial" panose="020B0604020202020204" pitchFamily="34" charset="0"/>
              </a:rPr>
              <a:t>, 16(6): 1-11.</a:t>
            </a:r>
          </a:p>
          <a:p>
            <a:pPr marL="342900" lvl="0" indent="-342900" algn="just">
              <a:lnSpc>
                <a:spcPct val="107000"/>
              </a:lnSpc>
              <a:buFont typeface="+mj-lt"/>
              <a:buAutoNum type="arabicPeriod"/>
            </a:pPr>
            <a:r>
              <a:rPr lang="fr-FR" sz="1800" kern="100" dirty="0" err="1">
                <a:effectLst/>
                <a:latin typeface="Calibri" panose="020F0502020204030204" pitchFamily="34" charset="0"/>
                <a:ea typeface="Calibri" panose="020F0502020204030204" pitchFamily="34" charset="0"/>
                <a:cs typeface="Arial" panose="020B0604020202020204" pitchFamily="34" charset="0"/>
              </a:rPr>
              <a:t>Boukhatem</a:t>
            </a:r>
            <a:r>
              <a:rPr lang="fr-FR" sz="1800" kern="100" dirty="0">
                <a:effectLst/>
                <a:latin typeface="Calibri" panose="020F0502020204030204" pitchFamily="34" charset="0"/>
                <a:ea typeface="Calibri" panose="020F0502020204030204" pitchFamily="34" charset="0"/>
                <a:cs typeface="Arial" panose="020B0604020202020204" pitchFamily="34" charset="0"/>
              </a:rPr>
              <a:t> N. Cours de génétique et Microbiologie. Université Mohamed I, Maroc.</a:t>
            </a:r>
          </a:p>
          <a:p>
            <a:pPr marL="342900" lvl="0" indent="-342900" algn="just">
              <a:lnSpc>
                <a:spcPct val="107000"/>
              </a:lnSpc>
              <a:buFont typeface="+mj-lt"/>
              <a:buAutoNum type="arabicPeriod"/>
            </a:pPr>
            <a:r>
              <a:rPr lang="fr-FR" sz="1800" kern="100" dirty="0" err="1">
                <a:effectLst/>
                <a:latin typeface="Calibri" panose="020F0502020204030204" pitchFamily="34" charset="0"/>
                <a:ea typeface="Calibri" panose="020F0502020204030204" pitchFamily="34" charset="0"/>
                <a:cs typeface="Arial" panose="020B0604020202020204" pitchFamily="34" charset="0"/>
              </a:rPr>
              <a:t>Garba</a:t>
            </a:r>
            <a:r>
              <a:rPr lang="fr-FR" sz="1800" kern="100" dirty="0">
                <a:effectLst/>
                <a:latin typeface="Calibri" panose="020F0502020204030204" pitchFamily="34" charset="0"/>
                <a:ea typeface="Calibri" panose="020F0502020204030204" pitchFamily="34" charset="0"/>
                <a:cs typeface="Arial" panose="020B0604020202020204" pitchFamily="34" charset="0"/>
              </a:rPr>
              <a:t> and Khalid 2020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Mechanisms</a:t>
            </a:r>
            <a:r>
              <a:rPr lang="fr-FR" sz="1800" kern="100" dirty="0">
                <a:effectLst/>
                <a:latin typeface="Calibri" panose="020F0502020204030204" pitchFamily="34" charset="0"/>
                <a:ea typeface="Calibri" panose="020F0502020204030204" pitchFamily="34" charset="0"/>
                <a:cs typeface="Arial" panose="020B0604020202020204" pitchFamily="34" charset="0"/>
              </a:rPr>
              <a:t> of Gene Transfer in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Bacteria</a:t>
            </a:r>
            <a:r>
              <a:rPr lang="fr-FR" sz="1800" kern="100" dirty="0">
                <a:effectLst/>
                <a:latin typeface="Calibri" panose="020F0502020204030204" pitchFamily="34" charset="0"/>
                <a:ea typeface="Calibri" panose="020F0502020204030204" pitchFamily="34" charset="0"/>
                <a:cs typeface="Arial" panose="020B0604020202020204" pitchFamily="34" charset="0"/>
              </a:rPr>
              <a:t>: A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Review</a:t>
            </a:r>
            <a:r>
              <a:rPr lang="fr-FR" sz="1800" kern="100" dirty="0">
                <a:effectLst/>
                <a:latin typeface="Calibri" panose="020F0502020204030204" pitchFamily="34" charset="0"/>
                <a:ea typeface="Calibri" panose="020F0502020204030204" pitchFamily="34" charset="0"/>
                <a:cs typeface="Arial" panose="020B0604020202020204" pitchFamily="34" charset="0"/>
              </a:rPr>
              <a:t>. International Journal of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Pharmacy</a:t>
            </a:r>
            <a:r>
              <a:rPr lang="fr-FR" sz="1800" kern="100" dirty="0">
                <a:effectLst/>
                <a:latin typeface="Calibri" panose="020F0502020204030204" pitchFamily="34" charset="0"/>
                <a:ea typeface="Calibri" panose="020F0502020204030204" pitchFamily="34" charset="0"/>
                <a:cs typeface="Arial" panose="020B0604020202020204" pitchFamily="34" charset="0"/>
              </a:rPr>
              <a:t> and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Biological</a:t>
            </a:r>
            <a:r>
              <a:rPr lang="fr-FR" sz="1800" kern="100" dirty="0">
                <a:effectLst/>
                <a:latin typeface="Calibri" panose="020F0502020204030204" pitchFamily="34" charset="0"/>
                <a:ea typeface="Calibri" panose="020F0502020204030204" pitchFamily="34" charset="0"/>
                <a:cs typeface="Arial" panose="020B0604020202020204" pitchFamily="34" charset="0"/>
              </a:rPr>
              <a:t> Sciences, 10 (2): 326-332.</a:t>
            </a:r>
          </a:p>
          <a:p>
            <a:pPr marL="342900" lvl="0" indent="-342900" algn="just">
              <a:lnSpc>
                <a:spcPct val="107000"/>
              </a:lnSpc>
              <a:spcAft>
                <a:spcPts val="800"/>
              </a:spcAft>
              <a:buFont typeface="+mj-lt"/>
              <a:buAutoNum type="arabicPeriod"/>
            </a:pPr>
            <a:r>
              <a:rPr lang="fr-FR" sz="1800" kern="100" dirty="0">
                <a:effectLst/>
                <a:latin typeface="Calibri" panose="020F0502020204030204" pitchFamily="34" charset="0"/>
                <a:ea typeface="Calibri" panose="020F0502020204030204" pitchFamily="34" charset="0"/>
                <a:cs typeface="Arial" panose="020B0604020202020204" pitchFamily="34" charset="0"/>
              </a:rPr>
              <a:t>Chiang YN,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Penade´s</a:t>
            </a:r>
            <a:r>
              <a:rPr lang="fr-FR" sz="1800" kern="100" dirty="0">
                <a:effectLst/>
                <a:latin typeface="Calibri" panose="020F0502020204030204" pitchFamily="34" charset="0"/>
                <a:ea typeface="Calibri" panose="020F0502020204030204" pitchFamily="34" charset="0"/>
                <a:cs typeface="Arial" panose="020B0604020202020204" pitchFamily="34" charset="0"/>
              </a:rPr>
              <a:t> JR, Chen J (2019)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Genetic</a:t>
            </a:r>
            <a:r>
              <a:rPr lang="fr-FR" sz="1800" kern="100" dirty="0">
                <a:effectLst/>
                <a:latin typeface="Calibri" panose="020F0502020204030204" pitchFamily="34" charset="0"/>
                <a:ea typeface="Calibri" panose="020F0502020204030204" pitchFamily="34" charset="0"/>
                <a:cs typeface="Arial" panose="020B0604020202020204" pitchFamily="34" charset="0"/>
              </a:rPr>
              <a:t> transduction by phages and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chromosomal</a:t>
            </a:r>
            <a:r>
              <a:rPr lang="fr-FR" sz="1800" kern="100" dirty="0">
                <a:effectLst/>
                <a:latin typeface="Calibri" panose="020F0502020204030204" pitchFamily="34" charset="0"/>
                <a:ea typeface="Calibri" panose="020F0502020204030204" pitchFamily="34" charset="0"/>
                <a:cs typeface="Arial" panose="020B0604020202020204" pitchFamily="34" charset="0"/>
              </a:rPr>
              <a:t>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islands</a:t>
            </a:r>
            <a:r>
              <a:rPr lang="fr-FR" sz="1800" kern="100" dirty="0">
                <a:effectLst/>
                <a:latin typeface="Calibri" panose="020F0502020204030204" pitchFamily="34" charset="0"/>
                <a:ea typeface="Calibri" panose="020F0502020204030204" pitchFamily="34" charset="0"/>
                <a:cs typeface="Arial" panose="020B0604020202020204" pitchFamily="34" charset="0"/>
              </a:rPr>
              <a:t>: The new and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noncanonical</a:t>
            </a:r>
            <a:r>
              <a:rPr lang="fr-FR" sz="1800" kern="100" dirty="0">
                <a:effectLst/>
                <a:latin typeface="Calibri" panose="020F0502020204030204" pitchFamily="34" charset="0"/>
                <a:ea typeface="Calibri" panose="020F0502020204030204" pitchFamily="34" charset="0"/>
                <a:cs typeface="Arial" panose="020B0604020202020204" pitchFamily="34" charset="0"/>
              </a:rPr>
              <a:t>.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PLoS</a:t>
            </a:r>
            <a:r>
              <a:rPr lang="fr-FR" sz="1800" kern="100" dirty="0">
                <a:effectLst/>
                <a:latin typeface="Calibri" panose="020F0502020204030204" pitchFamily="34" charset="0"/>
                <a:ea typeface="Calibri" panose="020F0502020204030204" pitchFamily="34" charset="0"/>
                <a:cs typeface="Arial" panose="020B0604020202020204" pitchFamily="34" charset="0"/>
              </a:rPr>
              <a:t>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Pathog</a:t>
            </a:r>
            <a:r>
              <a:rPr lang="fr-FR" sz="1800" kern="100" dirty="0">
                <a:effectLst/>
                <a:latin typeface="Calibri" panose="020F0502020204030204" pitchFamily="34" charset="0"/>
                <a:ea typeface="Calibri" panose="020F0502020204030204" pitchFamily="34" charset="0"/>
                <a:cs typeface="Arial" panose="020B0604020202020204" pitchFamily="34" charset="0"/>
              </a:rPr>
              <a:t> 15(8): e1007878</a:t>
            </a:r>
          </a:p>
        </p:txBody>
      </p:sp>
    </p:spTree>
    <p:extLst>
      <p:ext uri="{BB962C8B-B14F-4D97-AF65-F5344CB8AC3E}">
        <p14:creationId xmlns:p14="http://schemas.microsoft.com/office/powerpoint/2010/main" val="308492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CC79A0C-EC97-7469-B42E-9BD6758995E6}"/>
              </a:ext>
            </a:extLst>
          </p:cNvPr>
          <p:cNvPicPr>
            <a:picLocks noChangeAspect="1"/>
          </p:cNvPicPr>
          <p:nvPr/>
        </p:nvPicPr>
        <p:blipFill rotWithShape="1">
          <a:blip r:embed="rId2"/>
          <a:srcRect t="17960"/>
          <a:stretch/>
        </p:blipFill>
        <p:spPr>
          <a:xfrm>
            <a:off x="1073426" y="887896"/>
            <a:ext cx="9700591" cy="5340626"/>
          </a:xfrm>
          <a:prstGeom prst="rect">
            <a:avLst/>
          </a:prstGeom>
        </p:spPr>
      </p:pic>
    </p:spTree>
    <p:extLst>
      <p:ext uri="{BB962C8B-B14F-4D97-AF65-F5344CB8AC3E}">
        <p14:creationId xmlns:p14="http://schemas.microsoft.com/office/powerpoint/2010/main" val="49109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5EF5A97F-1AA8-CCE9-49A5-028674A9AD81}"/>
              </a:ext>
            </a:extLst>
          </p:cNvPr>
          <p:cNvSpPr txBox="1"/>
          <p:nvPr/>
        </p:nvSpPr>
        <p:spPr>
          <a:xfrm>
            <a:off x="914400" y="874643"/>
            <a:ext cx="10455965" cy="5324535"/>
          </a:xfrm>
          <a:prstGeom prst="rect">
            <a:avLst/>
          </a:prstGeom>
          <a:noFill/>
        </p:spPr>
        <p:txBody>
          <a:bodyPr wrap="square" rtlCol="0">
            <a:spAutoFit/>
          </a:bodyPr>
          <a:lstStyle/>
          <a:p>
            <a:pPr algn="just"/>
            <a:r>
              <a:rPr lang="fr-FR" sz="2000" b="1" dirty="0">
                <a:solidFill>
                  <a:srgbClr val="7030A0"/>
                </a:solidFill>
                <a:latin typeface="Times New Roman" panose="02020603050405020304" pitchFamily="18" charset="0"/>
                <a:cs typeface="Times New Roman" panose="02020603050405020304" pitchFamily="18" charset="0"/>
              </a:rPr>
              <a:t>1- Transformation</a:t>
            </a:r>
          </a:p>
          <a:p>
            <a:pPr algn="just"/>
            <a:endParaRPr lang="fr-FR" sz="2000" b="1" dirty="0">
              <a:solidFill>
                <a:srgbClr val="7030A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La transformation (naturelle) est </a:t>
            </a:r>
            <a:r>
              <a:rPr lang="fr-FR" sz="2000" b="1" dirty="0">
                <a:latin typeface="Times New Roman" panose="02020603050405020304" pitchFamily="18" charset="0"/>
                <a:cs typeface="Times New Roman" panose="02020603050405020304" pitchFamily="18" charset="0"/>
              </a:rPr>
              <a:t>le transfert passif d'ADN d'une bactérie donatrice(généralement morte) à une bactérie réceptrice</a:t>
            </a:r>
            <a:r>
              <a:rPr lang="fr-FR" sz="2000" dirty="0">
                <a:latin typeface="Times New Roman" panose="02020603050405020304" pitchFamily="18" charset="0"/>
                <a:cs typeface="Times New Roman" panose="02020603050405020304" pitchFamily="18" charset="0"/>
              </a:rPr>
              <a:t>, dite en état de </a:t>
            </a:r>
            <a:r>
              <a:rPr lang="fr-FR" sz="2000" dirty="0">
                <a:solidFill>
                  <a:srgbClr val="FF0000"/>
                </a:solidFill>
                <a:latin typeface="Times New Roman" panose="02020603050405020304" pitchFamily="18" charset="0"/>
                <a:cs typeface="Times New Roman" panose="02020603050405020304" pitchFamily="18" charset="0"/>
              </a:rPr>
              <a:t>compétence</a:t>
            </a:r>
            <a:r>
              <a:rPr lang="fr-FR" sz="2000" dirty="0">
                <a:latin typeface="Times New Roman" panose="02020603050405020304" pitchFamily="18" charset="0"/>
                <a:cs typeface="Times New Roman" panose="02020603050405020304" pitchFamily="18" charset="0"/>
              </a:rPr>
              <a:t>, caractérisé par sa perméabilité aux grosses molécules. Il s’agit d’un état transitoire qui apparaît en </a:t>
            </a:r>
            <a:r>
              <a:rPr lang="fr-FR" sz="2000" b="1" dirty="0">
                <a:latin typeface="Times New Roman" panose="02020603050405020304" pitchFamily="18" charset="0"/>
                <a:cs typeface="Times New Roman" panose="02020603050405020304" pitchFamily="18" charset="0"/>
              </a:rPr>
              <a:t>fin de phase exponentielle de croissance</a:t>
            </a:r>
            <a:r>
              <a:rPr lang="fr-FR" sz="2000" dirty="0">
                <a:latin typeface="Times New Roman" panose="02020603050405020304" pitchFamily="18" charset="0"/>
                <a:cs typeface="Times New Roman" panose="02020603050405020304" pitchFamily="18" charset="0"/>
              </a:rPr>
              <a:t>, lorsque la quantité de nutriments diminue.</a:t>
            </a:r>
          </a:p>
          <a:p>
            <a:pPr marL="342900" indent="-342900" algn="just">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La transformation ne permette que le transfert d'une </a:t>
            </a:r>
            <a:r>
              <a:rPr lang="fr-FR" sz="2000" b="1" dirty="0">
                <a:latin typeface="Times New Roman" panose="02020603050405020304" pitchFamily="18" charset="0"/>
                <a:cs typeface="Times New Roman" panose="02020603050405020304" pitchFamily="18" charset="0"/>
              </a:rPr>
              <a:t>petite fraction du génome bactérien</a:t>
            </a:r>
          </a:p>
          <a:p>
            <a:pPr algn="just"/>
            <a:r>
              <a:rPr lang="fr-FR" sz="2000" dirty="0">
                <a:latin typeface="Times New Roman" panose="02020603050405020304" pitchFamily="18" charset="0"/>
                <a:cs typeface="Times New Roman" panose="02020603050405020304" pitchFamily="18" charset="0"/>
              </a:rPr>
              <a:t>(&lt;1 %), soit d'efficacité relative (la fréquence de transfert est de l'ordre de 10-4 à 10-6) et soit limitée</a:t>
            </a:r>
          </a:p>
          <a:p>
            <a:pPr algn="just"/>
            <a:r>
              <a:rPr lang="fr-FR" sz="2000" dirty="0">
                <a:latin typeface="Times New Roman" panose="02020603050405020304" pitchFamily="18" charset="0"/>
                <a:cs typeface="Times New Roman" panose="02020603050405020304" pitchFamily="18" charset="0"/>
              </a:rPr>
              <a:t>à quelques espèces bactériennes.</a:t>
            </a:r>
          </a:p>
          <a:p>
            <a:pPr algn="just"/>
            <a:endParaRPr lang="fr-FR" sz="2000" dirty="0">
              <a:latin typeface="Times New Roman" panose="02020603050405020304" pitchFamily="18" charset="0"/>
              <a:cs typeface="Times New Roman" panose="02020603050405020304" pitchFamily="18" charset="0"/>
            </a:endParaRPr>
          </a:p>
          <a:p>
            <a:pPr algn="just"/>
            <a:r>
              <a:rPr lang="fr-FR" sz="2000" b="1" i="1" dirty="0">
                <a:solidFill>
                  <a:srgbClr val="FF0066"/>
                </a:solidFill>
                <a:latin typeface="Times New Roman" panose="02020603050405020304" pitchFamily="18" charset="0"/>
                <a:cs typeface="Times New Roman" panose="02020603050405020304" pitchFamily="18" charset="0"/>
              </a:rPr>
              <a:t>Découverte de la transformation</a:t>
            </a:r>
            <a:r>
              <a:rPr lang="fr-FR" sz="2000" dirty="0">
                <a:solidFill>
                  <a:srgbClr val="FF0066"/>
                </a:solidFill>
                <a:latin typeface="Times New Roman" panose="02020603050405020304" pitchFamily="18" charset="0"/>
                <a:cs typeface="Times New Roman" panose="02020603050405020304" pitchFamily="18" charset="0"/>
              </a:rPr>
              <a:t>:</a:t>
            </a:r>
          </a:p>
          <a:p>
            <a:pPr algn="just"/>
            <a:endParaRPr lang="fr-FR" sz="2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En 1928, Frederick Griffith démontre que l'inoculation sous-cutanée à la souris d'un mélange de pneumocoques capsulés (virulents) tués par la chaleur et de pneumocoques acapsulés (non virulents) vivants, entraîne une septicémie mortelle à pneumocoques capsulés vivants.</a:t>
            </a:r>
          </a:p>
          <a:p>
            <a:pPr algn="just"/>
            <a:r>
              <a:rPr lang="fr-FR" sz="2000" dirty="0">
                <a:latin typeface="Times New Roman" panose="02020603050405020304" pitchFamily="18" charset="0"/>
                <a:cs typeface="Times New Roman" panose="02020603050405020304" pitchFamily="18" charset="0"/>
              </a:rPr>
              <a:t>Il y a donc eu transformation ou « réversion » des pneumocoques acapsulés (R) en pneumocoques capsulés (S).</a:t>
            </a:r>
          </a:p>
        </p:txBody>
      </p:sp>
    </p:spTree>
    <p:extLst>
      <p:ext uri="{BB962C8B-B14F-4D97-AF65-F5344CB8AC3E}">
        <p14:creationId xmlns:p14="http://schemas.microsoft.com/office/powerpoint/2010/main" val="1817587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5EBB022-6B01-9262-B932-D13B4CF2BA9D}"/>
              </a:ext>
            </a:extLst>
          </p:cNvPr>
          <p:cNvPicPr>
            <a:picLocks noChangeAspect="1"/>
          </p:cNvPicPr>
          <p:nvPr/>
        </p:nvPicPr>
        <p:blipFill>
          <a:blip r:embed="rId2"/>
          <a:stretch>
            <a:fillRect/>
          </a:stretch>
        </p:blipFill>
        <p:spPr>
          <a:xfrm>
            <a:off x="503583" y="0"/>
            <a:ext cx="11343860" cy="6858000"/>
          </a:xfrm>
          <a:prstGeom prst="rect">
            <a:avLst/>
          </a:prstGeom>
        </p:spPr>
      </p:pic>
    </p:spTree>
    <p:extLst>
      <p:ext uri="{BB962C8B-B14F-4D97-AF65-F5344CB8AC3E}">
        <p14:creationId xmlns:p14="http://schemas.microsoft.com/office/powerpoint/2010/main" val="3515873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2A58F523-D4CA-24DD-0CD9-3AC5D7667DA9}"/>
              </a:ext>
            </a:extLst>
          </p:cNvPr>
          <p:cNvSpPr txBox="1"/>
          <p:nvPr/>
        </p:nvSpPr>
        <p:spPr>
          <a:xfrm>
            <a:off x="477079" y="159080"/>
            <a:ext cx="9912626" cy="5940088"/>
          </a:xfrm>
          <a:prstGeom prst="rect">
            <a:avLst/>
          </a:prstGeom>
          <a:noFill/>
        </p:spPr>
        <p:txBody>
          <a:bodyPr wrap="square">
            <a:spAutoFit/>
          </a:bodyPr>
          <a:lstStyle/>
          <a:p>
            <a:pPr algn="just"/>
            <a:r>
              <a:rPr lang="fr-FR" sz="2000" b="1" i="1" dirty="0">
                <a:solidFill>
                  <a:srgbClr val="FF0066"/>
                </a:solidFill>
                <a:latin typeface="Times New Roman" panose="02020603050405020304" pitchFamily="18" charset="0"/>
                <a:cs typeface="Times New Roman" panose="02020603050405020304" pitchFamily="18" charset="0"/>
              </a:rPr>
              <a:t>Mécanisme de transformation</a:t>
            </a:r>
          </a:p>
          <a:p>
            <a:pPr algn="just"/>
            <a:endParaRPr lang="fr-FR" sz="2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La transformation naturelle peut s'observer chez un nombre limité d'espèces bactériennes à </a:t>
            </a:r>
            <a:r>
              <a:rPr lang="fr-FR" sz="2000" b="1" dirty="0">
                <a:latin typeface="Times New Roman" panose="02020603050405020304" pitchFamily="18" charset="0"/>
                <a:cs typeface="Times New Roman" panose="02020603050405020304" pitchFamily="18" charset="0"/>
              </a:rPr>
              <a:t>Gram positif </a:t>
            </a:r>
            <a:r>
              <a:rPr lang="fr-FR" sz="2000" dirty="0">
                <a:latin typeface="Times New Roman" panose="02020603050405020304" pitchFamily="18" charset="0"/>
                <a:cs typeface="Times New Roman" panose="02020603050405020304" pitchFamily="18" charset="0"/>
              </a:rPr>
              <a:t>(</a:t>
            </a:r>
            <a:r>
              <a:rPr lang="fr-FR" sz="2000" i="1" dirty="0">
                <a:latin typeface="Times New Roman" panose="02020603050405020304" pitchFamily="18" charset="0"/>
                <a:cs typeface="Times New Roman" panose="02020603050405020304" pitchFamily="18" charset="0"/>
              </a:rPr>
              <a:t>Streptococcus</a:t>
            </a:r>
            <a:r>
              <a:rPr lang="fr-FR" sz="2000" dirty="0">
                <a:latin typeface="Times New Roman" panose="02020603050405020304" pitchFamily="18" charset="0"/>
                <a:cs typeface="Times New Roman" panose="02020603050405020304" pitchFamily="18" charset="0"/>
              </a:rPr>
              <a:t> et </a:t>
            </a:r>
            <a:r>
              <a:rPr lang="fr-FR" sz="2000" i="1" dirty="0">
                <a:latin typeface="Times New Roman" panose="02020603050405020304" pitchFamily="18" charset="0"/>
                <a:cs typeface="Times New Roman" panose="02020603050405020304" pitchFamily="18" charset="0"/>
              </a:rPr>
              <a:t>Bacillus</a:t>
            </a:r>
            <a:r>
              <a:rPr lang="fr-FR" sz="2000" dirty="0">
                <a:latin typeface="Times New Roman" panose="02020603050405020304" pitchFamily="18" charset="0"/>
                <a:cs typeface="Times New Roman" panose="02020603050405020304" pitchFamily="18" charset="0"/>
              </a:rPr>
              <a:t>) ou à </a:t>
            </a:r>
            <a:r>
              <a:rPr lang="fr-FR" sz="2000" b="1" dirty="0">
                <a:latin typeface="Times New Roman" panose="02020603050405020304" pitchFamily="18" charset="0"/>
                <a:cs typeface="Times New Roman" panose="02020603050405020304" pitchFamily="18" charset="0"/>
              </a:rPr>
              <a:t>Gram négatif </a:t>
            </a:r>
            <a:r>
              <a:rPr lang="fr-FR" sz="2000" i="1" dirty="0">
                <a:latin typeface="Times New Roman" panose="02020603050405020304" pitchFamily="18" charset="0"/>
                <a:cs typeface="Times New Roman" panose="02020603050405020304" pitchFamily="18" charset="0"/>
              </a:rPr>
              <a:t>(Neisseria</a:t>
            </a:r>
            <a:r>
              <a:rPr lang="fr-FR" sz="2000"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Branhamella</a:t>
            </a:r>
            <a:r>
              <a:rPr lang="fr-FR" sz="2000" dirty="0">
                <a:latin typeface="Times New Roman" panose="02020603050405020304" pitchFamily="18" charset="0"/>
                <a:cs typeface="Times New Roman" panose="02020603050405020304" pitchFamily="18" charset="0"/>
              </a:rPr>
              <a:t>, </a:t>
            </a:r>
            <a:r>
              <a:rPr lang="fr-FR" sz="2000" i="1" dirty="0">
                <a:latin typeface="Times New Roman" panose="02020603050405020304" pitchFamily="18" charset="0"/>
                <a:cs typeface="Times New Roman" panose="02020603050405020304" pitchFamily="18" charset="0"/>
              </a:rPr>
              <a:t>Acinetobacter</a:t>
            </a:r>
            <a:r>
              <a:rPr lang="fr-FR" sz="2000" dirty="0">
                <a:latin typeface="Times New Roman" panose="02020603050405020304" pitchFamily="18" charset="0"/>
                <a:cs typeface="Times New Roman" panose="02020603050405020304" pitchFamily="18" charset="0"/>
              </a:rPr>
              <a:t>, </a:t>
            </a:r>
            <a:r>
              <a:rPr lang="fr-FR" sz="2000" i="1" dirty="0">
                <a:latin typeface="Times New Roman" panose="02020603050405020304" pitchFamily="18" charset="0"/>
                <a:cs typeface="Times New Roman" panose="02020603050405020304" pitchFamily="18" charset="0"/>
              </a:rPr>
              <a:t>Haemophilus</a:t>
            </a:r>
            <a:r>
              <a:rPr lang="fr-FR" sz="2000" dirty="0">
                <a:latin typeface="Times New Roman" panose="02020603050405020304" pitchFamily="18" charset="0"/>
                <a:cs typeface="Times New Roman" panose="02020603050405020304" pitchFamily="18" charset="0"/>
              </a:rPr>
              <a:t>).</a:t>
            </a:r>
          </a:p>
          <a:p>
            <a:pPr algn="just"/>
            <a:r>
              <a:rPr lang="fr-FR" sz="2000" dirty="0">
                <a:latin typeface="Times New Roman" panose="02020603050405020304" pitchFamily="18" charset="0"/>
                <a:cs typeface="Times New Roman" panose="02020603050405020304" pitchFamily="18" charset="0"/>
              </a:rPr>
              <a:t> Elle se produit selon les étapes suivantes:</a:t>
            </a:r>
          </a:p>
          <a:p>
            <a:pPr algn="just"/>
            <a:r>
              <a:rPr lang="fr-FR" sz="2000" dirty="0">
                <a:latin typeface="Times New Roman" panose="02020603050405020304" pitchFamily="18" charset="0"/>
                <a:cs typeface="Times New Roman" panose="02020603050405020304" pitchFamily="18" charset="0"/>
              </a:rPr>
              <a:t>-</a:t>
            </a:r>
            <a:r>
              <a:rPr lang="fr-FR" sz="2000" b="1" dirty="0">
                <a:solidFill>
                  <a:srgbClr val="0070C0"/>
                </a:solidFill>
                <a:latin typeface="Times New Roman" panose="02020603050405020304" pitchFamily="18" charset="0"/>
                <a:cs typeface="Times New Roman" panose="02020603050405020304" pitchFamily="18" charset="0"/>
              </a:rPr>
              <a:t>Apparition de l'état de compétence </a:t>
            </a:r>
            <a:r>
              <a:rPr lang="fr-FR" sz="2000" dirty="0">
                <a:latin typeface="Times New Roman" panose="02020603050405020304" pitchFamily="18" charset="0"/>
                <a:cs typeface="Times New Roman" panose="02020603050405020304" pitchFamily="18" charset="0"/>
              </a:rPr>
              <a:t>= synthèse du facteur de compétence (CF).</a:t>
            </a:r>
          </a:p>
          <a:p>
            <a:pPr algn="just"/>
            <a:endParaRPr lang="fr-FR" sz="2000" dirty="0">
              <a:latin typeface="Times New Roman" panose="02020603050405020304" pitchFamily="18" charset="0"/>
              <a:cs typeface="Times New Roman" panose="02020603050405020304" pitchFamily="18" charset="0"/>
            </a:endParaRPr>
          </a:p>
          <a:p>
            <a:pPr algn="just"/>
            <a:endParaRPr lang="fr-FR" sz="2000" dirty="0">
              <a:latin typeface="Times New Roman" panose="02020603050405020304" pitchFamily="18" charset="0"/>
              <a:cs typeface="Times New Roman" panose="02020603050405020304" pitchFamily="18" charset="0"/>
            </a:endParaRPr>
          </a:p>
          <a:p>
            <a:pPr algn="just"/>
            <a:endParaRPr lang="fr-FR" sz="2000" dirty="0">
              <a:latin typeface="Times New Roman" panose="02020603050405020304" pitchFamily="18" charset="0"/>
              <a:cs typeface="Times New Roman" panose="02020603050405020304" pitchFamily="18" charset="0"/>
            </a:endParaRPr>
          </a:p>
          <a:p>
            <a:pPr algn="just"/>
            <a:endParaRPr lang="fr-FR" sz="2000" dirty="0">
              <a:latin typeface="Times New Roman" panose="02020603050405020304" pitchFamily="18" charset="0"/>
              <a:cs typeface="Times New Roman" panose="02020603050405020304" pitchFamily="18" charset="0"/>
            </a:endParaRPr>
          </a:p>
          <a:p>
            <a:pPr algn="just"/>
            <a:endParaRPr lang="fr-FR" sz="2000" dirty="0">
              <a:latin typeface="Times New Roman" panose="02020603050405020304" pitchFamily="18" charset="0"/>
              <a:cs typeface="Times New Roman" panose="02020603050405020304" pitchFamily="18" charset="0"/>
            </a:endParaRPr>
          </a:p>
          <a:p>
            <a:pPr algn="just"/>
            <a:endParaRPr lang="fr-FR" sz="2000" dirty="0">
              <a:latin typeface="Times New Roman" panose="02020603050405020304" pitchFamily="18" charset="0"/>
              <a:cs typeface="Times New Roman" panose="02020603050405020304" pitchFamily="18" charset="0"/>
            </a:endParaRPr>
          </a:p>
          <a:p>
            <a:pPr algn="just"/>
            <a:endParaRPr lang="fr-FR" sz="2000" dirty="0">
              <a:latin typeface="Times New Roman" panose="02020603050405020304" pitchFamily="18" charset="0"/>
              <a:cs typeface="Times New Roman" panose="02020603050405020304" pitchFamily="18" charset="0"/>
            </a:endParaRPr>
          </a:p>
          <a:p>
            <a:pPr algn="just"/>
            <a:endParaRPr lang="fr-FR" sz="2000" dirty="0">
              <a:latin typeface="Times New Roman" panose="02020603050405020304" pitchFamily="18" charset="0"/>
              <a:cs typeface="Times New Roman" panose="02020603050405020304" pitchFamily="18" charset="0"/>
            </a:endParaRPr>
          </a:p>
          <a:p>
            <a:pPr algn="just"/>
            <a:endParaRPr lang="fr-FR" sz="2000" dirty="0">
              <a:latin typeface="Times New Roman" panose="02020603050405020304" pitchFamily="18" charset="0"/>
              <a:cs typeface="Times New Roman" panose="02020603050405020304" pitchFamily="18" charset="0"/>
            </a:endParaRPr>
          </a:p>
          <a:p>
            <a:pPr algn="just"/>
            <a:endParaRPr lang="fr-FR" sz="2000" dirty="0">
              <a:latin typeface="Times New Roman" panose="02020603050405020304" pitchFamily="18" charset="0"/>
              <a:cs typeface="Times New Roman" panose="02020603050405020304" pitchFamily="18" charset="0"/>
            </a:endParaRPr>
          </a:p>
          <a:p>
            <a:pPr algn="just"/>
            <a:endParaRPr lang="fr-FR" sz="2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a:t>
            </a:r>
          </a:p>
        </p:txBody>
      </p:sp>
      <p:pic>
        <p:nvPicPr>
          <p:cNvPr id="6" name="Image 5">
            <a:extLst>
              <a:ext uri="{FF2B5EF4-FFF2-40B4-BE49-F238E27FC236}">
                <a16:creationId xmlns:a16="http://schemas.microsoft.com/office/drawing/2014/main" id="{A3CD0E7B-E3E4-7F33-4D8C-02A08DF7D844}"/>
              </a:ext>
            </a:extLst>
          </p:cNvPr>
          <p:cNvPicPr>
            <a:picLocks noChangeAspect="1"/>
          </p:cNvPicPr>
          <p:nvPr/>
        </p:nvPicPr>
        <p:blipFill>
          <a:blip r:embed="rId2"/>
          <a:stretch>
            <a:fillRect/>
          </a:stretch>
        </p:blipFill>
        <p:spPr>
          <a:xfrm>
            <a:off x="7010400" y="3193774"/>
            <a:ext cx="4704521" cy="3505146"/>
          </a:xfrm>
          <a:prstGeom prst="rect">
            <a:avLst/>
          </a:prstGeom>
        </p:spPr>
      </p:pic>
      <p:pic>
        <p:nvPicPr>
          <p:cNvPr id="7" name="Image 6">
            <a:extLst>
              <a:ext uri="{FF2B5EF4-FFF2-40B4-BE49-F238E27FC236}">
                <a16:creationId xmlns:a16="http://schemas.microsoft.com/office/drawing/2014/main" id="{D10D6F91-6278-AD1E-119C-7B147F614058}"/>
              </a:ext>
            </a:extLst>
          </p:cNvPr>
          <p:cNvPicPr>
            <a:picLocks noChangeAspect="1"/>
          </p:cNvPicPr>
          <p:nvPr/>
        </p:nvPicPr>
        <p:blipFill rotWithShape="1">
          <a:blip r:embed="rId3"/>
          <a:srcRect l="5133" r="56051" b="4758"/>
          <a:stretch/>
        </p:blipFill>
        <p:spPr>
          <a:xfrm>
            <a:off x="384313" y="2438401"/>
            <a:ext cx="6228522" cy="4419600"/>
          </a:xfrm>
          <a:prstGeom prst="rect">
            <a:avLst/>
          </a:prstGeom>
        </p:spPr>
      </p:pic>
      <p:sp>
        <p:nvSpPr>
          <p:cNvPr id="8" name="ZoneTexte 7">
            <a:extLst>
              <a:ext uri="{FF2B5EF4-FFF2-40B4-BE49-F238E27FC236}">
                <a16:creationId xmlns:a16="http://schemas.microsoft.com/office/drawing/2014/main" id="{D11F2F41-EAAE-E079-799D-08D2C436FEA5}"/>
              </a:ext>
            </a:extLst>
          </p:cNvPr>
          <p:cNvSpPr txBox="1"/>
          <p:nvPr/>
        </p:nvSpPr>
        <p:spPr>
          <a:xfrm>
            <a:off x="7010400" y="2676939"/>
            <a:ext cx="3472071" cy="646331"/>
          </a:xfrm>
          <a:prstGeom prst="rect">
            <a:avLst/>
          </a:prstGeom>
          <a:noFill/>
        </p:spPr>
        <p:txBody>
          <a:bodyPr wrap="square" rtlCol="0">
            <a:spAutoFit/>
          </a:bodyPr>
          <a:lstStyle/>
          <a:p>
            <a:r>
              <a:rPr lang="fr-FR" b="1" dirty="0"/>
              <a:t>Synthèse et libération de CF</a:t>
            </a:r>
          </a:p>
          <a:p>
            <a:r>
              <a:rPr lang="fr-FR" b="1" dirty="0"/>
              <a:t>(par la Cellule réceptrice)</a:t>
            </a:r>
          </a:p>
        </p:txBody>
      </p:sp>
    </p:spTree>
    <p:extLst>
      <p:ext uri="{BB962C8B-B14F-4D97-AF65-F5344CB8AC3E}">
        <p14:creationId xmlns:p14="http://schemas.microsoft.com/office/powerpoint/2010/main" val="2702923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967861EE-8A52-A30F-B2CF-8AD7B1640AFC}"/>
              </a:ext>
            </a:extLst>
          </p:cNvPr>
          <p:cNvSpPr txBox="1"/>
          <p:nvPr/>
        </p:nvSpPr>
        <p:spPr>
          <a:xfrm>
            <a:off x="318053" y="326842"/>
            <a:ext cx="11635408" cy="707886"/>
          </a:xfrm>
          <a:prstGeom prst="rect">
            <a:avLst/>
          </a:prstGeom>
          <a:noFill/>
        </p:spPr>
        <p:txBody>
          <a:bodyPr wrap="square">
            <a:spAutoFit/>
          </a:bodyPr>
          <a:lstStyle/>
          <a:p>
            <a:pPr algn="just"/>
            <a:r>
              <a:rPr lang="fr-FR" sz="2000" b="1" dirty="0">
                <a:solidFill>
                  <a:srgbClr val="0070C0"/>
                </a:solidFill>
                <a:latin typeface="Times New Roman" panose="02020603050405020304" pitchFamily="18" charset="0"/>
                <a:cs typeface="Times New Roman" panose="02020603050405020304" pitchFamily="18" charset="0"/>
              </a:rPr>
              <a:t>Apparition, à la surface de la cellule, de complexes protéiques ou de vésicules, selon le type de bactérie nommés </a:t>
            </a:r>
            <a:r>
              <a:rPr lang="fr-FR" sz="2000" b="1" dirty="0" err="1">
                <a:solidFill>
                  <a:srgbClr val="0070C0"/>
                </a:solidFill>
                <a:latin typeface="Times New Roman" panose="02020603050405020304" pitchFamily="18" charset="0"/>
                <a:cs typeface="Times New Roman" panose="02020603050405020304" pitchFamily="18" charset="0"/>
              </a:rPr>
              <a:t>transformasomes</a:t>
            </a:r>
            <a:r>
              <a:rPr lang="fr-FR" sz="2000" dirty="0">
                <a:latin typeface="Times New Roman" panose="02020603050405020304" pitchFamily="18" charset="0"/>
                <a:cs typeface="Times New Roman" panose="02020603050405020304" pitchFamily="18" charset="0"/>
              </a:rPr>
              <a:t>.</a:t>
            </a:r>
          </a:p>
        </p:txBody>
      </p:sp>
      <p:pic>
        <p:nvPicPr>
          <p:cNvPr id="7" name="Image 6">
            <a:extLst>
              <a:ext uri="{FF2B5EF4-FFF2-40B4-BE49-F238E27FC236}">
                <a16:creationId xmlns:a16="http://schemas.microsoft.com/office/drawing/2014/main" id="{539887C9-2DC6-B38A-6ADE-6E5B6AB894EE}"/>
              </a:ext>
            </a:extLst>
          </p:cNvPr>
          <p:cNvPicPr>
            <a:picLocks noChangeAspect="1"/>
          </p:cNvPicPr>
          <p:nvPr/>
        </p:nvPicPr>
        <p:blipFill rotWithShape="1">
          <a:blip r:embed="rId2"/>
          <a:srcRect l="50000"/>
          <a:stretch/>
        </p:blipFill>
        <p:spPr>
          <a:xfrm>
            <a:off x="185529" y="1153997"/>
            <a:ext cx="5803895" cy="5561418"/>
          </a:xfrm>
          <a:prstGeom prst="rect">
            <a:avLst/>
          </a:prstGeom>
        </p:spPr>
      </p:pic>
      <p:pic>
        <p:nvPicPr>
          <p:cNvPr id="8" name="Image 7">
            <a:extLst>
              <a:ext uri="{FF2B5EF4-FFF2-40B4-BE49-F238E27FC236}">
                <a16:creationId xmlns:a16="http://schemas.microsoft.com/office/drawing/2014/main" id="{8BDED0ED-2763-8396-BA04-CD8D40B4D5A3}"/>
              </a:ext>
            </a:extLst>
          </p:cNvPr>
          <p:cNvPicPr>
            <a:picLocks noChangeAspect="1"/>
          </p:cNvPicPr>
          <p:nvPr/>
        </p:nvPicPr>
        <p:blipFill rotWithShape="1">
          <a:blip r:embed="rId3"/>
          <a:srcRect l="12029" t="32271" r="15652" b="16826"/>
          <a:stretch/>
        </p:blipFill>
        <p:spPr>
          <a:xfrm>
            <a:off x="5711686" y="1683554"/>
            <a:ext cx="6612835" cy="3490891"/>
          </a:xfrm>
          <a:prstGeom prst="rect">
            <a:avLst/>
          </a:prstGeom>
        </p:spPr>
      </p:pic>
      <p:sp>
        <p:nvSpPr>
          <p:cNvPr id="9" name="ZoneTexte 8">
            <a:extLst>
              <a:ext uri="{FF2B5EF4-FFF2-40B4-BE49-F238E27FC236}">
                <a16:creationId xmlns:a16="http://schemas.microsoft.com/office/drawing/2014/main" id="{C85AB042-AF1D-658D-0FC4-48F033CBF1E1}"/>
              </a:ext>
            </a:extLst>
          </p:cNvPr>
          <p:cNvSpPr txBox="1"/>
          <p:nvPr/>
        </p:nvSpPr>
        <p:spPr>
          <a:xfrm>
            <a:off x="6957391" y="5486400"/>
            <a:ext cx="4081670" cy="369332"/>
          </a:xfrm>
          <a:prstGeom prst="rect">
            <a:avLst/>
          </a:prstGeom>
          <a:noFill/>
        </p:spPr>
        <p:txBody>
          <a:bodyPr wrap="square" rtlCol="0">
            <a:spAutoFit/>
          </a:bodyPr>
          <a:lstStyle/>
          <a:p>
            <a:r>
              <a:rPr lang="fr-FR" b="1" dirty="0" err="1"/>
              <a:t>Transformasome</a:t>
            </a:r>
            <a:endParaRPr lang="fr-FR" b="1" dirty="0"/>
          </a:p>
        </p:txBody>
      </p:sp>
      <p:sp>
        <p:nvSpPr>
          <p:cNvPr id="2" name="Rectangle 1">
            <a:extLst>
              <a:ext uri="{FF2B5EF4-FFF2-40B4-BE49-F238E27FC236}">
                <a16:creationId xmlns:a16="http://schemas.microsoft.com/office/drawing/2014/main" id="{B091DC2B-DCAC-D48B-35E6-FB88E88F5CE0}"/>
              </a:ext>
            </a:extLst>
          </p:cNvPr>
          <p:cNvSpPr/>
          <p:nvPr/>
        </p:nvSpPr>
        <p:spPr>
          <a:xfrm>
            <a:off x="9448800" y="3207026"/>
            <a:ext cx="159026" cy="22197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674164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FB82F40-4C19-CECB-2A0B-86241B66805B}"/>
              </a:ext>
            </a:extLst>
          </p:cNvPr>
          <p:cNvSpPr txBox="1"/>
          <p:nvPr/>
        </p:nvSpPr>
        <p:spPr>
          <a:xfrm>
            <a:off x="251791" y="2197342"/>
            <a:ext cx="4545496" cy="1631216"/>
          </a:xfrm>
          <a:prstGeom prst="rect">
            <a:avLst/>
          </a:prstGeom>
          <a:noFill/>
        </p:spPr>
        <p:txBody>
          <a:bodyPr wrap="square">
            <a:spAutoFit/>
          </a:bodyPr>
          <a:lstStyle/>
          <a:p>
            <a:pPr algn="just"/>
            <a:r>
              <a:rPr lang="fr-FR" sz="2000" dirty="0">
                <a:latin typeface="Times New Roman" panose="02020603050405020304" pitchFamily="18" charset="0"/>
                <a:cs typeface="Times New Roman" panose="02020603050405020304" pitchFamily="18" charset="0"/>
              </a:rPr>
              <a:t>- </a:t>
            </a:r>
            <a:r>
              <a:rPr lang="fr-FR" sz="2000" b="1" dirty="0">
                <a:solidFill>
                  <a:srgbClr val="0070C0"/>
                </a:solidFill>
                <a:latin typeface="Times New Roman" panose="02020603050405020304" pitchFamily="18" charset="0"/>
                <a:cs typeface="Times New Roman" panose="02020603050405020304" pitchFamily="18" charset="0"/>
              </a:rPr>
              <a:t>Ces structures permettent de capturer l’ADN exogène et une nucléase permet la dégradation de l’un des deux brins pendant que l’autre pénètre dans le cytoplasme.</a:t>
            </a:r>
          </a:p>
        </p:txBody>
      </p:sp>
      <p:pic>
        <p:nvPicPr>
          <p:cNvPr id="7" name="Image 6">
            <a:extLst>
              <a:ext uri="{FF2B5EF4-FFF2-40B4-BE49-F238E27FC236}">
                <a16:creationId xmlns:a16="http://schemas.microsoft.com/office/drawing/2014/main" id="{5BB98421-E41F-2A0F-1777-7EDD173A9CD1}"/>
              </a:ext>
            </a:extLst>
          </p:cNvPr>
          <p:cNvPicPr>
            <a:picLocks noChangeAspect="1"/>
          </p:cNvPicPr>
          <p:nvPr/>
        </p:nvPicPr>
        <p:blipFill rotWithShape="1">
          <a:blip r:embed="rId2"/>
          <a:srcRect l="23043" t="25883" r="50001" b="10124"/>
          <a:stretch/>
        </p:blipFill>
        <p:spPr>
          <a:xfrm>
            <a:off x="5155095" y="1116184"/>
            <a:ext cx="6917636" cy="5629173"/>
          </a:xfrm>
          <a:prstGeom prst="rect">
            <a:avLst/>
          </a:prstGeom>
        </p:spPr>
      </p:pic>
    </p:spTree>
    <p:extLst>
      <p:ext uri="{BB962C8B-B14F-4D97-AF65-F5344CB8AC3E}">
        <p14:creationId xmlns:p14="http://schemas.microsoft.com/office/powerpoint/2010/main" val="3926851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63D71F78-0403-5851-7288-BE86D5A8B8B3}"/>
              </a:ext>
            </a:extLst>
          </p:cNvPr>
          <p:cNvPicPr>
            <a:picLocks noChangeAspect="1"/>
          </p:cNvPicPr>
          <p:nvPr/>
        </p:nvPicPr>
        <p:blipFill rotWithShape="1">
          <a:blip r:embed="rId2"/>
          <a:srcRect l="51667"/>
          <a:stretch/>
        </p:blipFill>
        <p:spPr>
          <a:xfrm>
            <a:off x="5234608" y="463826"/>
            <a:ext cx="6400800" cy="6135756"/>
          </a:xfrm>
          <a:prstGeom prst="rect">
            <a:avLst/>
          </a:prstGeom>
        </p:spPr>
      </p:pic>
      <p:sp>
        <p:nvSpPr>
          <p:cNvPr id="8" name="ZoneTexte 7">
            <a:extLst>
              <a:ext uri="{FF2B5EF4-FFF2-40B4-BE49-F238E27FC236}">
                <a16:creationId xmlns:a16="http://schemas.microsoft.com/office/drawing/2014/main" id="{38A8D723-91FF-CCA4-7D1B-1E698D9A0A8F}"/>
              </a:ext>
            </a:extLst>
          </p:cNvPr>
          <p:cNvSpPr txBox="1"/>
          <p:nvPr/>
        </p:nvSpPr>
        <p:spPr>
          <a:xfrm>
            <a:off x="384313" y="1155100"/>
            <a:ext cx="3896139" cy="2862322"/>
          </a:xfrm>
          <a:prstGeom prst="rect">
            <a:avLst/>
          </a:prstGeom>
          <a:noFill/>
        </p:spPr>
        <p:txBody>
          <a:bodyPr wrap="square">
            <a:spAutoFit/>
          </a:bodyPr>
          <a:lstStyle/>
          <a:p>
            <a:pPr algn="just"/>
            <a:r>
              <a:rPr lang="fr-FR" sz="2000" dirty="0">
                <a:latin typeface="Times New Roman" panose="02020603050405020304" pitchFamily="18" charset="0"/>
                <a:cs typeface="Times New Roman" panose="02020603050405020304" pitchFamily="18" charset="0"/>
              </a:rPr>
              <a:t>- </a:t>
            </a:r>
            <a:r>
              <a:rPr lang="fr-FR" sz="2000" b="1" dirty="0">
                <a:solidFill>
                  <a:srgbClr val="0070C0"/>
                </a:solidFill>
                <a:latin typeface="Times New Roman" panose="02020603050405020304" pitchFamily="18" charset="0"/>
                <a:cs typeface="Times New Roman" panose="02020603050405020304" pitchFamily="18" charset="0"/>
              </a:rPr>
              <a:t>Par le biais de la protéine Rec A, l’ADN peut alors être recombiné avec le chromosome bactérien s’il existe des homologies de séquences.</a:t>
            </a:r>
          </a:p>
          <a:p>
            <a:pPr algn="just"/>
            <a:endParaRPr lang="fr-FR" sz="2000" b="1" dirty="0">
              <a:solidFill>
                <a:srgbClr val="0070C0"/>
              </a:solidFill>
              <a:latin typeface="Times New Roman" panose="02020603050405020304" pitchFamily="18" charset="0"/>
              <a:cs typeface="Times New Roman" panose="02020603050405020304" pitchFamily="18" charset="0"/>
            </a:endParaRPr>
          </a:p>
          <a:p>
            <a:pPr algn="just"/>
            <a:r>
              <a:rPr lang="fr-FR" sz="2000" b="1" dirty="0">
                <a:solidFill>
                  <a:srgbClr val="0070C0"/>
                </a:solidFill>
                <a:latin typeface="Times New Roman" panose="02020603050405020304" pitchFamily="18" charset="0"/>
                <a:cs typeface="Times New Roman" panose="02020603050405020304" pitchFamily="18" charset="0"/>
              </a:rPr>
              <a:t>S’il n y’a pas une homologie l’ADN peut alors être dégradé par les enzymes cellulaires.</a:t>
            </a:r>
          </a:p>
        </p:txBody>
      </p:sp>
    </p:spTree>
    <p:extLst>
      <p:ext uri="{BB962C8B-B14F-4D97-AF65-F5344CB8AC3E}">
        <p14:creationId xmlns:p14="http://schemas.microsoft.com/office/powerpoint/2010/main" val="411831160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954</TotalTime>
  <Words>2125</Words>
  <Application>Microsoft Office PowerPoint</Application>
  <PresentationFormat>Grand écran</PresentationFormat>
  <Paragraphs>167</Paragraphs>
  <Slides>28</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28</vt:i4>
      </vt:variant>
    </vt:vector>
  </HeadingPairs>
  <TitlesOfParts>
    <vt:vector size="34" baseType="lpstr">
      <vt:lpstr>Arial</vt:lpstr>
      <vt:lpstr>Calibri</vt:lpstr>
      <vt:lpstr>Calibri Light</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client</dc:creator>
  <cp:lastModifiedBy>client</cp:lastModifiedBy>
  <cp:revision>80</cp:revision>
  <dcterms:created xsi:type="dcterms:W3CDTF">2023-10-03T09:30:41Z</dcterms:created>
  <dcterms:modified xsi:type="dcterms:W3CDTF">2023-12-17T06:10:19Z</dcterms:modified>
</cp:coreProperties>
</file>