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6" r:id="rId1"/>
  </p:sldMasterIdLst>
  <p:notesMasterIdLst>
    <p:notesMasterId r:id="rId38"/>
  </p:notesMasterIdLst>
  <p:sldIdLst>
    <p:sldId id="390" r:id="rId2"/>
    <p:sldId id="405" r:id="rId3"/>
    <p:sldId id="408" r:id="rId4"/>
    <p:sldId id="424" r:id="rId5"/>
    <p:sldId id="423" r:id="rId6"/>
    <p:sldId id="425" r:id="rId7"/>
    <p:sldId id="426" r:id="rId8"/>
    <p:sldId id="412" r:id="rId9"/>
    <p:sldId id="429" r:id="rId10"/>
    <p:sldId id="433" r:id="rId11"/>
    <p:sldId id="431" r:id="rId12"/>
    <p:sldId id="434" r:id="rId13"/>
    <p:sldId id="435" r:id="rId14"/>
    <p:sldId id="413" r:id="rId15"/>
    <p:sldId id="410" r:id="rId16"/>
    <p:sldId id="448" r:id="rId17"/>
    <p:sldId id="449" r:id="rId18"/>
    <p:sldId id="414" r:id="rId19"/>
    <p:sldId id="437" r:id="rId20"/>
    <p:sldId id="436" r:id="rId21"/>
    <p:sldId id="472" r:id="rId22"/>
    <p:sldId id="453" r:id="rId23"/>
    <p:sldId id="452" r:id="rId24"/>
    <p:sldId id="454" r:id="rId25"/>
    <p:sldId id="455" r:id="rId26"/>
    <p:sldId id="456" r:id="rId27"/>
    <p:sldId id="457" r:id="rId28"/>
    <p:sldId id="458" r:id="rId29"/>
    <p:sldId id="459" r:id="rId30"/>
    <p:sldId id="460" r:id="rId31"/>
    <p:sldId id="461" r:id="rId32"/>
    <p:sldId id="473" r:id="rId33"/>
    <p:sldId id="474" r:id="rId34"/>
    <p:sldId id="475" r:id="rId35"/>
    <p:sldId id="476" r:id="rId36"/>
    <p:sldId id="470"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889" autoAdjust="0"/>
    <p:restoredTop sz="94255" autoAdjust="0"/>
  </p:normalViewPr>
  <p:slideViewPr>
    <p:cSldViewPr snapToGrid="0">
      <p:cViewPr varScale="1">
        <p:scale>
          <a:sx n="51" d="100"/>
          <a:sy n="51" d="100"/>
        </p:scale>
        <p:origin x="102" y="4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25F1DF-6EE9-48BE-B7E7-71DEDCDE5107}"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n-US"/>
        </a:p>
      </dgm:t>
    </dgm:pt>
    <dgm:pt modelId="{D1DD0167-519B-4A82-B290-15DDE176C703}">
      <dgm:prSet phldrT="[Texte]" custT="1"/>
      <dgm:spPr/>
      <dgm:t>
        <a:bodyPr/>
        <a:lstStyle/>
        <a:p>
          <a:pPr algn="ctr" rtl="1"/>
          <a:r>
            <a:rPr lang="ar-SA" sz="2400" b="1" u="sng" smtClean="0"/>
            <a:t>السجلات والتقارير الداخلية</a:t>
          </a:r>
          <a:r>
            <a:rPr lang="ar-SA" sz="2400" u="sng" smtClean="0"/>
            <a:t>:</a:t>
          </a:r>
          <a:r>
            <a:rPr lang="ar-SA" sz="2400" smtClean="0"/>
            <a:t> </a:t>
          </a:r>
          <a:endParaRPr lang="en-US" sz="2400" b="1" dirty="0"/>
        </a:p>
      </dgm:t>
    </dgm:pt>
    <dgm:pt modelId="{721400D9-C105-48A6-ACE6-BC0C272CFC68}" type="parTrans" cxnId="{4505FED9-839C-4619-A00E-1B197C6D5859}">
      <dgm:prSet/>
      <dgm:spPr/>
      <dgm:t>
        <a:bodyPr/>
        <a:lstStyle/>
        <a:p>
          <a:pPr algn="ctr" rtl="1"/>
          <a:endParaRPr lang="en-US" sz="2800"/>
        </a:p>
      </dgm:t>
    </dgm:pt>
    <dgm:pt modelId="{ED8AB3BB-70DE-4619-9AF0-93DB76EF3384}" type="sibTrans" cxnId="{4505FED9-839C-4619-A00E-1B197C6D5859}">
      <dgm:prSet/>
      <dgm:spPr/>
      <dgm:t>
        <a:bodyPr/>
        <a:lstStyle/>
        <a:p>
          <a:pPr algn="ctr" rtl="1"/>
          <a:endParaRPr lang="en-US" sz="2800"/>
        </a:p>
      </dgm:t>
    </dgm:pt>
    <dgm:pt modelId="{ACB835B5-A6FB-47C0-8209-53DCBBCD4256}">
      <dgm:prSet phldrT="[Texte]" custT="1"/>
      <dgm:spPr/>
      <dgm:t>
        <a:bodyPr/>
        <a:lstStyle/>
        <a:p>
          <a:pPr algn="ctr" rtl="1"/>
          <a:r>
            <a:rPr lang="ar-SA" sz="2400" b="1" u="sng" smtClean="0"/>
            <a:t>الاستخبارات التسويقية:</a:t>
          </a:r>
          <a:r>
            <a:rPr lang="ar-SA" sz="2400" b="1" smtClean="0"/>
            <a:t> </a:t>
          </a:r>
          <a:endParaRPr lang="en-US" sz="2400" dirty="0"/>
        </a:p>
      </dgm:t>
    </dgm:pt>
    <dgm:pt modelId="{9D86E0FA-B032-4A23-BD05-0C39864EAB4C}" type="parTrans" cxnId="{F1B6929D-F0FA-489C-A4B3-F97BEF1480B5}">
      <dgm:prSet/>
      <dgm:spPr/>
      <dgm:t>
        <a:bodyPr/>
        <a:lstStyle/>
        <a:p>
          <a:pPr algn="ctr" rtl="1"/>
          <a:endParaRPr lang="en-US" sz="2800"/>
        </a:p>
      </dgm:t>
    </dgm:pt>
    <dgm:pt modelId="{85CFE095-5A75-4915-9872-9DED967BF962}" type="sibTrans" cxnId="{F1B6929D-F0FA-489C-A4B3-F97BEF1480B5}">
      <dgm:prSet/>
      <dgm:spPr/>
      <dgm:t>
        <a:bodyPr/>
        <a:lstStyle/>
        <a:p>
          <a:pPr algn="ctr" rtl="1"/>
          <a:endParaRPr lang="en-US" sz="2800"/>
        </a:p>
      </dgm:t>
    </dgm:pt>
    <dgm:pt modelId="{E30A0CAE-3144-4D8E-BC7E-A7D5583B839B}">
      <dgm:prSet phldrT="[Texte]" custT="1"/>
      <dgm:spPr/>
      <dgm:t>
        <a:bodyPr/>
        <a:lstStyle/>
        <a:p>
          <a:pPr algn="ctr" rtl="1"/>
          <a:r>
            <a:rPr lang="ar-SA" sz="2400" b="1" u="sng" smtClean="0"/>
            <a:t>بحوث التسويق:</a:t>
          </a:r>
          <a:r>
            <a:rPr lang="ar-SA" sz="2400" b="1" smtClean="0"/>
            <a:t> </a:t>
          </a:r>
          <a:endParaRPr lang="en-US" sz="2400" dirty="0"/>
        </a:p>
      </dgm:t>
    </dgm:pt>
    <dgm:pt modelId="{A8233D40-CE4A-4CAB-AB85-7B7491CEDD1D}" type="parTrans" cxnId="{8D15A444-1A28-4AD3-9386-4FD7DFB8E732}">
      <dgm:prSet/>
      <dgm:spPr/>
      <dgm:t>
        <a:bodyPr/>
        <a:lstStyle/>
        <a:p>
          <a:pPr algn="ctr" rtl="1"/>
          <a:endParaRPr lang="en-US" sz="2800"/>
        </a:p>
      </dgm:t>
    </dgm:pt>
    <dgm:pt modelId="{964BF163-5E83-47F8-8E4B-2474BAE6B628}" type="sibTrans" cxnId="{8D15A444-1A28-4AD3-9386-4FD7DFB8E732}">
      <dgm:prSet/>
      <dgm:spPr/>
      <dgm:t>
        <a:bodyPr/>
        <a:lstStyle/>
        <a:p>
          <a:pPr algn="ctr" rtl="1"/>
          <a:endParaRPr lang="en-US" sz="2800"/>
        </a:p>
      </dgm:t>
    </dgm:pt>
    <dgm:pt modelId="{B1CBA0E3-71F2-446C-B59C-00B2432E436B}">
      <dgm:prSet phldrT="[Texte]" custT="1"/>
      <dgm:spPr/>
      <dgm:t>
        <a:bodyPr/>
        <a:lstStyle/>
        <a:p>
          <a:pPr algn="ctr" rtl="1"/>
          <a:r>
            <a:rPr lang="ar-DZ" sz="2400" b="1" u="sng" dirty="0" smtClean="0"/>
            <a:t>نظام دعم </a:t>
          </a:r>
          <a:r>
            <a:rPr lang="ar-DZ" sz="2400" b="1" u="sng" dirty="0" err="1" smtClean="0"/>
            <a:t>القرارت</a:t>
          </a:r>
          <a:r>
            <a:rPr lang="ar-DZ" sz="2400" b="1" u="sng" dirty="0" smtClean="0"/>
            <a:t> التسويقية</a:t>
          </a:r>
          <a:endParaRPr lang="en-US" sz="2400" u="sng" dirty="0"/>
        </a:p>
      </dgm:t>
    </dgm:pt>
    <dgm:pt modelId="{3CFE8918-3CC0-477B-9739-22E62ADEDB31}" type="sibTrans" cxnId="{72F0974B-36BE-4491-9E7D-64763D237F92}">
      <dgm:prSet/>
      <dgm:spPr/>
      <dgm:t>
        <a:bodyPr/>
        <a:lstStyle/>
        <a:p>
          <a:pPr algn="ctr" rtl="1"/>
          <a:endParaRPr lang="en-US" sz="2800"/>
        </a:p>
      </dgm:t>
    </dgm:pt>
    <dgm:pt modelId="{5020E550-68CE-4595-AF49-A863974E739F}" type="parTrans" cxnId="{72F0974B-36BE-4491-9E7D-64763D237F92}">
      <dgm:prSet/>
      <dgm:spPr/>
      <dgm:t>
        <a:bodyPr/>
        <a:lstStyle/>
        <a:p>
          <a:pPr algn="ctr" rtl="1"/>
          <a:endParaRPr lang="en-US" sz="2800"/>
        </a:p>
      </dgm:t>
    </dgm:pt>
    <dgm:pt modelId="{97F61253-A229-444E-8E28-F3FBA119AD4C}" type="pres">
      <dgm:prSet presAssocID="{E325F1DF-6EE9-48BE-B7E7-71DEDCDE5107}" presName="cycle" presStyleCnt="0">
        <dgm:presLayoutVars>
          <dgm:dir/>
          <dgm:resizeHandles val="exact"/>
        </dgm:presLayoutVars>
      </dgm:prSet>
      <dgm:spPr/>
      <dgm:t>
        <a:bodyPr/>
        <a:lstStyle/>
        <a:p>
          <a:endParaRPr lang="en-US"/>
        </a:p>
      </dgm:t>
    </dgm:pt>
    <dgm:pt modelId="{E0B0E984-9865-4BD7-A52B-DB56A0320090}" type="pres">
      <dgm:prSet presAssocID="{D1DD0167-519B-4A82-B290-15DDE176C703}" presName="node" presStyleLbl="node1" presStyleIdx="0" presStyleCnt="4" custScaleX="380596">
        <dgm:presLayoutVars>
          <dgm:bulletEnabled val="1"/>
        </dgm:presLayoutVars>
      </dgm:prSet>
      <dgm:spPr/>
      <dgm:t>
        <a:bodyPr/>
        <a:lstStyle/>
        <a:p>
          <a:endParaRPr lang="en-US"/>
        </a:p>
      </dgm:t>
    </dgm:pt>
    <dgm:pt modelId="{A766BF96-559C-4EFF-8029-F29F10BFC4AB}" type="pres">
      <dgm:prSet presAssocID="{D1DD0167-519B-4A82-B290-15DDE176C703}" presName="spNode" presStyleCnt="0"/>
      <dgm:spPr/>
      <dgm:t>
        <a:bodyPr/>
        <a:lstStyle/>
        <a:p>
          <a:endParaRPr lang="en-US"/>
        </a:p>
      </dgm:t>
    </dgm:pt>
    <dgm:pt modelId="{CB1C7E01-0939-4265-A7F8-81FF446AFD3E}" type="pres">
      <dgm:prSet presAssocID="{ED8AB3BB-70DE-4619-9AF0-93DB76EF3384}" presName="sibTrans" presStyleLbl="sibTrans1D1" presStyleIdx="0" presStyleCnt="4"/>
      <dgm:spPr/>
      <dgm:t>
        <a:bodyPr/>
        <a:lstStyle/>
        <a:p>
          <a:endParaRPr lang="en-US"/>
        </a:p>
      </dgm:t>
    </dgm:pt>
    <dgm:pt modelId="{B7B1B13B-C816-4F31-97E2-16FEFDFCFA54}" type="pres">
      <dgm:prSet presAssocID="{ACB835B5-A6FB-47C0-8209-53DCBBCD4256}" presName="node" presStyleLbl="node1" presStyleIdx="1" presStyleCnt="4" custScaleX="335512" custRadScaleRad="159574" custRadScaleInc="-22563">
        <dgm:presLayoutVars>
          <dgm:bulletEnabled val="1"/>
        </dgm:presLayoutVars>
      </dgm:prSet>
      <dgm:spPr/>
      <dgm:t>
        <a:bodyPr/>
        <a:lstStyle/>
        <a:p>
          <a:endParaRPr lang="en-US"/>
        </a:p>
      </dgm:t>
    </dgm:pt>
    <dgm:pt modelId="{A63AD539-11A2-4EEB-835E-27ADC1E88E69}" type="pres">
      <dgm:prSet presAssocID="{ACB835B5-A6FB-47C0-8209-53DCBBCD4256}" presName="spNode" presStyleCnt="0"/>
      <dgm:spPr/>
      <dgm:t>
        <a:bodyPr/>
        <a:lstStyle/>
        <a:p>
          <a:endParaRPr lang="en-US"/>
        </a:p>
      </dgm:t>
    </dgm:pt>
    <dgm:pt modelId="{07618071-5077-4BC4-AA8E-64CAAD62949A}" type="pres">
      <dgm:prSet presAssocID="{85CFE095-5A75-4915-9872-9DED967BF962}" presName="sibTrans" presStyleLbl="sibTrans1D1" presStyleIdx="1" presStyleCnt="4"/>
      <dgm:spPr/>
      <dgm:t>
        <a:bodyPr/>
        <a:lstStyle/>
        <a:p>
          <a:endParaRPr lang="en-US"/>
        </a:p>
      </dgm:t>
    </dgm:pt>
    <dgm:pt modelId="{C52D7FFC-18C3-4AE9-AC15-6D8A49CA2C3F}" type="pres">
      <dgm:prSet presAssocID="{E30A0CAE-3144-4D8E-BC7E-A7D5583B839B}" presName="node" presStyleLbl="node1" presStyleIdx="2" presStyleCnt="4" custScaleX="215896" custRadScaleRad="169431" custRadScaleInc="-227399">
        <dgm:presLayoutVars>
          <dgm:bulletEnabled val="1"/>
        </dgm:presLayoutVars>
      </dgm:prSet>
      <dgm:spPr/>
      <dgm:t>
        <a:bodyPr/>
        <a:lstStyle/>
        <a:p>
          <a:endParaRPr lang="en-US"/>
        </a:p>
      </dgm:t>
    </dgm:pt>
    <dgm:pt modelId="{D4187D3F-D4A7-40FA-8811-4C267BD4FEB3}" type="pres">
      <dgm:prSet presAssocID="{E30A0CAE-3144-4D8E-BC7E-A7D5583B839B}" presName="spNode" presStyleCnt="0"/>
      <dgm:spPr/>
      <dgm:t>
        <a:bodyPr/>
        <a:lstStyle/>
        <a:p>
          <a:endParaRPr lang="en-US"/>
        </a:p>
      </dgm:t>
    </dgm:pt>
    <dgm:pt modelId="{C5553900-24D9-45A9-873A-F635D375E42C}" type="pres">
      <dgm:prSet presAssocID="{964BF163-5E83-47F8-8E4B-2474BAE6B628}" presName="sibTrans" presStyleLbl="sibTrans1D1" presStyleIdx="2" presStyleCnt="4"/>
      <dgm:spPr/>
      <dgm:t>
        <a:bodyPr/>
        <a:lstStyle/>
        <a:p>
          <a:endParaRPr lang="en-US"/>
        </a:p>
      </dgm:t>
    </dgm:pt>
    <dgm:pt modelId="{092F65A3-3D82-4FEC-B16F-DFA1B2C1B77C}" type="pres">
      <dgm:prSet presAssocID="{B1CBA0E3-71F2-446C-B59C-00B2432E436B}" presName="node" presStyleLbl="node1" presStyleIdx="3" presStyleCnt="4" custScaleX="200906" custRadScaleRad="140215" custRadScaleInc="-218530">
        <dgm:presLayoutVars>
          <dgm:bulletEnabled val="1"/>
        </dgm:presLayoutVars>
      </dgm:prSet>
      <dgm:spPr/>
      <dgm:t>
        <a:bodyPr/>
        <a:lstStyle/>
        <a:p>
          <a:endParaRPr lang="en-US"/>
        </a:p>
      </dgm:t>
    </dgm:pt>
    <dgm:pt modelId="{4974996F-A48A-4D08-9182-C94999159993}" type="pres">
      <dgm:prSet presAssocID="{B1CBA0E3-71F2-446C-B59C-00B2432E436B}" presName="spNode" presStyleCnt="0"/>
      <dgm:spPr/>
      <dgm:t>
        <a:bodyPr/>
        <a:lstStyle/>
        <a:p>
          <a:endParaRPr lang="en-US"/>
        </a:p>
      </dgm:t>
    </dgm:pt>
    <dgm:pt modelId="{3B50265C-AA3A-4953-9334-A40C40C45FB0}" type="pres">
      <dgm:prSet presAssocID="{3CFE8918-3CC0-477B-9739-22E62ADEDB31}" presName="sibTrans" presStyleLbl="sibTrans1D1" presStyleIdx="3" presStyleCnt="4"/>
      <dgm:spPr/>
      <dgm:t>
        <a:bodyPr/>
        <a:lstStyle/>
        <a:p>
          <a:endParaRPr lang="en-US"/>
        </a:p>
      </dgm:t>
    </dgm:pt>
  </dgm:ptLst>
  <dgm:cxnLst>
    <dgm:cxn modelId="{E8071B4C-5A60-414E-A1F9-6F7A0E52E8FE}" type="presOf" srcId="{E30A0CAE-3144-4D8E-BC7E-A7D5583B839B}" destId="{C52D7FFC-18C3-4AE9-AC15-6D8A49CA2C3F}" srcOrd="0" destOrd="0" presId="urn:microsoft.com/office/officeart/2005/8/layout/cycle5"/>
    <dgm:cxn modelId="{4BB715A8-3152-4276-B281-ECE2845E164E}" type="presOf" srcId="{964BF163-5E83-47F8-8E4B-2474BAE6B628}" destId="{C5553900-24D9-45A9-873A-F635D375E42C}" srcOrd="0" destOrd="0" presId="urn:microsoft.com/office/officeart/2005/8/layout/cycle5"/>
    <dgm:cxn modelId="{C835102E-7589-42F1-B853-1643B5205AD9}" type="presOf" srcId="{E325F1DF-6EE9-48BE-B7E7-71DEDCDE5107}" destId="{97F61253-A229-444E-8E28-F3FBA119AD4C}" srcOrd="0" destOrd="0" presId="urn:microsoft.com/office/officeart/2005/8/layout/cycle5"/>
    <dgm:cxn modelId="{90A2FEFF-C17F-4879-A885-E4B57EB5F49A}" type="presOf" srcId="{D1DD0167-519B-4A82-B290-15DDE176C703}" destId="{E0B0E984-9865-4BD7-A52B-DB56A0320090}" srcOrd="0" destOrd="0" presId="urn:microsoft.com/office/officeart/2005/8/layout/cycle5"/>
    <dgm:cxn modelId="{322D5B4E-27D8-4A76-A38D-0353491A106B}" type="presOf" srcId="{85CFE095-5A75-4915-9872-9DED967BF962}" destId="{07618071-5077-4BC4-AA8E-64CAAD62949A}" srcOrd="0" destOrd="0" presId="urn:microsoft.com/office/officeart/2005/8/layout/cycle5"/>
    <dgm:cxn modelId="{407C1900-949F-4950-87A0-C56D514A89DA}" type="presOf" srcId="{ED8AB3BB-70DE-4619-9AF0-93DB76EF3384}" destId="{CB1C7E01-0939-4265-A7F8-81FF446AFD3E}" srcOrd="0" destOrd="0" presId="urn:microsoft.com/office/officeart/2005/8/layout/cycle5"/>
    <dgm:cxn modelId="{8BE1FB5D-070B-4C0A-825B-05D1CA11987D}" type="presOf" srcId="{3CFE8918-3CC0-477B-9739-22E62ADEDB31}" destId="{3B50265C-AA3A-4953-9334-A40C40C45FB0}" srcOrd="0" destOrd="0" presId="urn:microsoft.com/office/officeart/2005/8/layout/cycle5"/>
    <dgm:cxn modelId="{8D15A444-1A28-4AD3-9386-4FD7DFB8E732}" srcId="{E325F1DF-6EE9-48BE-B7E7-71DEDCDE5107}" destId="{E30A0CAE-3144-4D8E-BC7E-A7D5583B839B}" srcOrd="2" destOrd="0" parTransId="{A8233D40-CE4A-4CAB-AB85-7B7491CEDD1D}" sibTransId="{964BF163-5E83-47F8-8E4B-2474BAE6B628}"/>
    <dgm:cxn modelId="{8C86C9A1-5400-4AB0-9D65-87E0C8B758E7}" type="presOf" srcId="{ACB835B5-A6FB-47C0-8209-53DCBBCD4256}" destId="{B7B1B13B-C816-4F31-97E2-16FEFDFCFA54}" srcOrd="0" destOrd="0" presId="urn:microsoft.com/office/officeart/2005/8/layout/cycle5"/>
    <dgm:cxn modelId="{72F0974B-36BE-4491-9E7D-64763D237F92}" srcId="{E325F1DF-6EE9-48BE-B7E7-71DEDCDE5107}" destId="{B1CBA0E3-71F2-446C-B59C-00B2432E436B}" srcOrd="3" destOrd="0" parTransId="{5020E550-68CE-4595-AF49-A863974E739F}" sibTransId="{3CFE8918-3CC0-477B-9739-22E62ADEDB31}"/>
    <dgm:cxn modelId="{4505FED9-839C-4619-A00E-1B197C6D5859}" srcId="{E325F1DF-6EE9-48BE-B7E7-71DEDCDE5107}" destId="{D1DD0167-519B-4A82-B290-15DDE176C703}" srcOrd="0" destOrd="0" parTransId="{721400D9-C105-48A6-ACE6-BC0C272CFC68}" sibTransId="{ED8AB3BB-70DE-4619-9AF0-93DB76EF3384}"/>
    <dgm:cxn modelId="{18AB280D-78F2-4705-A921-D3D796C51222}" type="presOf" srcId="{B1CBA0E3-71F2-446C-B59C-00B2432E436B}" destId="{092F65A3-3D82-4FEC-B16F-DFA1B2C1B77C}" srcOrd="0" destOrd="0" presId="urn:microsoft.com/office/officeart/2005/8/layout/cycle5"/>
    <dgm:cxn modelId="{F1B6929D-F0FA-489C-A4B3-F97BEF1480B5}" srcId="{E325F1DF-6EE9-48BE-B7E7-71DEDCDE5107}" destId="{ACB835B5-A6FB-47C0-8209-53DCBBCD4256}" srcOrd="1" destOrd="0" parTransId="{9D86E0FA-B032-4A23-BD05-0C39864EAB4C}" sibTransId="{85CFE095-5A75-4915-9872-9DED967BF962}"/>
    <dgm:cxn modelId="{51CF1E54-1EDA-4005-8B89-1417EF20F0E7}" type="presParOf" srcId="{97F61253-A229-444E-8E28-F3FBA119AD4C}" destId="{E0B0E984-9865-4BD7-A52B-DB56A0320090}" srcOrd="0" destOrd="0" presId="urn:microsoft.com/office/officeart/2005/8/layout/cycle5"/>
    <dgm:cxn modelId="{B6C67C6E-B725-41BE-8ABE-1805D1B70CF3}" type="presParOf" srcId="{97F61253-A229-444E-8E28-F3FBA119AD4C}" destId="{A766BF96-559C-4EFF-8029-F29F10BFC4AB}" srcOrd="1" destOrd="0" presId="urn:microsoft.com/office/officeart/2005/8/layout/cycle5"/>
    <dgm:cxn modelId="{F9E630DA-7183-4D6C-B2EA-2D78DF73149F}" type="presParOf" srcId="{97F61253-A229-444E-8E28-F3FBA119AD4C}" destId="{CB1C7E01-0939-4265-A7F8-81FF446AFD3E}" srcOrd="2" destOrd="0" presId="urn:microsoft.com/office/officeart/2005/8/layout/cycle5"/>
    <dgm:cxn modelId="{B27F66FD-885E-48B9-BBFE-81999CB39496}" type="presParOf" srcId="{97F61253-A229-444E-8E28-F3FBA119AD4C}" destId="{B7B1B13B-C816-4F31-97E2-16FEFDFCFA54}" srcOrd="3" destOrd="0" presId="urn:microsoft.com/office/officeart/2005/8/layout/cycle5"/>
    <dgm:cxn modelId="{C3076043-9E61-49BC-A86E-13A0D0F5C55B}" type="presParOf" srcId="{97F61253-A229-444E-8E28-F3FBA119AD4C}" destId="{A63AD539-11A2-4EEB-835E-27ADC1E88E69}" srcOrd="4" destOrd="0" presId="urn:microsoft.com/office/officeart/2005/8/layout/cycle5"/>
    <dgm:cxn modelId="{6033540D-BE47-4919-A51A-C42F00D29895}" type="presParOf" srcId="{97F61253-A229-444E-8E28-F3FBA119AD4C}" destId="{07618071-5077-4BC4-AA8E-64CAAD62949A}" srcOrd="5" destOrd="0" presId="urn:microsoft.com/office/officeart/2005/8/layout/cycle5"/>
    <dgm:cxn modelId="{ED732250-FF7C-4DB4-B542-7ACB3C2C124F}" type="presParOf" srcId="{97F61253-A229-444E-8E28-F3FBA119AD4C}" destId="{C52D7FFC-18C3-4AE9-AC15-6D8A49CA2C3F}" srcOrd="6" destOrd="0" presId="urn:microsoft.com/office/officeart/2005/8/layout/cycle5"/>
    <dgm:cxn modelId="{EA085310-9151-4782-9211-5F1F8FE29AE3}" type="presParOf" srcId="{97F61253-A229-444E-8E28-F3FBA119AD4C}" destId="{D4187D3F-D4A7-40FA-8811-4C267BD4FEB3}" srcOrd="7" destOrd="0" presId="urn:microsoft.com/office/officeart/2005/8/layout/cycle5"/>
    <dgm:cxn modelId="{3608BF6A-43DF-43BE-A775-B789708BDC64}" type="presParOf" srcId="{97F61253-A229-444E-8E28-F3FBA119AD4C}" destId="{C5553900-24D9-45A9-873A-F635D375E42C}" srcOrd="8" destOrd="0" presId="urn:microsoft.com/office/officeart/2005/8/layout/cycle5"/>
    <dgm:cxn modelId="{C601CBEA-6461-46C5-A21D-B5FCB14D35A6}" type="presParOf" srcId="{97F61253-A229-444E-8E28-F3FBA119AD4C}" destId="{092F65A3-3D82-4FEC-B16F-DFA1B2C1B77C}" srcOrd="9" destOrd="0" presId="urn:microsoft.com/office/officeart/2005/8/layout/cycle5"/>
    <dgm:cxn modelId="{DF95F0E4-8E1F-4B11-9772-90056B590AF3}" type="presParOf" srcId="{97F61253-A229-444E-8E28-F3FBA119AD4C}" destId="{4974996F-A48A-4D08-9182-C94999159993}" srcOrd="10" destOrd="0" presId="urn:microsoft.com/office/officeart/2005/8/layout/cycle5"/>
    <dgm:cxn modelId="{BC98550D-0C36-4ED0-B45E-B17899C02482}" type="presParOf" srcId="{97F61253-A229-444E-8E28-F3FBA119AD4C}" destId="{3B50265C-AA3A-4953-9334-A40C40C45FB0}"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0E984-9865-4BD7-A52B-DB56A0320090}">
      <dsp:nvSpPr>
        <dsp:cNvPr id="0" name=""/>
        <dsp:cNvSpPr/>
      </dsp:nvSpPr>
      <dsp:spPr>
        <a:xfrm>
          <a:off x="979581" y="311"/>
          <a:ext cx="5780118" cy="98715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b="1" u="sng" kern="1200" smtClean="0"/>
            <a:t>السجلات والتقارير الداخلية</a:t>
          </a:r>
          <a:r>
            <a:rPr lang="ar-SA" sz="2400" u="sng" kern="1200" smtClean="0"/>
            <a:t>:</a:t>
          </a:r>
          <a:r>
            <a:rPr lang="ar-SA" sz="2400" kern="1200" smtClean="0"/>
            <a:t> </a:t>
          </a:r>
          <a:endParaRPr lang="en-US" sz="2400" b="1" kern="1200" dirty="0"/>
        </a:p>
      </dsp:txBody>
      <dsp:txXfrm>
        <a:off x="1027770" y="48500"/>
        <a:ext cx="5683740" cy="890778"/>
      </dsp:txXfrm>
    </dsp:sp>
    <dsp:sp modelId="{CB1C7E01-0939-4265-A7F8-81FF446AFD3E}">
      <dsp:nvSpPr>
        <dsp:cNvPr id="0" name=""/>
        <dsp:cNvSpPr/>
      </dsp:nvSpPr>
      <dsp:spPr>
        <a:xfrm>
          <a:off x="2628223" y="913412"/>
          <a:ext cx="3259897" cy="3259897"/>
        </a:xfrm>
        <a:custGeom>
          <a:avLst/>
          <a:gdLst/>
          <a:ahLst/>
          <a:cxnLst/>
          <a:rect l="0" t="0" r="0" b="0"/>
          <a:pathLst>
            <a:path>
              <a:moveTo>
                <a:pt x="2244376" y="120243"/>
              </a:moveTo>
              <a:arcTo wR="1629948" hR="1629948" stAng="17528737" swAng="876257"/>
            </a:path>
          </a:pathLst>
        </a:custGeom>
        <a:noFill/>
        <a:ln w="635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7B1B13B-C816-4F31-97E2-16FEFDFCFA54}">
      <dsp:nvSpPr>
        <dsp:cNvPr id="0" name=""/>
        <dsp:cNvSpPr/>
      </dsp:nvSpPr>
      <dsp:spPr>
        <a:xfrm>
          <a:off x="3665985" y="1323696"/>
          <a:ext cx="5095427" cy="98715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b="1" u="sng" kern="1200" smtClean="0"/>
            <a:t>الاستخبارات التسويقية:</a:t>
          </a:r>
          <a:r>
            <a:rPr lang="ar-SA" sz="2400" b="1" kern="1200" smtClean="0"/>
            <a:t> </a:t>
          </a:r>
          <a:endParaRPr lang="en-US" sz="2400" kern="1200" dirty="0"/>
        </a:p>
      </dsp:txBody>
      <dsp:txXfrm>
        <a:off x="3714174" y="1371885"/>
        <a:ext cx="4999049" cy="890778"/>
      </dsp:txXfrm>
    </dsp:sp>
    <dsp:sp modelId="{07618071-5077-4BC4-AA8E-64CAAD62949A}">
      <dsp:nvSpPr>
        <dsp:cNvPr id="0" name=""/>
        <dsp:cNvSpPr/>
      </dsp:nvSpPr>
      <dsp:spPr>
        <a:xfrm>
          <a:off x="3649156" y="2007419"/>
          <a:ext cx="3259897" cy="3259897"/>
        </a:xfrm>
        <a:custGeom>
          <a:avLst/>
          <a:gdLst/>
          <a:ahLst/>
          <a:cxnLst/>
          <a:rect l="0" t="0" r="0" b="0"/>
          <a:pathLst>
            <a:path>
              <a:moveTo>
                <a:pt x="2655606" y="363158"/>
              </a:moveTo>
              <a:arcTo wR="1629948" hR="1629948" stAng="18539724" swAng="628279"/>
            </a:path>
          </a:pathLst>
        </a:custGeom>
        <a:noFill/>
        <a:ln w="635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52D7FFC-18C3-4AE9-AC15-6D8A49CA2C3F}">
      <dsp:nvSpPr>
        <dsp:cNvPr id="0" name=""/>
        <dsp:cNvSpPr/>
      </dsp:nvSpPr>
      <dsp:spPr>
        <a:xfrm>
          <a:off x="4794726" y="2654961"/>
          <a:ext cx="3278816" cy="98715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b="1" u="sng" kern="1200" smtClean="0"/>
            <a:t>بحوث التسويق:</a:t>
          </a:r>
          <a:r>
            <a:rPr lang="ar-SA" sz="2400" b="1" kern="1200" smtClean="0"/>
            <a:t> </a:t>
          </a:r>
          <a:endParaRPr lang="en-US" sz="2400" kern="1200" dirty="0"/>
        </a:p>
      </dsp:txBody>
      <dsp:txXfrm>
        <a:off x="4842915" y="2703150"/>
        <a:ext cx="3182438" cy="890778"/>
      </dsp:txXfrm>
    </dsp:sp>
    <dsp:sp modelId="{C5553900-24D9-45A9-873A-F635D375E42C}">
      <dsp:nvSpPr>
        <dsp:cNvPr id="0" name=""/>
        <dsp:cNvSpPr/>
      </dsp:nvSpPr>
      <dsp:spPr>
        <a:xfrm>
          <a:off x="3466815" y="791119"/>
          <a:ext cx="3259897" cy="3259897"/>
        </a:xfrm>
        <a:custGeom>
          <a:avLst/>
          <a:gdLst/>
          <a:ahLst/>
          <a:cxnLst/>
          <a:rect l="0" t="0" r="0" b="0"/>
          <a:pathLst>
            <a:path>
              <a:moveTo>
                <a:pt x="2424915" y="3052889"/>
              </a:moveTo>
              <a:arcTo wR="1629948" hR="1629948" stAng="3648530" swAng="2417461"/>
            </a:path>
          </a:pathLst>
        </a:custGeom>
        <a:noFill/>
        <a:ln w="6350"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92F65A3-3D82-4FEC-B16F-DFA1B2C1B77C}">
      <dsp:nvSpPr>
        <dsp:cNvPr id="0" name=""/>
        <dsp:cNvSpPr/>
      </dsp:nvSpPr>
      <dsp:spPr>
        <a:xfrm>
          <a:off x="1398447" y="3260519"/>
          <a:ext cx="3051163" cy="98715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DZ" sz="2400" b="1" u="sng" kern="1200" dirty="0" smtClean="0"/>
            <a:t>نظام دعم </a:t>
          </a:r>
          <a:r>
            <a:rPr lang="ar-DZ" sz="2400" b="1" u="sng" kern="1200" dirty="0" err="1" smtClean="0"/>
            <a:t>القرارت</a:t>
          </a:r>
          <a:r>
            <a:rPr lang="ar-DZ" sz="2400" b="1" u="sng" kern="1200" dirty="0" smtClean="0"/>
            <a:t> التسويقية</a:t>
          </a:r>
          <a:endParaRPr lang="en-US" sz="2400" u="sng" kern="1200" dirty="0"/>
        </a:p>
      </dsp:txBody>
      <dsp:txXfrm>
        <a:off x="1446636" y="3308708"/>
        <a:ext cx="2954785" cy="890778"/>
      </dsp:txXfrm>
    </dsp:sp>
    <dsp:sp modelId="{3B50265C-AA3A-4953-9334-A40C40C45FB0}">
      <dsp:nvSpPr>
        <dsp:cNvPr id="0" name=""/>
        <dsp:cNvSpPr/>
      </dsp:nvSpPr>
      <dsp:spPr>
        <a:xfrm>
          <a:off x="2843400" y="806283"/>
          <a:ext cx="3259897" cy="3259897"/>
        </a:xfrm>
        <a:custGeom>
          <a:avLst/>
          <a:gdLst/>
          <a:ahLst/>
          <a:cxnLst/>
          <a:rect l="0" t="0" r="0" b="0"/>
          <a:pathLst>
            <a:path>
              <a:moveTo>
                <a:pt x="46641" y="2017079"/>
              </a:moveTo>
              <a:arcTo wR="1629948" hR="1629948" stAng="9975618" swAng="3589717"/>
            </a:path>
          </a:pathLst>
        </a:custGeom>
        <a:noFill/>
        <a:ln w="635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63A02D-A062-4267-8799-DFDE27DB0FC0}" type="datetimeFigureOut">
              <a:rPr lang="en-US" smtClean="0"/>
              <a:t>12/7/2023</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B695C-2913-4EFB-B4F6-F847522FD8ED}" type="slidenum">
              <a:rPr lang="en-US" smtClean="0"/>
              <a:t>‹N°›</a:t>
            </a:fld>
            <a:endParaRPr lang="en-US"/>
          </a:p>
        </p:txBody>
      </p:sp>
    </p:spTree>
    <p:extLst>
      <p:ext uri="{BB962C8B-B14F-4D97-AF65-F5344CB8AC3E}">
        <p14:creationId xmlns:p14="http://schemas.microsoft.com/office/powerpoint/2010/main" val="889735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5C1B695C-2913-4EFB-B4F6-F847522FD8ED}" type="slidenum">
              <a:rPr lang="en-US" smtClean="0"/>
              <a:t>14</a:t>
            </a:fld>
            <a:endParaRPr lang="en-US"/>
          </a:p>
        </p:txBody>
      </p:sp>
    </p:spTree>
    <p:extLst>
      <p:ext uri="{BB962C8B-B14F-4D97-AF65-F5344CB8AC3E}">
        <p14:creationId xmlns:p14="http://schemas.microsoft.com/office/powerpoint/2010/main" val="1316971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78ABE3C1-DBE1-495D-B57B-2849774B866A}" type="datetimeFigureOut">
              <a:rPr lang="en-US" smtClean="0"/>
              <a:t>12/7/2023</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6D22F896-40B5-4ADD-8801-0D06FADFA095}" type="slidenum">
              <a:rPr lang="en-US" smtClean="0"/>
              <a:t>‹N°›</a:t>
            </a:fld>
            <a:endParaRPr lang="en-US" dirty="0"/>
          </a:p>
        </p:txBody>
      </p:sp>
    </p:spTree>
    <p:extLst>
      <p:ext uri="{BB962C8B-B14F-4D97-AF65-F5344CB8AC3E}">
        <p14:creationId xmlns:p14="http://schemas.microsoft.com/office/powerpoint/2010/main" val="2465053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D6E9DEC-419B-4CC5-A080-3B06BD5A8291}" type="datetimeFigureOut">
              <a:rPr lang="en-US" smtClean="0"/>
              <a:t>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24968398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fr-FR" smtClean="0"/>
              <a:t>Modifiez le style du titre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D6E9DEC-419B-4CC5-A080-3B06BD5A8291}"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7623483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fr-FR" smtClean="0"/>
              <a:t>Modifiez le style du titre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D6E9DEC-419B-4CC5-A080-3B06BD5A8291}"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53554743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D6E9DEC-419B-4CC5-A080-3B06BD5A8291}"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37794176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D6E9DEC-419B-4CC5-A080-3B06BD5A8291}" type="datetimeFigureOut">
              <a:rPr lang="en-US" smtClean="0"/>
              <a:t>12/7/2023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91652423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BBBB78-C96F-47B7-AB17-D852CA960AC9}" type="datetimeFigureOut">
              <a:rPr lang="en-US" smtClean="0"/>
              <a:t>12/7/2023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590244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213198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976122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631947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0578ACC-22D6-47C1-A373-4FD133E34F3C}"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534656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59773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12/7/2023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289193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12/7/2023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580480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12/7/2023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362545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331444B-B92B-4E27-8C94-BB93EAF5CB18}" type="datetimeFigureOut">
              <a:rPr lang="en-US" smtClean="0"/>
              <a:t>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215153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63EFA5E-FA76-400D-B3DC-F0BA90E6D107}" type="datetimeFigureOut">
              <a:rPr lang="en-US" smtClean="0"/>
              <a:t>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72675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9D6E9DEC-419B-4CC5-A080-3B06BD5A8291}" type="datetimeFigureOut">
              <a:rPr lang="en-US" smtClean="0"/>
              <a:t>12/7/2023</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782392378"/>
      </p:ext>
    </p:extLst>
  </p:cSld>
  <p:clrMap bg1="dk1" tx1="lt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98015" y="1807165"/>
            <a:ext cx="8144134" cy="1373070"/>
          </a:xfrm>
        </p:spPr>
        <p:style>
          <a:lnRef idx="2">
            <a:schemeClr val="accent1"/>
          </a:lnRef>
          <a:fillRef idx="1">
            <a:schemeClr val="lt1"/>
          </a:fillRef>
          <a:effectRef idx="0">
            <a:schemeClr val="accent1"/>
          </a:effectRef>
          <a:fontRef idx="minor">
            <a:schemeClr val="dk1"/>
          </a:fontRef>
        </p:style>
        <p:txBody>
          <a:bodyPr/>
          <a:lstStyle/>
          <a:p>
            <a:pPr algn="ctr" rtl="1"/>
            <a:r>
              <a:rPr lang="ar-DZ" b="1" dirty="0" smtClean="0"/>
              <a:t>تابع لنظــــام المعلومـــات التسويقية</a:t>
            </a:r>
            <a:endParaRPr lang="en-US" b="1" dirty="0"/>
          </a:p>
        </p:txBody>
      </p:sp>
      <p:sp>
        <p:nvSpPr>
          <p:cNvPr id="4" name="Rectangle 3"/>
          <p:cNvSpPr/>
          <p:nvPr/>
        </p:nvSpPr>
        <p:spPr>
          <a:xfrm>
            <a:off x="9195897" y="1807165"/>
            <a:ext cx="2461209" cy="1373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dirty="0" smtClean="0">
                <a:solidFill>
                  <a:srgbClr val="002060"/>
                </a:solidFill>
              </a:rPr>
              <a:t>محاضرة </a:t>
            </a:r>
            <a:r>
              <a:rPr lang="ar-DZ" sz="3200" b="1" smtClean="0">
                <a:solidFill>
                  <a:srgbClr val="002060"/>
                </a:solidFill>
              </a:rPr>
              <a:t>رقم 08</a:t>
            </a:r>
            <a:endParaRPr lang="ar-DZ" sz="3200" b="1" dirty="0" smtClean="0">
              <a:solidFill>
                <a:srgbClr val="002060"/>
              </a:solidFill>
            </a:endParaRPr>
          </a:p>
        </p:txBody>
      </p:sp>
      <p:sp>
        <p:nvSpPr>
          <p:cNvPr id="5" name="Rectangle à coins arrondis 4"/>
          <p:cNvSpPr/>
          <p:nvPr/>
        </p:nvSpPr>
        <p:spPr>
          <a:xfrm>
            <a:off x="167425" y="154546"/>
            <a:ext cx="11706898" cy="15241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000" b="1" dirty="0">
                <a:solidFill>
                  <a:srgbClr val="002060"/>
                </a:solidFill>
              </a:rPr>
              <a:t>مقياس: نظــــام المعلـومات التسويـــــقية </a:t>
            </a:r>
          </a:p>
          <a:p>
            <a:pPr algn="ctr" rtl="1"/>
            <a:r>
              <a:rPr lang="ar-DZ" sz="3200" b="1" dirty="0" smtClean="0">
                <a:solidFill>
                  <a:srgbClr val="002060"/>
                </a:solidFill>
              </a:rPr>
              <a:t>مستوى سنة ثالثة تسويق</a:t>
            </a:r>
            <a:endParaRPr lang="en-US" sz="3200" b="1" dirty="0">
              <a:solidFill>
                <a:srgbClr val="002060"/>
              </a:solidFill>
            </a:endParaRPr>
          </a:p>
        </p:txBody>
      </p:sp>
      <p:sp>
        <p:nvSpPr>
          <p:cNvPr id="6" name="Rectangle 5"/>
          <p:cNvSpPr/>
          <p:nvPr/>
        </p:nvSpPr>
        <p:spPr>
          <a:xfrm>
            <a:off x="8829207" y="3889762"/>
            <a:ext cx="2827899" cy="134911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ar-DZ" sz="2800" b="1" dirty="0" smtClean="0">
                <a:ln w="0"/>
                <a:solidFill>
                  <a:schemeClr val="tx1"/>
                </a:solidFill>
                <a:effectLst>
                  <a:outerShdw blurRad="38100" dist="19050" dir="2700000" algn="tl" rotWithShape="0">
                    <a:schemeClr val="dk1">
                      <a:alpha val="40000"/>
                    </a:schemeClr>
                  </a:outerShdw>
                </a:effectLst>
              </a:rPr>
              <a:t>مكونات نظام المعلومات التسويقية (الأنظمة الفرعية)</a:t>
            </a:r>
            <a:endParaRPr lang="en-US" sz="2800" b="1"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4976735" y="3352092"/>
            <a:ext cx="3287028" cy="5153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ln w="0"/>
                <a:solidFill>
                  <a:schemeClr val="bg1"/>
                </a:solidFill>
                <a:effectLst>
                  <a:outerShdw blurRad="38100" dist="19050" dir="2700000" algn="tl" rotWithShape="0">
                    <a:schemeClr val="dk1">
                      <a:alpha val="40000"/>
                    </a:schemeClr>
                  </a:outerShdw>
                </a:effectLst>
              </a:rPr>
              <a:t>نظام السجلات الداخلية</a:t>
            </a:r>
            <a:endParaRPr lang="en-US" sz="2400" b="1" dirty="0">
              <a:ln w="0"/>
              <a:solidFill>
                <a:schemeClr val="bg1"/>
              </a:solidFill>
              <a:effectLst>
                <a:outerShdw blurRad="38100" dist="19050" dir="2700000" algn="tl" rotWithShape="0">
                  <a:schemeClr val="dk1">
                    <a:alpha val="40000"/>
                  </a:schemeClr>
                </a:outerShdw>
              </a:effectLst>
            </a:endParaRPr>
          </a:p>
        </p:txBody>
      </p:sp>
      <p:sp>
        <p:nvSpPr>
          <p:cNvPr id="8" name="Rectangle 7"/>
          <p:cNvSpPr/>
          <p:nvPr/>
        </p:nvSpPr>
        <p:spPr>
          <a:xfrm>
            <a:off x="4976735" y="4019336"/>
            <a:ext cx="3287026" cy="615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ln w="0"/>
                <a:solidFill>
                  <a:schemeClr val="bg1"/>
                </a:solidFill>
                <a:effectLst>
                  <a:outerShdw blurRad="38100" dist="19050" dir="2700000" algn="tl" rotWithShape="0">
                    <a:schemeClr val="dk1">
                      <a:alpha val="40000"/>
                    </a:schemeClr>
                  </a:outerShdw>
                </a:effectLst>
              </a:rPr>
              <a:t>نظام الاستخبارات التسويقية</a:t>
            </a:r>
            <a:endParaRPr lang="en-US" sz="2400" b="1" dirty="0">
              <a:ln w="0"/>
              <a:solidFill>
                <a:schemeClr val="bg1"/>
              </a:solidFill>
              <a:effectLst>
                <a:outerShdw blurRad="38100" dist="19050" dir="2700000" algn="tl" rotWithShape="0">
                  <a:schemeClr val="dk1">
                    <a:alpha val="40000"/>
                  </a:schemeClr>
                </a:outerShdw>
              </a:effectLst>
            </a:endParaRPr>
          </a:p>
        </p:txBody>
      </p:sp>
      <p:sp>
        <p:nvSpPr>
          <p:cNvPr id="9" name="Rectangle 8"/>
          <p:cNvSpPr/>
          <p:nvPr/>
        </p:nvSpPr>
        <p:spPr>
          <a:xfrm>
            <a:off x="898015" y="3485213"/>
            <a:ext cx="2998033" cy="264826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rtl="1"/>
            <a:r>
              <a:rPr lang="ar-DZ" sz="2400" b="1" dirty="0" smtClean="0">
                <a:ln w="0"/>
                <a:solidFill>
                  <a:schemeClr val="tx1"/>
                </a:solidFill>
                <a:effectLst>
                  <a:outerShdw blurRad="38100" dist="19050" dir="2700000" algn="tl" rotWithShape="0">
                    <a:schemeClr val="dk1">
                      <a:alpha val="40000"/>
                    </a:schemeClr>
                  </a:outerShdw>
                </a:effectLst>
              </a:rPr>
              <a:t>علاقة نظام المعلومات التسويقية بـ :</a:t>
            </a:r>
          </a:p>
          <a:p>
            <a:pPr algn="ctr" rtl="1"/>
            <a:r>
              <a:rPr lang="ar-DZ" sz="2400" b="1" dirty="0" smtClean="0">
                <a:ln w="0"/>
                <a:solidFill>
                  <a:schemeClr val="tx1"/>
                </a:solidFill>
                <a:effectLst>
                  <a:outerShdw blurRad="38100" dist="19050" dir="2700000" algn="tl" rotWithShape="0">
                    <a:schemeClr val="dk1">
                      <a:alpha val="40000"/>
                    </a:schemeClr>
                  </a:outerShdw>
                </a:effectLst>
              </a:rPr>
              <a:t>بنمو المؤسسة</a:t>
            </a:r>
            <a:endParaRPr lang="fr-FR" sz="2400" b="1" dirty="0" smtClean="0">
              <a:ln w="0"/>
              <a:solidFill>
                <a:schemeClr val="tx1"/>
              </a:solidFill>
              <a:effectLst>
                <a:outerShdw blurRad="38100" dist="19050" dir="2700000" algn="tl" rotWithShape="0">
                  <a:schemeClr val="dk1">
                    <a:alpha val="40000"/>
                  </a:schemeClr>
                </a:outerShdw>
              </a:effectLst>
            </a:endParaRPr>
          </a:p>
          <a:p>
            <a:pPr algn="ctr" rtl="1"/>
            <a:r>
              <a:rPr lang="ar-DZ" sz="2400" b="1" dirty="0" smtClean="0">
                <a:ln w="0"/>
                <a:solidFill>
                  <a:schemeClr val="tx1"/>
                </a:solidFill>
                <a:effectLst>
                  <a:outerShdw blurRad="38100" dist="19050" dir="2700000" algn="tl" rotWithShape="0">
                    <a:schemeClr val="dk1">
                      <a:alpha val="40000"/>
                    </a:schemeClr>
                  </a:outerShdw>
                </a:effectLst>
              </a:rPr>
              <a:t>بنظام المعلومات الادارية</a:t>
            </a:r>
            <a:endParaRPr lang="en-US" sz="2400" b="1" dirty="0">
              <a:ln w="0"/>
              <a:solidFill>
                <a:schemeClr val="tx1"/>
              </a:solidFill>
              <a:effectLst>
                <a:outerShdw blurRad="38100" dist="19050" dir="2700000" algn="tl" rotWithShape="0">
                  <a:schemeClr val="dk1">
                    <a:alpha val="40000"/>
                  </a:schemeClr>
                </a:outerShdw>
              </a:effectLst>
            </a:endParaRPr>
          </a:p>
        </p:txBody>
      </p:sp>
      <p:sp>
        <p:nvSpPr>
          <p:cNvPr id="10" name="Rectangle 9"/>
          <p:cNvSpPr/>
          <p:nvPr/>
        </p:nvSpPr>
        <p:spPr>
          <a:xfrm>
            <a:off x="4976734" y="4864309"/>
            <a:ext cx="3287027" cy="509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ln w="0"/>
                <a:solidFill>
                  <a:schemeClr val="bg1"/>
                </a:solidFill>
                <a:effectLst>
                  <a:outerShdw blurRad="38100" dist="19050" dir="2700000" algn="tl" rotWithShape="0">
                    <a:schemeClr val="dk1">
                      <a:alpha val="40000"/>
                    </a:schemeClr>
                  </a:outerShdw>
                </a:effectLst>
              </a:rPr>
              <a:t>نظام بحوث التسويق </a:t>
            </a:r>
            <a:endParaRPr lang="en-US" sz="2400" b="1" dirty="0">
              <a:ln w="0"/>
              <a:solidFill>
                <a:schemeClr val="bg1"/>
              </a:solidFill>
              <a:effectLst>
                <a:outerShdw blurRad="38100" dist="19050" dir="2700000" algn="tl" rotWithShape="0">
                  <a:schemeClr val="dk1">
                    <a:alpha val="40000"/>
                  </a:schemeClr>
                </a:outerShdw>
              </a:effectLst>
            </a:endParaRPr>
          </a:p>
        </p:txBody>
      </p:sp>
      <p:sp>
        <p:nvSpPr>
          <p:cNvPr id="11" name="Rectangle 10"/>
          <p:cNvSpPr/>
          <p:nvPr/>
        </p:nvSpPr>
        <p:spPr>
          <a:xfrm>
            <a:off x="4976734" y="5623996"/>
            <a:ext cx="3287027" cy="509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ln w="0"/>
                <a:solidFill>
                  <a:schemeClr val="bg1"/>
                </a:solidFill>
                <a:effectLst>
                  <a:outerShdw blurRad="38100" dist="19050" dir="2700000" algn="tl" rotWithShape="0">
                    <a:schemeClr val="dk1">
                      <a:alpha val="40000"/>
                    </a:schemeClr>
                  </a:outerShdw>
                </a:effectLst>
              </a:rPr>
              <a:t>نظام دعم القرارات التسويقية</a:t>
            </a:r>
            <a:endParaRPr lang="en-US" sz="2400" b="1" dirty="0">
              <a:ln w="0"/>
              <a:solidFill>
                <a:schemeClr val="bg1"/>
              </a:solidFill>
              <a:effectLst>
                <a:outerShdw blurRad="38100" dist="19050" dir="2700000" algn="tl" rotWithShape="0">
                  <a:schemeClr val="dk1">
                    <a:alpha val="40000"/>
                  </a:schemeClr>
                </a:outerShdw>
              </a:effectLst>
            </a:endParaRPr>
          </a:p>
        </p:txBody>
      </p:sp>
      <p:sp>
        <p:nvSpPr>
          <p:cNvPr id="12" name="Flèche gauche 11"/>
          <p:cNvSpPr/>
          <p:nvPr/>
        </p:nvSpPr>
        <p:spPr>
          <a:xfrm>
            <a:off x="8280842" y="3485213"/>
            <a:ext cx="415544" cy="307834"/>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Flèche gauche 12"/>
          <p:cNvSpPr/>
          <p:nvPr/>
        </p:nvSpPr>
        <p:spPr>
          <a:xfrm>
            <a:off x="8280842" y="4156653"/>
            <a:ext cx="415544" cy="307834"/>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Flèche gauche 13"/>
          <p:cNvSpPr/>
          <p:nvPr/>
        </p:nvSpPr>
        <p:spPr>
          <a:xfrm>
            <a:off x="8270726" y="5020097"/>
            <a:ext cx="415544" cy="307834"/>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Flèche gauche 14"/>
          <p:cNvSpPr/>
          <p:nvPr/>
        </p:nvSpPr>
        <p:spPr>
          <a:xfrm>
            <a:off x="8280842" y="5724819"/>
            <a:ext cx="415544" cy="307834"/>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9033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ppt_x</p:attrName>
                                        </p:attrNameLst>
                                      </p:cBhvr>
                                      <p:tavLst>
                                        <p:tav tm="0">
                                          <p:val>
                                            <p:strVal val="#ppt_x"/>
                                          </p:val>
                                        </p:tav>
                                        <p:tav tm="100000">
                                          <p:val>
                                            <p:strVal val="#ppt_x"/>
                                          </p:val>
                                        </p:tav>
                                      </p:tavLst>
                                    </p:anim>
                                    <p:anim calcmode="lin" valueType="num">
                                      <p:cBhvr>
                                        <p:cTn id="9" dur="1500" fill="hold"/>
                                        <p:tgtEl>
                                          <p:spTgt spid="2"/>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25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2" presetClass="entr" presetSubtype="4"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50" fill="hold"/>
                                        <p:tgtEl>
                                          <p:spTgt spid="5"/>
                                        </p:tgtEl>
                                        <p:attrNameLst>
                                          <p:attrName>ppt_x</p:attrName>
                                        </p:attrNameLst>
                                      </p:cBhvr>
                                      <p:tavLst>
                                        <p:tav tm="0">
                                          <p:val>
                                            <p:strVal val="#ppt_x"/>
                                          </p:val>
                                        </p:tav>
                                        <p:tav tm="100000">
                                          <p:val>
                                            <p:strVal val="#ppt_x"/>
                                          </p:val>
                                        </p:tav>
                                      </p:tavLst>
                                    </p:anim>
                                    <p:anim calcmode="lin" valueType="num">
                                      <p:cBhvr additive="base">
                                        <p:cTn id="16" dur="2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6550702" y="1761343"/>
            <a:ext cx="5246558" cy="4094801"/>
          </a:xfrm>
        </p:spPr>
        <p:style>
          <a:lnRef idx="2">
            <a:schemeClr val="accent3"/>
          </a:lnRef>
          <a:fillRef idx="1">
            <a:schemeClr val="lt1"/>
          </a:fillRef>
          <a:effectRef idx="0">
            <a:schemeClr val="accent3"/>
          </a:effectRef>
          <a:fontRef idx="minor">
            <a:schemeClr val="dk1"/>
          </a:fontRef>
        </p:style>
        <p:txBody>
          <a:bodyPr>
            <a:noAutofit/>
          </a:bodyPr>
          <a:lstStyle/>
          <a:p>
            <a:pPr marL="342900" lvl="0" indent="-342900" algn="r" rtl="1">
              <a:lnSpc>
                <a:spcPct val="115000"/>
              </a:lnSpc>
              <a:spcAft>
                <a:spcPts val="1000"/>
              </a:spcAft>
              <a:buFont typeface="Wingdings" panose="05000000000000000000" pitchFamily="2" charset="2"/>
              <a:buChar char=""/>
              <a:tabLst>
                <a:tab pos="-1270" algn="r"/>
              </a:tabLst>
            </a:pPr>
            <a:r>
              <a:rPr lang="ar-SA" dirty="0" smtClean="0">
                <a:solidFill>
                  <a:schemeClr val="bg1"/>
                </a:solidFill>
                <a:latin typeface="Calibri" panose="020F0502020204030204" pitchFamily="34" charset="0"/>
                <a:ea typeface="Calibri" panose="020F0502020204030204" pitchFamily="34" charset="0"/>
                <a:cs typeface="Simplified Arabic" panose="02020603050405020304" pitchFamily="18" charset="-78"/>
              </a:rPr>
              <a:t>تتمثل </a:t>
            </a:r>
            <a:r>
              <a:rPr lang="ar-SA"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في مد الإدارة بمعلومات عن المتغيرات الخاصة بمجال المؤسسة كالمستهلكين، الموردين، الوسطاء، المنافسين والمؤسسات الأخرى، وكذلك المتغيرات البيئية المحيطة كالظروف الاقتصادية والتكنولوجية والقوانين والثقافة ويتم تجميع هذه المعلومات بعدة وسائل منها رجال استخبارات، متخصصين لدى المؤسسات المتخصصة في بحوث التسويق، الوسطاء، رجال التجسس التسويقي تعتمد المؤسسة على مصادر عديدة للاستخبارات التسويقية أهمها</a:t>
            </a:r>
            <a:r>
              <a:rPr lang="ar-DZ" dirty="0">
                <a:solidFill>
                  <a:schemeClr val="bg1"/>
                </a:solidFill>
                <a:latin typeface="Calibri" panose="020F0502020204030204" pitchFamily="34" charset="0"/>
                <a:ea typeface="Calibri" panose="020F0502020204030204" pitchFamily="34" charset="0"/>
                <a:cs typeface="Simplified Arabic" panose="02020603050405020304" pitchFamily="18" charset="-78"/>
              </a:rPr>
              <a:t> : </a:t>
            </a:r>
            <a:r>
              <a:rPr lang="ar-SA" b="1" dirty="0" err="1">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Simplified Arabic" panose="02020603050405020304" pitchFamily="18" charset="-78"/>
              </a:rPr>
              <a:t>موضفوا</a:t>
            </a:r>
            <a:r>
              <a:rPr lang="ar-SA"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Simplified Arabic" panose="02020603050405020304" pitchFamily="18" charset="-78"/>
              </a:rPr>
              <a:t> المؤسسة، رجال البيع</a:t>
            </a:r>
            <a:r>
              <a:rPr lang="ar-SA" b="1"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Simplified Arabic" panose="02020603050405020304" pitchFamily="18" charset="-78"/>
              </a:rPr>
              <a:t>،</a:t>
            </a:r>
            <a:r>
              <a:rPr lang="ar-DZ" b="1"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Simplified Arabic" panose="02020603050405020304" pitchFamily="18" charset="-78"/>
              </a:rPr>
              <a:t> </a:t>
            </a:r>
            <a:r>
              <a:rPr lang="ar-DZ" b="1" dirty="0" smtClean="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Simplified Arabic" panose="02020603050405020304" pitchFamily="18" charset="-78"/>
              </a:rPr>
              <a:t>مؤسسات </a:t>
            </a:r>
            <a:r>
              <a:rPr lang="ar-DZ" b="1"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Simplified Arabic" panose="02020603050405020304" pitchFamily="18" charset="-78"/>
              </a:rPr>
              <a:t>و وكالات الاستشارات المتخصصة</a:t>
            </a:r>
            <a:r>
              <a:rPr lang="ar-SA"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Simplified Arabic" panose="02020603050405020304" pitchFamily="18" charset="-78"/>
              </a:rPr>
              <a:t>، </a:t>
            </a:r>
            <a:r>
              <a:rPr lang="ar-DZ" b="1"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Simplified Arabic" panose="02020603050405020304" pitchFamily="18" charset="-78"/>
              </a:rPr>
              <a:t>رجال الاستخبارات متخصصين </a:t>
            </a:r>
            <a:endParaRPr lang="en-US" sz="16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629585" y="1941226"/>
            <a:ext cx="5486402" cy="39149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r" rtl="1">
              <a:lnSpc>
                <a:spcPct val="115000"/>
              </a:lnSpc>
              <a:spcAft>
                <a:spcPts val="0"/>
              </a:spcAft>
              <a:tabLst>
                <a:tab pos="-1270" algn="r"/>
              </a:tabLst>
            </a:pPr>
            <a:endParaRPr lang="ar-DZ" sz="2400" dirty="0" smtClean="0">
              <a:latin typeface="Calibri" panose="020F0502020204030204" pitchFamily="34" charset="0"/>
              <a:ea typeface="Calibri" panose="020F0502020204030204" pitchFamily="34" charset="0"/>
              <a:cs typeface="Simplified Arabic" panose="02020603050405020304" pitchFamily="18" charset="-78"/>
            </a:endParaRPr>
          </a:p>
          <a:p>
            <a:pPr lvl="0" algn="ctr" rtl="1">
              <a:lnSpc>
                <a:spcPct val="115000"/>
              </a:lnSpc>
              <a:spcAft>
                <a:spcPts val="0"/>
              </a:spcAft>
              <a:tabLst>
                <a:tab pos="-1270" algn="r"/>
              </a:tabLst>
            </a:pPr>
            <a:r>
              <a:rPr lang="ar-SA" sz="2400" dirty="0" smtClean="0">
                <a:latin typeface="Calibri" panose="020F0502020204030204" pitchFamily="34" charset="0"/>
                <a:ea typeface="Calibri" panose="020F0502020204030204" pitchFamily="34" charset="0"/>
                <a:cs typeface="Simplified Arabic" panose="02020603050405020304" pitchFamily="18" charset="-78"/>
              </a:rPr>
              <a:t>تتمثل </a:t>
            </a:r>
            <a:r>
              <a:rPr lang="ar-SA" sz="2400" dirty="0">
                <a:latin typeface="Calibri" panose="020F0502020204030204" pitchFamily="34" charset="0"/>
                <a:ea typeface="Calibri" panose="020F0502020204030204" pitchFamily="34" charset="0"/>
                <a:cs typeface="Simplified Arabic" panose="02020603050405020304" pitchFamily="18" charset="-78"/>
              </a:rPr>
              <a:t>في مد الإدارة بالمعلومات والبيانات الخاصة بمختلف أنشطة المؤسسة ونتائجها وتقيمها واتجاهاتها المتوقعة وخاصة في مجال المبيعات والحصة السوقية والموقع التنافسي وتكاليف الإنتاج والتخزين وحركة الزبائن والتدفقات النقدية والأرباح وغيرها من البيانات والمعلومات الأخرى التي تحصل عليها الإدارة عن طريق المصادر الداخلية للمنظمة كالسجلات والتقارير والنظام المحاسبي</a:t>
            </a:r>
            <a:r>
              <a:rPr lang="ar-DZ" sz="2400" dirty="0">
                <a:latin typeface="Calibri" panose="020F0502020204030204" pitchFamily="34" charset="0"/>
                <a:ea typeface="Calibri" panose="020F0502020204030204" pitchFamily="34" charset="0"/>
                <a:cs typeface="Simplified Arabic" panose="02020603050405020304" pitchFamily="18" charset="-78"/>
              </a:rPr>
              <a:t>  </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7637489" y="1146747"/>
            <a:ext cx="3327817" cy="6145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ar-SA" sz="2800" b="1" dirty="0">
                <a:latin typeface="Calibri" panose="020F0502020204030204" pitchFamily="34" charset="0"/>
                <a:ea typeface="Calibri" panose="020F0502020204030204" pitchFamily="34" charset="0"/>
                <a:cs typeface="Simplified Arabic" panose="02020603050405020304" pitchFamily="18" charset="-78"/>
              </a:rPr>
              <a:t>المصادر الخارجية:</a:t>
            </a:r>
            <a:r>
              <a:rPr lang="ar-SA" sz="2800" dirty="0">
                <a:latin typeface="Calibri" panose="020F0502020204030204" pitchFamily="34" charset="0"/>
                <a:ea typeface="Calibri" panose="020F0502020204030204" pitchFamily="34" charset="0"/>
                <a:cs typeface="Simplified Arabic" panose="02020603050405020304" pitchFamily="18" charset="-78"/>
              </a:rPr>
              <a:t> </a:t>
            </a:r>
            <a:endParaRPr lang="en-US" sz="2800" dirty="0"/>
          </a:p>
        </p:txBody>
      </p:sp>
      <p:sp>
        <p:nvSpPr>
          <p:cNvPr id="7" name="Rectangle 6"/>
          <p:cNvSpPr/>
          <p:nvPr/>
        </p:nvSpPr>
        <p:spPr>
          <a:xfrm>
            <a:off x="1708877" y="1146746"/>
            <a:ext cx="3327817" cy="614597"/>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ar-SA" sz="2800" b="1" dirty="0">
                <a:latin typeface="Calibri" panose="020F0502020204030204" pitchFamily="34" charset="0"/>
                <a:ea typeface="Calibri" panose="020F0502020204030204" pitchFamily="34" charset="0"/>
                <a:cs typeface="Simplified Arabic" panose="02020603050405020304" pitchFamily="18" charset="-78"/>
              </a:rPr>
              <a:t>المصادر </a:t>
            </a:r>
            <a:r>
              <a:rPr lang="ar-DZ" sz="2800" b="1" dirty="0" smtClean="0">
                <a:latin typeface="Calibri" panose="020F0502020204030204" pitchFamily="34" charset="0"/>
                <a:ea typeface="Calibri" panose="020F0502020204030204" pitchFamily="34" charset="0"/>
                <a:cs typeface="Simplified Arabic" panose="02020603050405020304" pitchFamily="18" charset="-78"/>
              </a:rPr>
              <a:t>الداخلية</a:t>
            </a:r>
            <a:r>
              <a:rPr lang="ar-SA" sz="2800" b="1" dirty="0" smtClean="0">
                <a:latin typeface="Calibri" panose="020F0502020204030204" pitchFamily="34" charset="0"/>
                <a:ea typeface="Calibri" panose="020F0502020204030204" pitchFamily="34" charset="0"/>
                <a:cs typeface="Simplified Arabic" panose="02020603050405020304" pitchFamily="18" charset="-78"/>
              </a:rPr>
              <a:t>:</a:t>
            </a:r>
            <a:r>
              <a:rPr lang="ar-SA" sz="2800" dirty="0" smtClean="0">
                <a:latin typeface="Calibri" panose="020F0502020204030204" pitchFamily="34" charset="0"/>
                <a:ea typeface="Calibri" panose="020F0502020204030204" pitchFamily="34" charset="0"/>
                <a:cs typeface="Simplified Arabic" panose="02020603050405020304" pitchFamily="18" charset="-78"/>
              </a:rPr>
              <a:t> </a:t>
            </a:r>
            <a:endParaRPr lang="en-US" sz="2800" dirty="0"/>
          </a:p>
        </p:txBody>
      </p:sp>
      <p:sp>
        <p:nvSpPr>
          <p:cNvPr id="8" name="Rectangle 7"/>
          <p:cNvSpPr/>
          <p:nvPr/>
        </p:nvSpPr>
        <p:spPr>
          <a:xfrm>
            <a:off x="10904111" y="45916"/>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محاضرة رقم 08:</a:t>
            </a:r>
            <a:endParaRPr lang="en-US" sz="2400" b="1" dirty="0">
              <a:solidFill>
                <a:schemeClr val="tx1"/>
              </a:solidFill>
            </a:endParaRPr>
          </a:p>
        </p:txBody>
      </p:sp>
    </p:spTree>
    <p:extLst>
      <p:ext uri="{BB962C8B-B14F-4D97-AF65-F5344CB8AC3E}">
        <p14:creationId xmlns:p14="http://schemas.microsoft.com/office/powerpoint/2010/main" val="270810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ar-DZ" b="1" dirty="0" smtClean="0">
                <a:solidFill>
                  <a:schemeClr val="tx1"/>
                </a:solidFill>
              </a:rPr>
              <a:t>أنواع الاستخبارات التسويقية</a:t>
            </a:r>
            <a:endParaRPr lang="en-US" b="1" dirty="0">
              <a:solidFill>
                <a:schemeClr val="tx1"/>
              </a:solidFill>
            </a:endParaRPr>
          </a:p>
        </p:txBody>
      </p:sp>
      <p:sp>
        <p:nvSpPr>
          <p:cNvPr id="3" name="Espace réservé du contenu 2"/>
          <p:cNvSpPr>
            <a:spLocks noGrp="1"/>
          </p:cNvSpPr>
          <p:nvPr>
            <p:ph idx="1"/>
          </p:nvPr>
        </p:nvSpPr>
        <p:spPr>
          <a:xfrm>
            <a:off x="1154954" y="2428407"/>
            <a:ext cx="10042697" cy="3591393"/>
          </a:xfrm>
        </p:spPr>
        <p:style>
          <a:lnRef idx="2">
            <a:schemeClr val="dk1"/>
          </a:lnRef>
          <a:fillRef idx="1">
            <a:schemeClr val="lt1"/>
          </a:fillRef>
          <a:effectRef idx="0">
            <a:schemeClr val="dk1"/>
          </a:effectRef>
          <a:fontRef idx="minor">
            <a:schemeClr val="dk1"/>
          </a:fontRef>
        </p:style>
        <p:txBody>
          <a:bodyPr>
            <a:normAutofit lnSpcReduction="10000"/>
          </a:bodyPr>
          <a:lstStyle/>
          <a:p>
            <a:pPr lvl="0" algn="r" rtl="1"/>
            <a:r>
              <a:rPr lang="ar-SA" sz="2400" b="1" dirty="0">
                <a:solidFill>
                  <a:schemeClr val="bg1"/>
                </a:solidFill>
              </a:rPr>
              <a:t>استخبارات رسمية: </a:t>
            </a:r>
            <a:r>
              <a:rPr lang="ar-SA" sz="2400" dirty="0">
                <a:solidFill>
                  <a:schemeClr val="bg1"/>
                </a:solidFill>
              </a:rPr>
              <a:t>ونعني بها وجود نظام رسمي داخل المؤسسة يضم عدد من القواعد والإجراءات المحددة والمكتوبة والسياسات الموضوعة، وهيكل تنظيمي محدد </a:t>
            </a:r>
            <a:r>
              <a:rPr lang="ar-SA" sz="2400" dirty="0" err="1">
                <a:solidFill>
                  <a:schemeClr val="bg1"/>
                </a:solidFill>
              </a:rPr>
              <a:t>دالخ</a:t>
            </a:r>
            <a:r>
              <a:rPr lang="ar-SA" sz="2400" dirty="0">
                <a:solidFill>
                  <a:schemeClr val="bg1"/>
                </a:solidFill>
              </a:rPr>
              <a:t> الخريطة التنظيمية للمؤسسة يتضمن وحدة المخابرات التسويقية والتي عادة ما تكون تابعة لإدارة التسويق، وتقوم هذه الوحدة بالتجميع الرسمي للبيانات وتحليلها مستخدمة في ذلك الموارد المتاحة لديها من أجهزة وبرامج وأفراد</a:t>
            </a:r>
            <a:endParaRPr lang="en-US" sz="2400" dirty="0">
              <a:solidFill>
                <a:schemeClr val="bg1"/>
              </a:solidFill>
            </a:endParaRPr>
          </a:p>
          <a:p>
            <a:pPr lvl="0" algn="r" rtl="1"/>
            <a:r>
              <a:rPr lang="ar-SA" sz="2400" b="1" dirty="0">
                <a:solidFill>
                  <a:schemeClr val="bg1"/>
                </a:solidFill>
              </a:rPr>
              <a:t>استخبارات غير رسمية :</a:t>
            </a:r>
            <a:r>
              <a:rPr lang="ar-SA" sz="2400" dirty="0">
                <a:solidFill>
                  <a:schemeClr val="bg1"/>
                </a:solidFill>
              </a:rPr>
              <a:t> وتعني عدم وجود إجراءات مكتوبة لممارسة الأنشطة الاستخبارية، بل يتم ممارسة تلك الأنشطة من خلال وسائلا الاتصال المختلفة ومتابعة ما يتم نشره خارج المؤسسة من معلومات وأخبار تمس النشاط التسويقي لمؤسستنا، وهناك العديد من العيوب لهذا النظام مثل تأخر وصول المعلومات المطلوبة لعدم وجود قنوات واضحة تمر منها وكذا تشويه المعلومة نتيجة مرورها من شخص لآخر بصورة غير رسمية مما يؤدي لانحراف المعلومة الأصلين تلك التي وصلت لمتخذ القرار</a:t>
            </a:r>
            <a:endParaRPr lang="en-US" sz="2400" dirty="0">
              <a:solidFill>
                <a:schemeClr val="bg1"/>
              </a:solidFill>
            </a:endParaRPr>
          </a:p>
          <a:p>
            <a:endParaRPr lang="en-US" dirty="0"/>
          </a:p>
        </p:txBody>
      </p:sp>
      <p:sp>
        <p:nvSpPr>
          <p:cNvPr id="4" name="Rectangle 3"/>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محاضرة رقم 08:</a:t>
            </a:r>
            <a:endParaRPr lang="en-US" sz="2400" b="1" dirty="0">
              <a:solidFill>
                <a:schemeClr val="tx1"/>
              </a:solidFill>
            </a:endParaRPr>
          </a:p>
        </p:txBody>
      </p:sp>
    </p:spTree>
    <p:extLst>
      <p:ext uri="{BB962C8B-B14F-4D97-AF65-F5344CB8AC3E}">
        <p14:creationId xmlns:p14="http://schemas.microsoft.com/office/powerpoint/2010/main" val="43327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ar-DZ" b="1" dirty="0" smtClean="0">
                <a:solidFill>
                  <a:schemeClr val="tx1"/>
                </a:solidFill>
              </a:rPr>
              <a:t>أنواع الاستخبارات التسويقية</a:t>
            </a:r>
            <a:endParaRPr lang="en-US" b="1" dirty="0">
              <a:solidFill>
                <a:schemeClr val="tx1"/>
              </a:solidFill>
            </a:endParaRPr>
          </a:p>
        </p:txBody>
      </p:sp>
      <p:pic>
        <p:nvPicPr>
          <p:cNvPr id="5" name="Image 4"/>
          <p:cNvPicPr>
            <a:picLocks noChangeAspect="1"/>
          </p:cNvPicPr>
          <p:nvPr/>
        </p:nvPicPr>
        <p:blipFill>
          <a:blip r:embed="rId2"/>
          <a:stretch>
            <a:fillRect/>
          </a:stretch>
        </p:blipFill>
        <p:spPr>
          <a:xfrm>
            <a:off x="1035032" y="2543010"/>
            <a:ext cx="9428011" cy="266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محاضرة رقم 08:</a:t>
            </a:r>
            <a:endParaRPr lang="en-US" sz="2400" b="1" dirty="0">
              <a:solidFill>
                <a:schemeClr val="tx1"/>
              </a:solidFill>
            </a:endParaRPr>
          </a:p>
        </p:txBody>
      </p:sp>
    </p:spTree>
    <p:extLst>
      <p:ext uri="{BB962C8B-B14F-4D97-AF65-F5344CB8AC3E}">
        <p14:creationId xmlns:p14="http://schemas.microsoft.com/office/powerpoint/2010/main" val="38471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528997" y="1588742"/>
            <a:ext cx="8452209" cy="4839664"/>
          </a:xfrm>
          <a:prstGeom prst="rect">
            <a:avLst/>
          </a:prstGeom>
        </p:spPr>
      </p:pic>
      <p:sp>
        <p:nvSpPr>
          <p:cNvPr id="3" name="Rectangle à coins arrondis 2"/>
          <p:cNvSpPr/>
          <p:nvPr/>
        </p:nvSpPr>
        <p:spPr>
          <a:xfrm>
            <a:off x="2008682" y="464695"/>
            <a:ext cx="7195279" cy="7794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smtClean="0">
                <a:solidFill>
                  <a:schemeClr val="bg1"/>
                </a:solidFill>
              </a:rPr>
              <a:t>جدول يوضح المجالات الأساسية للاستخبارات التسويقية</a:t>
            </a:r>
            <a:endParaRPr lang="en-US" sz="2800" b="1" dirty="0">
              <a:solidFill>
                <a:schemeClr val="bg1"/>
              </a:solidFill>
            </a:endParaRPr>
          </a:p>
        </p:txBody>
      </p:sp>
      <p:sp>
        <p:nvSpPr>
          <p:cNvPr id="4" name="Rectangle 3"/>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محاضرة رقم 08:</a:t>
            </a:r>
            <a:endParaRPr lang="en-US" sz="2400" b="1" dirty="0">
              <a:solidFill>
                <a:schemeClr val="tx1"/>
              </a:solidFill>
            </a:endParaRPr>
          </a:p>
        </p:txBody>
      </p:sp>
    </p:spTree>
    <p:extLst>
      <p:ext uri="{BB962C8B-B14F-4D97-AF65-F5344CB8AC3E}">
        <p14:creationId xmlns:p14="http://schemas.microsoft.com/office/powerpoint/2010/main" val="366234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محاضرة رقم 08:</a:t>
            </a:r>
            <a:endParaRPr lang="en-US" sz="2400" b="1" dirty="0">
              <a:solidFill>
                <a:schemeClr val="tx1"/>
              </a:solidFill>
            </a:endParaRPr>
          </a:p>
        </p:txBody>
      </p:sp>
      <p:sp>
        <p:nvSpPr>
          <p:cNvPr id="3" name="ZoneTexte 2"/>
          <p:cNvSpPr txBox="1"/>
          <p:nvPr/>
        </p:nvSpPr>
        <p:spPr>
          <a:xfrm>
            <a:off x="470229" y="1023873"/>
            <a:ext cx="10199077" cy="563231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gn="just" rtl="1">
              <a:lnSpc>
                <a:spcPct val="150000"/>
              </a:lnSpc>
            </a:pPr>
            <a:r>
              <a:rPr lang="ar-DZ" sz="2400" dirty="0" smtClean="0"/>
              <a:t> </a:t>
            </a:r>
            <a:r>
              <a:rPr lang="ar-SA" sz="2400" dirty="0" smtClean="0"/>
              <a:t>تفيد </a:t>
            </a:r>
            <a:r>
              <a:rPr lang="ar-SA" sz="2400" dirty="0"/>
              <a:t>بحوث التسويق في </a:t>
            </a:r>
            <a:r>
              <a:rPr lang="ar-SA" sz="2400" dirty="0" smtClean="0"/>
              <a:t>توفير </a:t>
            </a:r>
            <a:r>
              <a:rPr lang="ar-SA" sz="2400" dirty="0"/>
              <a:t>المعلومات التي تمكن من اتخاذ القرارات </a:t>
            </a:r>
            <a:r>
              <a:rPr lang="ar-SA" sz="2400" u="sng" dirty="0"/>
              <a:t>بصورة غير منتظمة </a:t>
            </a:r>
            <a:r>
              <a:rPr lang="ar-SA" sz="2400" dirty="0"/>
              <a:t>و التي تعكس </a:t>
            </a:r>
            <a:r>
              <a:rPr lang="ar-SA" sz="2400" u="sng" dirty="0">
                <a:effectLst>
                  <a:outerShdw blurRad="38100" dist="38100" dir="2700000" algn="tl">
                    <a:srgbClr val="000000">
                      <a:alpha val="43137"/>
                    </a:srgbClr>
                  </a:outerShdw>
                </a:effectLst>
              </a:rPr>
              <a:t>مشاكل تواجه المؤسسة من وقت لآخر </a:t>
            </a:r>
            <a:r>
              <a:rPr lang="ar-SA" sz="2400" dirty="0"/>
              <a:t>أو </a:t>
            </a:r>
            <a:r>
              <a:rPr lang="ar-SA" sz="2400" u="sng" dirty="0">
                <a:effectLst>
                  <a:outerShdw blurRad="38100" dist="38100" dir="2700000" algn="tl">
                    <a:srgbClr val="000000">
                      <a:alpha val="43137"/>
                    </a:srgbClr>
                  </a:outerShdw>
                </a:effectLst>
              </a:rPr>
              <a:t>قرارات تحتاج إلى جمع معلومات للمساعدة في اتخاذها </a:t>
            </a:r>
            <a:r>
              <a:rPr lang="ar-SA" sz="2400" dirty="0"/>
              <a:t>(مثل تقديم منتج جديد إلى السوق) و هي الوسيلة التي تربط بين المستهلكين و العملاء بصانع القرار التسويقي بالمؤسسة، </a:t>
            </a:r>
            <a:endParaRPr lang="ar-DZ" sz="2400" dirty="0" smtClean="0"/>
          </a:p>
          <a:p>
            <a:pPr marL="342900" lvl="0" indent="-342900" algn="just" rtl="1">
              <a:lnSpc>
                <a:spcPct val="150000"/>
              </a:lnSpc>
              <a:buFont typeface="Wingdings" panose="05000000000000000000" pitchFamily="2" charset="2"/>
              <a:buChar char="q"/>
            </a:pPr>
            <a:r>
              <a:rPr lang="ar-SA" sz="2400" b="1" u="sng" dirty="0" smtClean="0"/>
              <a:t>فتعرف </a:t>
            </a:r>
            <a:r>
              <a:rPr lang="ar-SA" sz="2400" b="1" u="sng" dirty="0"/>
              <a:t>بحوث التسويق </a:t>
            </a:r>
            <a:r>
              <a:rPr lang="ar-SA" sz="2400" dirty="0"/>
              <a:t>بأنها جمع و تسجيل و تحليل البيانات التسويقية أو البيانات المتعلقة بالمشاكل التسويقية للسلع و الخدمات، و يمكن أن تتعلق هذه المشاكل بأي عنصر من مكونات المزيج </a:t>
            </a:r>
            <a:r>
              <a:rPr lang="ar-SA" sz="2400" dirty="0" smtClean="0"/>
              <a:t>التسويقي.</a:t>
            </a:r>
            <a:endParaRPr lang="ar-DZ" sz="2400" dirty="0" smtClean="0"/>
          </a:p>
          <a:p>
            <a:pPr lvl="0" algn="ctr" rtl="1">
              <a:lnSpc>
                <a:spcPct val="150000"/>
              </a:lnSpc>
            </a:pPr>
            <a:r>
              <a:rPr lang="ar-SA" sz="2400" dirty="0" smtClean="0">
                <a:effectLst>
                  <a:outerShdw blurRad="38100" dist="38100" dir="2700000" algn="tl">
                    <a:srgbClr val="000000">
                      <a:alpha val="43137"/>
                    </a:srgbClr>
                  </a:outerShdw>
                </a:effectLst>
              </a:rPr>
              <a:t>فنشاط </a:t>
            </a:r>
            <a:r>
              <a:rPr lang="ar-SA" sz="2400" dirty="0">
                <a:effectLst>
                  <a:outerShdw blurRad="38100" dist="38100" dir="2700000" algn="tl">
                    <a:srgbClr val="000000">
                      <a:alpha val="43137"/>
                    </a:srgbClr>
                  </a:outerShdw>
                </a:effectLst>
              </a:rPr>
              <a:t>بحوث التسويق يتعلق بجمع البيانات و تحليلها و تحليل المشاكل التسويقية ذاتها. فبحوث التسويق ينظر إليها على أنها جزء من نظام المعلومات التسويقية حيث يمكن أن تقدم قدرا كبيرا من المعلومات التسويقية و تبدأ هذه البحوث في تحديد مشكلة ثم جمع البيانات و تحليلها و استخلاص النتائج في شكل تقرير يتم على أساسه اتخاذ القرار المناسب</a:t>
            </a:r>
            <a:r>
              <a:rPr lang="ar-SA" sz="2000" dirty="0">
                <a:effectLst>
                  <a:outerShdw blurRad="38100" dist="38100" dir="2700000" algn="tl">
                    <a:srgbClr val="000000">
                      <a:alpha val="43137"/>
                    </a:srgbClr>
                  </a:outerShdw>
                </a:effectLst>
              </a:rPr>
              <a:t>.</a:t>
            </a:r>
            <a:endParaRPr lang="en-US" sz="2000" dirty="0">
              <a:effectLst>
                <a:outerShdw blurRad="38100" dist="38100" dir="2700000" algn="tl">
                  <a:srgbClr val="000000">
                    <a:alpha val="43137"/>
                  </a:srgbClr>
                </a:outerShdw>
              </a:effectLst>
            </a:endParaRPr>
          </a:p>
        </p:txBody>
      </p:sp>
      <p:sp>
        <p:nvSpPr>
          <p:cNvPr id="4" name="Rectangle à coins arrondis 3"/>
          <p:cNvSpPr/>
          <p:nvPr/>
        </p:nvSpPr>
        <p:spPr>
          <a:xfrm>
            <a:off x="829994" y="169469"/>
            <a:ext cx="7835705" cy="675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u="sng" dirty="0" smtClean="0">
                <a:solidFill>
                  <a:schemeClr val="bg1"/>
                </a:solidFill>
              </a:rPr>
              <a:t>3- بحوث التسويق</a:t>
            </a:r>
            <a:endParaRPr lang="en-US" sz="3200" b="1" u="sng" dirty="0">
              <a:solidFill>
                <a:schemeClr val="bg1"/>
              </a:solidFill>
            </a:endParaRPr>
          </a:p>
        </p:txBody>
      </p:sp>
    </p:spTree>
    <p:extLst>
      <p:ext uri="{BB962C8B-B14F-4D97-AF65-F5344CB8AC3E}">
        <p14:creationId xmlns:p14="http://schemas.microsoft.com/office/powerpoint/2010/main" val="9582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محاضرة رقم 08:</a:t>
            </a:r>
            <a:endParaRPr lang="en-US" sz="2400" b="1" dirty="0">
              <a:solidFill>
                <a:schemeClr val="tx1"/>
              </a:solidFill>
            </a:endParaRPr>
          </a:p>
        </p:txBody>
      </p:sp>
      <p:sp>
        <p:nvSpPr>
          <p:cNvPr id="3" name="Flèche courbée vers la gauche 2"/>
          <p:cNvSpPr/>
          <p:nvPr/>
        </p:nvSpPr>
        <p:spPr>
          <a:xfrm>
            <a:off x="9777046" y="1519311"/>
            <a:ext cx="1266092" cy="433189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à coins arrondis 3"/>
          <p:cNvSpPr/>
          <p:nvPr/>
        </p:nvSpPr>
        <p:spPr>
          <a:xfrm>
            <a:off x="759655" y="132317"/>
            <a:ext cx="8778240" cy="11394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u="sng" dirty="0">
                <a:solidFill>
                  <a:schemeClr val="bg1"/>
                </a:solidFill>
              </a:rPr>
              <a:t>علاقة بحوث التسويق بنظام المعلومات التسويقية</a:t>
            </a:r>
            <a:endParaRPr lang="en-US" sz="2400" dirty="0">
              <a:solidFill>
                <a:schemeClr val="bg1"/>
              </a:solidFill>
            </a:endParaRPr>
          </a:p>
        </p:txBody>
      </p:sp>
      <p:sp>
        <p:nvSpPr>
          <p:cNvPr id="5" name="Rectangle 4"/>
          <p:cNvSpPr/>
          <p:nvPr/>
        </p:nvSpPr>
        <p:spPr>
          <a:xfrm>
            <a:off x="1654870" y="702058"/>
            <a:ext cx="6987810" cy="620170"/>
          </a:xfrm>
          <a:prstGeom prst="rect">
            <a:avLst/>
          </a:prstGeom>
        </p:spPr>
        <p:txBody>
          <a:bodyPr wrap="none">
            <a:spAutoFit/>
          </a:bodyPr>
          <a:lstStyle/>
          <a:p>
            <a:pPr marL="342900" lvl="0" indent="-342900" algn="r" rtl="1">
              <a:lnSpc>
                <a:spcPct val="130000"/>
              </a:lnSpc>
              <a:spcBef>
                <a:spcPts val="600"/>
              </a:spcBef>
              <a:spcAft>
                <a:spcPts val="600"/>
              </a:spcAft>
              <a:buFont typeface="Wingdings" panose="05000000000000000000" pitchFamily="2" charset="2"/>
              <a:buChar char=""/>
            </a:pPr>
            <a:r>
              <a:rPr lang="ar-SA" sz="2800" dirty="0">
                <a:solidFill>
                  <a:schemeClr val="bg1"/>
                </a:solidFill>
                <a:latin typeface="Calibri" panose="020F0502020204030204" pitchFamily="34" charset="0"/>
                <a:ea typeface="Times New Roman" panose="02020603050405020304" pitchFamily="18" charset="0"/>
                <a:cs typeface="Traditional Arabic" panose="02020603050405020304" pitchFamily="18" charset="-78"/>
              </a:rPr>
              <a:t>توجد علاقة قوية بين بحوث التسويق و نظام المعلومات التسويقية حيث:</a:t>
            </a:r>
            <a:endParaRPr lang="en-US"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p:txBody>
      </p:sp>
      <p:sp>
        <p:nvSpPr>
          <p:cNvPr id="6" name="Rectangle 5"/>
          <p:cNvSpPr/>
          <p:nvPr/>
        </p:nvSpPr>
        <p:spPr>
          <a:xfrm>
            <a:off x="567343" y="1299935"/>
            <a:ext cx="9156684" cy="533069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lvl="0" indent="-342900" algn="r" rtl="1">
              <a:lnSpc>
                <a:spcPct val="130000"/>
              </a:lnSpc>
              <a:spcBef>
                <a:spcPts val="600"/>
              </a:spcBef>
              <a:spcAft>
                <a:spcPts val="600"/>
              </a:spcAft>
              <a:buFont typeface="Wingdings" panose="05000000000000000000" pitchFamily="2" charset="2"/>
              <a:buChar char=""/>
            </a:pPr>
            <a:r>
              <a:rPr lang="ar-SA" sz="2400" dirty="0">
                <a:latin typeface="Calibri" panose="020F0502020204030204" pitchFamily="34" charset="0"/>
                <a:ea typeface="Times New Roman" panose="02020603050405020304" pitchFamily="18" charset="0"/>
                <a:cs typeface="Traditional Arabic" panose="02020603050405020304" pitchFamily="18" charset="-78"/>
              </a:rPr>
              <a:t> </a:t>
            </a:r>
            <a:r>
              <a:rPr lang="ar-SA" sz="2800" dirty="0">
                <a:latin typeface="Calibri" panose="020F0502020204030204" pitchFamily="34" charset="0"/>
                <a:ea typeface="Times New Roman" panose="02020603050405020304" pitchFamily="18" charset="0"/>
                <a:cs typeface="Traditional Arabic" panose="02020603050405020304" pitchFamily="18" charset="-78"/>
              </a:rPr>
              <a:t>تركز نظم المعلومات التسويقية على البيئة الداخلية و الخارجية و تركز بحوث التسويق على جمع البيانات و المعلومات من البيئة الخارجية.</a:t>
            </a:r>
            <a:endParaRPr lang="en-US"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gn="r" rtl="1">
              <a:lnSpc>
                <a:spcPct val="115000"/>
              </a:lnSpc>
              <a:spcBef>
                <a:spcPts val="600"/>
              </a:spcBef>
              <a:spcAft>
                <a:spcPts val="600"/>
              </a:spcAft>
              <a:buFont typeface="Wingdings" panose="05000000000000000000" pitchFamily="2" charset="2"/>
              <a:buChar char=""/>
            </a:pPr>
            <a:r>
              <a:rPr lang="ar-SA" sz="2800" dirty="0">
                <a:latin typeface="Calibri" panose="020F0502020204030204" pitchFamily="34" charset="0"/>
                <a:ea typeface="Times New Roman" panose="02020603050405020304" pitchFamily="18" charset="0"/>
                <a:cs typeface="Traditional Arabic" panose="02020603050405020304" pitchFamily="18" charset="-78"/>
              </a:rPr>
              <a:t>بحوث التسويق هي أسلوب لجمع البيانات و تحليلها بغرض حل مشكلة محددة بذاتها و هذا يعني أنه يرتبط البحث التسويقي بدراسة مشكلة أو موضوع معين مثل انخفاض  حصة المؤسسة في السوق. في حين أن نظام المعلومات التسويقية عبارة عن تدفق للمعلومات بشكل مستمر و يومي للاستفادة منه في أي وقت من خلال المديرين أو المسوقين في المؤسسة. و تعتبر أجهزة لمتابعة حركة السوق كي تمكن المؤسسة من تعديل قراراتها و خططها التسويقية نحو السوق و العملاء و السلع فالنظام الكفء الذي يمنع كثير من المشاكل التسويقية بمقدرته على التنبؤ  بالمشكلات قبل حدوثها و هذا ما يسمح باتخاذ القرار قبل وقوع المشاكل و الأزمات التسويقية، و بذلك يعتبر نظام المعلومات التسويقية نظاما علاجيا و وقائيا في نفس الوقت.</a:t>
            </a:r>
            <a:endParaRPr lang="en-US"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8688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avec flèche vers la gauche 2"/>
          <p:cNvSpPr/>
          <p:nvPr/>
        </p:nvSpPr>
        <p:spPr>
          <a:xfrm>
            <a:off x="7779895" y="2023672"/>
            <a:ext cx="4017364" cy="3867462"/>
          </a:xfrm>
          <a:prstGeom prst="leftArrow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dirty="0" smtClean="0">
                <a:solidFill>
                  <a:schemeClr val="bg1"/>
                </a:solidFill>
              </a:rPr>
              <a:t>كون أن نظام بحوث التسويق  يعد أحد الأنظمة الفرعية  المتواجدة على مستوى نظام المعلومات التسويقية، </a:t>
            </a:r>
          </a:p>
          <a:p>
            <a:pPr algn="ctr" rtl="1"/>
            <a:r>
              <a:rPr lang="ar-DZ" sz="2400" dirty="0" smtClean="0">
                <a:solidFill>
                  <a:schemeClr val="bg1"/>
                </a:solidFill>
              </a:rPr>
              <a:t>حيث ينظر للعلاقة بينهما  بطرق مختلفة</a:t>
            </a:r>
            <a:endParaRPr lang="en-US" sz="2400" dirty="0">
              <a:solidFill>
                <a:schemeClr val="bg1"/>
              </a:solidFill>
            </a:endParaRPr>
          </a:p>
        </p:txBody>
      </p:sp>
      <p:sp>
        <p:nvSpPr>
          <p:cNvPr id="4" name="Rectangle 3"/>
          <p:cNvSpPr/>
          <p:nvPr/>
        </p:nvSpPr>
        <p:spPr>
          <a:xfrm>
            <a:off x="704539" y="2023672"/>
            <a:ext cx="6535710" cy="1274164"/>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p:spPr>
        <p:style>
          <a:lnRef idx="3">
            <a:schemeClr val="lt1"/>
          </a:lnRef>
          <a:fillRef idx="1">
            <a:schemeClr val="accent2"/>
          </a:fillRef>
          <a:effectRef idx="1">
            <a:schemeClr val="accent2"/>
          </a:effectRef>
          <a:fontRef idx="minor">
            <a:schemeClr val="lt1"/>
          </a:fontRef>
        </p:style>
        <p:txBody>
          <a:bodyPr rtlCol="0" anchor="ctr"/>
          <a:lstStyle/>
          <a:p>
            <a:pPr algn="ctr" rtl="1"/>
            <a:r>
              <a:rPr lang="ar-DZ" sz="2400" dirty="0" smtClean="0">
                <a:solidFill>
                  <a:schemeClr val="bg1"/>
                </a:solidFill>
              </a:rPr>
              <a:t>البعض يرى أن نظام المعلومات التسويقية ما هو إلا امتداد منطقي لبحوث التسويق الذي يعتمد على الحاسب الآلي</a:t>
            </a:r>
          </a:p>
        </p:txBody>
      </p:sp>
      <p:sp>
        <p:nvSpPr>
          <p:cNvPr id="5" name="Rectangle 4"/>
          <p:cNvSpPr/>
          <p:nvPr/>
        </p:nvSpPr>
        <p:spPr>
          <a:xfrm>
            <a:off x="704539" y="4259704"/>
            <a:ext cx="6535710" cy="1274164"/>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0" scaled="1"/>
            <a:tileRect/>
          </a:gradFill>
        </p:spPr>
        <p:style>
          <a:lnRef idx="3">
            <a:schemeClr val="lt1"/>
          </a:lnRef>
          <a:fillRef idx="1">
            <a:schemeClr val="accent3"/>
          </a:fillRef>
          <a:effectRef idx="1">
            <a:schemeClr val="accent3"/>
          </a:effectRef>
          <a:fontRef idx="minor">
            <a:schemeClr val="lt1"/>
          </a:fontRef>
        </p:style>
        <p:txBody>
          <a:bodyPr rtlCol="0" anchor="ctr"/>
          <a:lstStyle/>
          <a:p>
            <a:pPr algn="ctr" rtl="1"/>
            <a:r>
              <a:rPr lang="ar-DZ" sz="2400" dirty="0">
                <a:solidFill>
                  <a:schemeClr val="bg1"/>
                </a:solidFill>
              </a:rPr>
              <a:t>بينما يرى آخرون على أنهما نشاطان متميزان على بعضهما </a:t>
            </a:r>
            <a:r>
              <a:rPr lang="ar-DZ" sz="2400" dirty="0" smtClean="0">
                <a:solidFill>
                  <a:schemeClr val="bg1"/>
                </a:solidFill>
              </a:rPr>
              <a:t>تماما، </a:t>
            </a:r>
            <a:r>
              <a:rPr lang="ar-DZ" sz="2400" dirty="0">
                <a:solidFill>
                  <a:schemeClr val="bg1"/>
                </a:solidFill>
              </a:rPr>
              <a:t>وما يربطهما أن كلاهما يتعامل مع إدارة بيانات</a:t>
            </a:r>
            <a:endParaRPr lang="en-US" sz="2400" dirty="0">
              <a:solidFill>
                <a:schemeClr val="bg1"/>
              </a:solidFill>
            </a:endParaRPr>
          </a:p>
        </p:txBody>
      </p:sp>
      <p:sp>
        <p:nvSpPr>
          <p:cNvPr id="6" name="Rectangle 5"/>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محاضرة رقم 08:</a:t>
            </a:r>
            <a:endParaRPr lang="en-US" sz="2400" b="1" dirty="0">
              <a:solidFill>
                <a:schemeClr val="tx1"/>
              </a:solidFill>
            </a:endParaRPr>
          </a:p>
        </p:txBody>
      </p:sp>
      <p:sp>
        <p:nvSpPr>
          <p:cNvPr id="7" name="Rectangle à coins arrondis 6"/>
          <p:cNvSpPr/>
          <p:nvPr/>
        </p:nvSpPr>
        <p:spPr>
          <a:xfrm>
            <a:off x="759655" y="132317"/>
            <a:ext cx="8778240" cy="11394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u="sng" dirty="0">
                <a:solidFill>
                  <a:schemeClr val="bg1"/>
                </a:solidFill>
              </a:rPr>
              <a:t>علاقة بحوث التسويق بنظام المعلومات التسويقية</a:t>
            </a:r>
            <a:endParaRPr lang="en-US" sz="2800" dirty="0">
              <a:solidFill>
                <a:schemeClr val="bg1"/>
              </a:solidFill>
            </a:endParaRPr>
          </a:p>
        </p:txBody>
      </p:sp>
    </p:spTree>
    <p:extLst>
      <p:ext uri="{BB962C8B-B14F-4D97-AF65-F5344CB8AC3E}">
        <p14:creationId xmlns:p14="http://schemas.microsoft.com/office/powerpoint/2010/main" val="402697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0924" y="434715"/>
            <a:ext cx="9597455" cy="20536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r" rtl="1"/>
            <a:endParaRPr lang="ar-DZ" sz="2400" dirty="0" smtClean="0"/>
          </a:p>
          <a:p>
            <a:pPr algn="r" rtl="1"/>
            <a:r>
              <a:rPr lang="ar-DZ" sz="2400" dirty="0" smtClean="0"/>
              <a:t>من أجل تحديد العلاقة يجب طرح الأسئلة التالية والاجابة عليها: </a:t>
            </a:r>
          </a:p>
          <a:p>
            <a:pPr marL="285750" indent="-285750" algn="r" rtl="1">
              <a:buFont typeface="Wingdings" panose="05000000000000000000" pitchFamily="2" charset="2"/>
              <a:buChar char="Ø"/>
            </a:pPr>
            <a:r>
              <a:rPr lang="ar-DZ" sz="2400" dirty="0" smtClean="0"/>
              <a:t>هل يعتبر نظام المعلومات </a:t>
            </a:r>
            <a:r>
              <a:rPr lang="ar-DZ" sz="2400" dirty="0"/>
              <a:t>التسويقية نظاما فرعيا في إطار </a:t>
            </a:r>
            <a:r>
              <a:rPr lang="ar-DZ" sz="2400" dirty="0" smtClean="0"/>
              <a:t>نظام البحوث التسويقية؟</a:t>
            </a:r>
            <a:endParaRPr lang="ar-DZ" sz="2400" dirty="0"/>
          </a:p>
          <a:p>
            <a:pPr marL="285750" indent="-285750" algn="r" rtl="1">
              <a:buFont typeface="Wingdings" panose="05000000000000000000" pitchFamily="2" charset="2"/>
              <a:buChar char="Ø"/>
            </a:pPr>
            <a:r>
              <a:rPr lang="ar-DZ" sz="2400" dirty="0"/>
              <a:t>هل يعتبر نظام المعلومات التسويقية </a:t>
            </a:r>
            <a:r>
              <a:rPr lang="ar-DZ" sz="2400" dirty="0" smtClean="0"/>
              <a:t>امتدادا لنظا</a:t>
            </a:r>
            <a:r>
              <a:rPr lang="ar-DZ" sz="2400" dirty="0"/>
              <a:t>م</a:t>
            </a:r>
            <a:r>
              <a:rPr lang="ar-DZ" sz="2400" dirty="0" smtClean="0"/>
              <a:t> </a:t>
            </a:r>
            <a:r>
              <a:rPr lang="ar-DZ" sz="2400" dirty="0"/>
              <a:t>البحوث التسويقية</a:t>
            </a:r>
            <a:r>
              <a:rPr lang="ar-DZ" sz="2400" dirty="0" smtClean="0"/>
              <a:t>؟</a:t>
            </a:r>
          </a:p>
          <a:p>
            <a:pPr marL="285750" indent="-285750" algn="r" rtl="1">
              <a:buFont typeface="Wingdings" panose="05000000000000000000" pitchFamily="2" charset="2"/>
              <a:buChar char="Ø"/>
            </a:pPr>
            <a:r>
              <a:rPr lang="ar-DZ" sz="2400" dirty="0" smtClean="0"/>
              <a:t> </a:t>
            </a:r>
            <a:r>
              <a:rPr lang="ar-DZ" sz="2400" dirty="0"/>
              <a:t>هل يعتبر نظام المعلومات التسويقية </a:t>
            </a:r>
            <a:r>
              <a:rPr lang="ar-DZ" sz="2400" dirty="0" smtClean="0"/>
              <a:t>البديل </a:t>
            </a:r>
            <a:r>
              <a:rPr lang="ar-DZ" sz="2400" dirty="0"/>
              <a:t>عن </a:t>
            </a:r>
            <a:r>
              <a:rPr lang="ar-DZ" sz="2400" dirty="0" smtClean="0"/>
              <a:t>نظا</a:t>
            </a:r>
            <a:r>
              <a:rPr lang="ar-DZ" sz="2400" dirty="0"/>
              <a:t>م</a:t>
            </a:r>
            <a:r>
              <a:rPr lang="ar-DZ" sz="2400" dirty="0" smtClean="0"/>
              <a:t> </a:t>
            </a:r>
            <a:r>
              <a:rPr lang="ar-DZ" sz="2400" dirty="0"/>
              <a:t>البحوث التسويقية؟ </a:t>
            </a:r>
            <a:endParaRPr lang="ar-DZ" sz="2400" dirty="0" smtClean="0"/>
          </a:p>
          <a:p>
            <a:pPr algn="r" rtl="1"/>
            <a:r>
              <a:rPr lang="ar-DZ" dirty="0"/>
              <a:t/>
            </a:r>
            <a:br>
              <a:rPr lang="ar-DZ" dirty="0"/>
            </a:br>
            <a:endParaRPr lang="en-US" dirty="0"/>
          </a:p>
        </p:txBody>
      </p:sp>
      <p:sp>
        <p:nvSpPr>
          <p:cNvPr id="4" name="Rectangle 3"/>
          <p:cNvSpPr/>
          <p:nvPr/>
        </p:nvSpPr>
        <p:spPr>
          <a:xfrm>
            <a:off x="10298243" y="2878111"/>
            <a:ext cx="1768839" cy="3417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dirty="0" smtClean="0">
                <a:solidFill>
                  <a:schemeClr val="bg1"/>
                </a:solidFill>
              </a:rPr>
              <a:t>إن هذه التساؤلات تقودنا الى ثلاث وجهات نظر: </a:t>
            </a:r>
            <a:endParaRPr lang="en-US" sz="2800" dirty="0">
              <a:solidFill>
                <a:schemeClr val="bg1"/>
              </a:solidFill>
            </a:endParaRPr>
          </a:p>
        </p:txBody>
      </p:sp>
      <p:sp>
        <p:nvSpPr>
          <p:cNvPr id="5" name="Flèche gauche 4"/>
          <p:cNvSpPr/>
          <p:nvPr/>
        </p:nvSpPr>
        <p:spPr>
          <a:xfrm>
            <a:off x="9143999" y="2488366"/>
            <a:ext cx="944379" cy="3822493"/>
          </a:xfrm>
          <a:prstGeom prst="leftArrow">
            <a:avLst>
              <a:gd name="adj1" fmla="val 50000"/>
              <a:gd name="adj2" fmla="val 365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90924" y="2553948"/>
            <a:ext cx="8529403" cy="929390"/>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rtl="1"/>
            <a:r>
              <a:rPr lang="ar-DZ" sz="2400" b="1" i="1" dirty="0" smtClean="0">
                <a:solidFill>
                  <a:schemeClr val="bg1"/>
                </a:solidFill>
              </a:rPr>
              <a:t>الأولى: </a:t>
            </a:r>
            <a:r>
              <a:rPr lang="ar-DZ" sz="2400" b="1" dirty="0" smtClean="0">
                <a:solidFill>
                  <a:schemeClr val="bg1"/>
                </a:solidFill>
              </a:rPr>
              <a:t>ان نظام المعلومات التسويقية هو في جوهره جزء من نظام بحوث التسويق (على عكس الاتجاه الثاني)</a:t>
            </a:r>
            <a:endParaRPr lang="en-US" sz="2400" b="1" dirty="0">
              <a:solidFill>
                <a:schemeClr val="bg1"/>
              </a:solidFill>
            </a:endParaRPr>
          </a:p>
        </p:txBody>
      </p:sp>
      <p:sp>
        <p:nvSpPr>
          <p:cNvPr id="7" name="Rectangle 6"/>
          <p:cNvSpPr/>
          <p:nvPr/>
        </p:nvSpPr>
        <p:spPr>
          <a:xfrm>
            <a:off x="490925" y="3548921"/>
            <a:ext cx="8540648" cy="929390"/>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r>
              <a:rPr lang="ar-DZ" sz="2400" b="1" i="1" dirty="0" smtClean="0">
                <a:solidFill>
                  <a:schemeClr val="bg1"/>
                </a:solidFill>
              </a:rPr>
              <a:t>الثاني: </a:t>
            </a:r>
            <a:r>
              <a:rPr lang="ar-DZ" sz="2400" b="1" dirty="0" smtClean="0">
                <a:solidFill>
                  <a:schemeClr val="bg1"/>
                </a:solidFill>
              </a:rPr>
              <a:t>نظام بحوث التسويق هو جزء من نظام المعلومات التسويقية، حيث الأول يصنف كنظام فرعي من الأخير و نظام المعلومات التسويقية اشمل وأعم</a:t>
            </a:r>
            <a:endParaRPr lang="en-US" sz="2400" b="1" dirty="0">
              <a:solidFill>
                <a:schemeClr val="bg1"/>
              </a:solidFill>
            </a:endParaRPr>
          </a:p>
        </p:txBody>
      </p:sp>
      <p:sp>
        <p:nvSpPr>
          <p:cNvPr id="8" name="Rectangle 7"/>
          <p:cNvSpPr/>
          <p:nvPr/>
        </p:nvSpPr>
        <p:spPr>
          <a:xfrm>
            <a:off x="438460" y="4586990"/>
            <a:ext cx="8649325" cy="1858781"/>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rtl="1"/>
            <a:r>
              <a:rPr lang="ar-DZ" sz="2400" i="1" dirty="0" smtClean="0">
                <a:solidFill>
                  <a:schemeClr val="bg1"/>
                </a:solidFill>
              </a:rPr>
              <a:t>الثالثة</a:t>
            </a:r>
            <a:r>
              <a:rPr lang="ar-DZ" sz="2400" dirty="0" smtClean="0">
                <a:solidFill>
                  <a:schemeClr val="bg1"/>
                </a:solidFill>
              </a:rPr>
              <a:t>: يمكن القول أن نظام المعلومات التسويقية يعتمد في نجاحه لتحقيق الأهداف المرسومة على نجاح أنظمته الفرعية المكونة له (وبحوث التسويق أحد هذه المكونات)، وبالتالي </a:t>
            </a:r>
            <a:r>
              <a:rPr lang="en-GB" sz="2400" dirty="0" err="1" smtClean="0">
                <a:solidFill>
                  <a:schemeClr val="bg1"/>
                </a:solidFill>
              </a:rPr>
              <a:t>si</a:t>
            </a:r>
            <a:r>
              <a:rPr lang="fr-FR" sz="2400" dirty="0" smtClean="0">
                <a:solidFill>
                  <a:schemeClr val="bg1"/>
                </a:solidFill>
              </a:rPr>
              <a:t>m</a:t>
            </a:r>
            <a:r>
              <a:rPr lang="ar-DZ" sz="2400" dirty="0">
                <a:solidFill>
                  <a:schemeClr val="bg1"/>
                </a:solidFill>
              </a:rPr>
              <a:t> </a:t>
            </a:r>
            <a:r>
              <a:rPr lang="en-GB" sz="2400" dirty="0" smtClean="0">
                <a:solidFill>
                  <a:schemeClr val="bg1"/>
                </a:solidFill>
              </a:rPr>
              <a:t> </a:t>
            </a:r>
            <a:r>
              <a:rPr lang="ar-DZ" sz="2400" dirty="0" smtClean="0">
                <a:solidFill>
                  <a:schemeClr val="bg1"/>
                </a:solidFill>
              </a:rPr>
              <a:t>بلا يعتبر البديل لنظام بحوث التسويق</a:t>
            </a:r>
            <a:r>
              <a:rPr lang="ar-DZ" sz="2400" dirty="0">
                <a:solidFill>
                  <a:schemeClr val="bg1"/>
                </a:solidFill>
              </a:rPr>
              <a:t> </a:t>
            </a:r>
            <a:r>
              <a:rPr lang="ar-DZ" sz="2400" dirty="0" smtClean="0">
                <a:solidFill>
                  <a:schemeClr val="bg1"/>
                </a:solidFill>
              </a:rPr>
              <a:t>وانما الصورة المتطورة له  باتجاه تعزيز دوره ، وتجاوز نقاط ضعفه بإيجاد النظام الفرعي له</a:t>
            </a:r>
            <a:endParaRPr lang="en-US" sz="2400" dirty="0">
              <a:solidFill>
                <a:schemeClr val="bg1"/>
              </a:solidFill>
            </a:endParaRPr>
          </a:p>
        </p:txBody>
      </p:sp>
      <p:sp>
        <p:nvSpPr>
          <p:cNvPr id="9" name="Rectangle 8"/>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محاضرة رقم 08:</a:t>
            </a:r>
            <a:endParaRPr lang="en-US" sz="2400" b="1" dirty="0">
              <a:solidFill>
                <a:schemeClr val="tx1"/>
              </a:solidFill>
            </a:endParaRPr>
          </a:p>
        </p:txBody>
      </p:sp>
    </p:spTree>
    <p:extLst>
      <p:ext uri="{BB962C8B-B14F-4D97-AF65-F5344CB8AC3E}">
        <p14:creationId xmlns:p14="http://schemas.microsoft.com/office/powerpoint/2010/main" val="307503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8640" y="773722"/>
            <a:ext cx="5584874" cy="787791"/>
          </a:xfrm>
        </p:spPr>
        <p:style>
          <a:lnRef idx="2">
            <a:schemeClr val="accent1"/>
          </a:lnRef>
          <a:fillRef idx="1">
            <a:schemeClr val="lt1"/>
          </a:fillRef>
          <a:effectRef idx="0">
            <a:schemeClr val="accent1"/>
          </a:effectRef>
          <a:fontRef idx="minor">
            <a:schemeClr val="dk1"/>
          </a:fontRef>
        </p:style>
        <p:txBody>
          <a:bodyPr/>
          <a:lstStyle/>
          <a:p>
            <a:pPr algn="ctr" rtl="1"/>
            <a:r>
              <a:rPr lang="ar-SA" sz="2400" b="1" i="1" u="sng" dirty="0"/>
              <a:t>شكل رقم01: علاقة بين نظام المعلومات التسويقية و بحوث التسويق</a:t>
            </a:r>
            <a:endParaRPr lang="en-US" sz="2400" dirty="0"/>
          </a:p>
        </p:txBody>
      </p:sp>
      <p:sp>
        <p:nvSpPr>
          <p:cNvPr id="3" name="Espace réservé du texte 2"/>
          <p:cNvSpPr>
            <a:spLocks noGrp="1"/>
          </p:cNvSpPr>
          <p:nvPr>
            <p:ph type="body" idx="1"/>
          </p:nvPr>
        </p:nvSpPr>
        <p:spPr>
          <a:xfrm>
            <a:off x="7230795" y="2002394"/>
            <a:ext cx="3757768" cy="3849766"/>
          </a:xfrm>
        </p:spPr>
        <p:style>
          <a:lnRef idx="2">
            <a:schemeClr val="accent2"/>
          </a:lnRef>
          <a:fillRef idx="1">
            <a:schemeClr val="lt1"/>
          </a:fillRef>
          <a:effectRef idx="0">
            <a:schemeClr val="accent2"/>
          </a:effectRef>
          <a:fontRef idx="minor">
            <a:schemeClr val="dk1"/>
          </a:fontRef>
        </p:style>
        <p:txBody>
          <a:bodyPr>
            <a:noAutofit/>
          </a:bodyPr>
          <a:lstStyle/>
          <a:p>
            <a:pPr algn="ctr" rtl="1"/>
            <a:r>
              <a:rPr lang="ar-SA" sz="2400" cap="none" dirty="0">
                <a:ln w="0"/>
                <a:solidFill>
                  <a:schemeClr val="bg1"/>
                </a:solidFill>
                <a:effectLst>
                  <a:outerShdw blurRad="38100" dist="19050" dir="2700000" algn="tl" rotWithShape="0">
                    <a:schemeClr val="dk1">
                      <a:alpha val="40000"/>
                    </a:schemeClr>
                  </a:outerShdw>
                </a:effectLst>
              </a:rPr>
              <a:t>فالفرق الأساسي بين بحوث التسويق و نظام المعلومات التسويقية أن بحوث التسويق تعتبر أسلوب لجمع البيانات للمساعدة في اتخاذ القرارات التسويقية المعينة، أما نظام المعلومات التسويقية فهو نظام لتوفير البيانات بصفة مستمرة للمساعدة في اتخاذ القرارات التسويقية بصفة عامة و كلاهما يشكل بنك البيانات التسويقية.</a:t>
            </a:r>
            <a:r>
              <a:rPr lang="en-US" sz="2400" cap="none" dirty="0">
                <a:ln w="0"/>
                <a:solidFill>
                  <a:schemeClr val="bg1"/>
                </a:solidFill>
                <a:effectLst>
                  <a:outerShdw blurRad="38100" dist="19050" dir="2700000" algn="tl" rotWithShape="0">
                    <a:schemeClr val="dk1">
                      <a:alpha val="40000"/>
                    </a:schemeClr>
                  </a:outerShdw>
                </a:effectLst>
              </a:rPr>
              <a:t/>
            </a:r>
            <a:br>
              <a:rPr lang="en-US" sz="2400" cap="none" dirty="0">
                <a:ln w="0"/>
                <a:solidFill>
                  <a:schemeClr val="bg1"/>
                </a:solidFill>
                <a:effectLst>
                  <a:outerShdw blurRad="38100" dist="19050" dir="2700000" algn="tl" rotWithShape="0">
                    <a:schemeClr val="dk1">
                      <a:alpha val="40000"/>
                    </a:schemeClr>
                  </a:outerShdw>
                </a:effectLst>
              </a:rPr>
            </a:br>
            <a:endParaRPr lang="en-US" sz="2400" cap="none" dirty="0">
              <a:ln w="0"/>
              <a:solidFill>
                <a:schemeClr val="bg1"/>
              </a:solidFill>
              <a:effectLst>
                <a:outerShdw blurRad="38100" dist="19050" dir="2700000" algn="tl" rotWithShape="0">
                  <a:schemeClr val="dk1">
                    <a:alpha val="40000"/>
                  </a:schemeClr>
                </a:outerShdw>
              </a:effectLst>
            </a:endParaRPr>
          </a:p>
        </p:txBody>
      </p:sp>
      <p:sp>
        <p:nvSpPr>
          <p:cNvPr id="4" name="Ellipse 3"/>
          <p:cNvSpPr/>
          <p:nvPr/>
        </p:nvSpPr>
        <p:spPr>
          <a:xfrm>
            <a:off x="4118318" y="2002394"/>
            <a:ext cx="2015196" cy="180291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SA" sz="2000" b="1" dirty="0">
                <a:solidFill>
                  <a:schemeClr val="bg1"/>
                </a:solidFill>
              </a:rPr>
              <a:t>نظام المعلومات التسويقية، بيانات مجمعة بصفة منتظمة</a:t>
            </a:r>
            <a:endParaRPr lang="en-US" sz="2000" dirty="0">
              <a:solidFill>
                <a:schemeClr val="bg1"/>
              </a:solidFill>
            </a:endParaRPr>
          </a:p>
        </p:txBody>
      </p:sp>
      <p:sp>
        <p:nvSpPr>
          <p:cNvPr id="5" name="Ellipse 4"/>
          <p:cNvSpPr/>
          <p:nvPr/>
        </p:nvSpPr>
        <p:spPr>
          <a:xfrm>
            <a:off x="4090182" y="4206239"/>
            <a:ext cx="2250831" cy="184287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SA" sz="2000" b="1" dirty="0">
                <a:solidFill>
                  <a:schemeClr val="bg1"/>
                </a:solidFill>
              </a:rPr>
              <a:t>دراسات بحوث التسويق، دراسات تجري للمساعدة في اتخاذ قرار معين</a:t>
            </a:r>
            <a:endParaRPr lang="en-US" sz="2000" dirty="0">
              <a:solidFill>
                <a:schemeClr val="bg1"/>
              </a:solidFill>
            </a:endParaRPr>
          </a:p>
        </p:txBody>
      </p:sp>
      <p:sp>
        <p:nvSpPr>
          <p:cNvPr id="6" name="Rectangle 5"/>
          <p:cNvSpPr/>
          <p:nvPr/>
        </p:nvSpPr>
        <p:spPr>
          <a:xfrm>
            <a:off x="2563837" y="3805312"/>
            <a:ext cx="1554480" cy="79666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SA" sz="2400" b="1" dirty="0">
                <a:solidFill>
                  <a:schemeClr val="bg1"/>
                </a:solidFill>
              </a:rPr>
              <a:t>بنك البيانات التسويقية</a:t>
            </a:r>
            <a:endParaRPr lang="en-US" sz="2400" dirty="0">
              <a:solidFill>
                <a:schemeClr val="bg1"/>
              </a:solidFill>
            </a:endParaRPr>
          </a:p>
        </p:txBody>
      </p:sp>
      <p:sp>
        <p:nvSpPr>
          <p:cNvPr id="7" name="Rectangle 6"/>
          <p:cNvSpPr/>
          <p:nvPr/>
        </p:nvSpPr>
        <p:spPr>
          <a:xfrm>
            <a:off x="548640" y="3805312"/>
            <a:ext cx="1554480" cy="79666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SA" sz="2400" b="1" dirty="0">
                <a:solidFill>
                  <a:schemeClr val="bg1"/>
                </a:solidFill>
              </a:rPr>
              <a:t>متخذ القرار التسويقي</a:t>
            </a:r>
            <a:endParaRPr lang="en-US" sz="2400" dirty="0">
              <a:solidFill>
                <a:schemeClr val="bg1"/>
              </a:solidFill>
            </a:endParaRPr>
          </a:p>
        </p:txBody>
      </p:sp>
      <p:cxnSp>
        <p:nvCxnSpPr>
          <p:cNvPr id="9" name="Connecteur droit avec flèche 8"/>
          <p:cNvCxnSpPr>
            <a:stCxn id="4" idx="2"/>
            <a:endCxn id="6" idx="0"/>
          </p:cNvCxnSpPr>
          <p:nvPr/>
        </p:nvCxnSpPr>
        <p:spPr>
          <a:xfrm flipH="1">
            <a:off x="3341077" y="2903853"/>
            <a:ext cx="777241" cy="9014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a:stCxn id="5" idx="3"/>
            <a:endCxn id="6" idx="2"/>
          </p:cNvCxnSpPr>
          <p:nvPr/>
        </p:nvCxnSpPr>
        <p:spPr>
          <a:xfrm flipH="1" flipV="1">
            <a:off x="3341077" y="4601980"/>
            <a:ext cx="1078732" cy="1177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a:stCxn id="6" idx="1"/>
            <a:endCxn id="7" idx="3"/>
          </p:cNvCxnSpPr>
          <p:nvPr/>
        </p:nvCxnSpPr>
        <p:spPr>
          <a:xfrm flipH="1">
            <a:off x="2103120" y="4203646"/>
            <a:ext cx="4607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0859913" y="642098"/>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محاضرة رقم 08:</a:t>
            </a:r>
            <a:endParaRPr lang="en-US" sz="2400" b="1" dirty="0">
              <a:solidFill>
                <a:schemeClr val="tx1"/>
              </a:solidFill>
            </a:endParaRPr>
          </a:p>
        </p:txBody>
      </p:sp>
    </p:spTree>
    <p:extLst>
      <p:ext uri="{BB962C8B-B14F-4D97-AF65-F5344CB8AC3E}">
        <p14:creationId xmlns:p14="http://schemas.microsoft.com/office/powerpoint/2010/main" val="34302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pPr algn="ctr" rtl="1"/>
            <a:r>
              <a:rPr lang="ar-DZ" b="1" dirty="0" smtClean="0">
                <a:solidFill>
                  <a:schemeClr val="bg1"/>
                </a:solidFill>
              </a:rPr>
              <a:t>الفرق بين بحوث التسويق و </a:t>
            </a:r>
            <a:r>
              <a:rPr lang="fr-FR" b="1" dirty="0" smtClean="0">
                <a:solidFill>
                  <a:schemeClr val="bg1"/>
                </a:solidFill>
              </a:rPr>
              <a:t>SIM</a:t>
            </a:r>
            <a:endParaRPr lang="en-US" b="1" dirty="0">
              <a:solidFill>
                <a:schemeClr val="bg1"/>
              </a:solidFill>
            </a:endParaRPr>
          </a:p>
        </p:txBody>
      </p:sp>
      <p:sp>
        <p:nvSpPr>
          <p:cNvPr id="3" name="Espace réservé du contenu 2"/>
          <p:cNvSpPr>
            <a:spLocks noGrp="1"/>
          </p:cNvSpPr>
          <p:nvPr>
            <p:ph idx="1"/>
          </p:nvPr>
        </p:nvSpPr>
        <p:spPr/>
        <p:txBody>
          <a:bodyPr/>
          <a:lstStyle/>
          <a:p>
            <a:endParaRPr lang="en-US" dirty="0"/>
          </a:p>
        </p:txBody>
      </p:sp>
      <p:graphicFrame>
        <p:nvGraphicFramePr>
          <p:cNvPr id="4" name="Espace réservé du contenu 3"/>
          <p:cNvGraphicFramePr>
            <a:graphicFrameLocks/>
          </p:cNvGraphicFramePr>
          <p:nvPr>
            <p:extLst>
              <p:ext uri="{D42A27DB-BD31-4B8C-83A1-F6EECF244321}">
                <p14:modId xmlns:p14="http://schemas.microsoft.com/office/powerpoint/2010/main" val="3363998445"/>
              </p:ext>
            </p:extLst>
          </p:nvPr>
        </p:nvGraphicFramePr>
        <p:xfrm>
          <a:off x="899411" y="2473377"/>
          <a:ext cx="9256798" cy="4082230"/>
        </p:xfrm>
        <a:graphic>
          <a:graphicData uri="http://schemas.openxmlformats.org/drawingml/2006/table">
            <a:tbl>
              <a:tblPr rtl="1">
                <a:tableStyleId>{793D81CF-94F2-401A-BA57-92F5A7B2D0C5}</a:tableStyleId>
              </a:tblPr>
              <a:tblGrid>
                <a:gridCol w="2560391"/>
                <a:gridCol w="3245707"/>
                <a:gridCol w="3450700"/>
              </a:tblGrid>
              <a:tr h="784633">
                <a:tc>
                  <a:txBody>
                    <a:bodyPr/>
                    <a:lstStyle/>
                    <a:p>
                      <a:pPr marL="230505" indent="-226695" algn="r" rtl="1">
                        <a:lnSpc>
                          <a:spcPct val="130000"/>
                        </a:lnSpc>
                        <a:spcBef>
                          <a:spcPts val="600"/>
                        </a:spcBef>
                        <a:spcAft>
                          <a:spcPts val="600"/>
                        </a:spcAft>
                      </a:pPr>
                      <a:r>
                        <a:rPr lang="ar-SA" sz="2800" dirty="0"/>
                        <a:t>الخصائص</a:t>
                      </a:r>
                      <a:endParaRPr lang="fr-FR" sz="2800" dirty="0">
                        <a:latin typeface="Calibri"/>
                        <a:ea typeface="Calibri"/>
                        <a:cs typeface="+mj-cs"/>
                      </a:endParaRPr>
                    </a:p>
                  </a:txBody>
                  <a:tcPr marL="68580" marR="68580" marT="0" marB="0" anchor="ctr"/>
                </a:tc>
                <a:tc>
                  <a:txBody>
                    <a:bodyPr/>
                    <a:lstStyle/>
                    <a:p>
                      <a:pPr marL="230505" indent="-226695" algn="r" rtl="1">
                        <a:lnSpc>
                          <a:spcPct val="130000"/>
                        </a:lnSpc>
                        <a:spcBef>
                          <a:spcPts val="600"/>
                        </a:spcBef>
                        <a:spcAft>
                          <a:spcPts val="600"/>
                        </a:spcAft>
                      </a:pPr>
                      <a:r>
                        <a:rPr lang="ar-SA" sz="2800" dirty="0"/>
                        <a:t>نظام المعلومات التسويقية</a:t>
                      </a:r>
                      <a:endParaRPr lang="fr-FR" sz="2800" dirty="0">
                        <a:latin typeface="Calibri"/>
                        <a:ea typeface="Calibri"/>
                        <a:cs typeface="+mj-cs"/>
                      </a:endParaRPr>
                    </a:p>
                  </a:txBody>
                  <a:tcPr marL="68580" marR="68580" marT="0" marB="0" anchor="ctr"/>
                </a:tc>
                <a:tc>
                  <a:txBody>
                    <a:bodyPr/>
                    <a:lstStyle/>
                    <a:p>
                      <a:pPr marL="230505" indent="-226695" algn="r" rtl="1">
                        <a:lnSpc>
                          <a:spcPct val="130000"/>
                        </a:lnSpc>
                        <a:spcBef>
                          <a:spcPts val="600"/>
                        </a:spcBef>
                        <a:spcAft>
                          <a:spcPts val="600"/>
                        </a:spcAft>
                      </a:pPr>
                      <a:r>
                        <a:rPr lang="ar-SA" sz="2800" dirty="0"/>
                        <a:t>بحوث التسويق</a:t>
                      </a:r>
                      <a:endParaRPr lang="fr-FR" sz="2800" b="1" dirty="0">
                        <a:latin typeface="Calibri"/>
                        <a:ea typeface="Calibri"/>
                        <a:cs typeface="+mj-cs"/>
                      </a:endParaRPr>
                    </a:p>
                  </a:txBody>
                  <a:tcPr marL="68580" marR="68580" marT="0" marB="0" anchor="ctr"/>
                </a:tc>
              </a:tr>
              <a:tr h="943698">
                <a:tc>
                  <a:txBody>
                    <a:bodyPr/>
                    <a:lstStyle/>
                    <a:p>
                      <a:pPr marL="230505" indent="-226695" algn="r" rtl="1">
                        <a:lnSpc>
                          <a:spcPct val="130000"/>
                        </a:lnSpc>
                        <a:spcBef>
                          <a:spcPts val="600"/>
                        </a:spcBef>
                        <a:spcAft>
                          <a:spcPts val="600"/>
                        </a:spcAft>
                      </a:pPr>
                      <a:r>
                        <a:rPr lang="ar-SA" sz="2800" dirty="0"/>
                        <a:t>النطاق</a:t>
                      </a:r>
                      <a:endParaRPr lang="fr-FR" sz="2800" b="1" dirty="0">
                        <a:latin typeface="Calibri"/>
                        <a:ea typeface="Calibri"/>
                        <a:cs typeface="+mj-cs"/>
                      </a:endParaRPr>
                    </a:p>
                  </a:txBody>
                  <a:tcPr marL="68580" marR="68580" marT="0" marB="0" anchor="ctr"/>
                </a:tc>
                <a:tc>
                  <a:txBody>
                    <a:bodyPr/>
                    <a:lstStyle/>
                    <a:p>
                      <a:pPr marL="230505" indent="-226695" algn="r" rtl="1">
                        <a:lnSpc>
                          <a:spcPct val="130000"/>
                        </a:lnSpc>
                        <a:spcBef>
                          <a:spcPts val="600"/>
                        </a:spcBef>
                        <a:spcAft>
                          <a:spcPts val="600"/>
                        </a:spcAft>
                      </a:pPr>
                      <a:r>
                        <a:rPr lang="ar-SA" sz="2800" dirty="0"/>
                        <a:t>أساسها النظم</a:t>
                      </a:r>
                      <a:endParaRPr lang="fr-FR" sz="2800" b="1" dirty="0">
                        <a:latin typeface="Calibri"/>
                        <a:ea typeface="Calibri"/>
                        <a:cs typeface="+mj-cs"/>
                      </a:endParaRPr>
                    </a:p>
                  </a:txBody>
                  <a:tcPr marL="68580" marR="68580" marT="0" marB="0" anchor="ctr"/>
                </a:tc>
                <a:tc>
                  <a:txBody>
                    <a:bodyPr/>
                    <a:lstStyle/>
                    <a:p>
                      <a:pPr marL="230505" indent="-226695" algn="r" rtl="1">
                        <a:lnSpc>
                          <a:spcPct val="130000"/>
                        </a:lnSpc>
                        <a:spcBef>
                          <a:spcPts val="600"/>
                        </a:spcBef>
                        <a:spcAft>
                          <a:spcPts val="600"/>
                        </a:spcAft>
                      </a:pPr>
                      <a:r>
                        <a:rPr lang="ar-SA" sz="2800"/>
                        <a:t>أساسها المشروع أو البرنامج</a:t>
                      </a:r>
                      <a:endParaRPr lang="fr-FR" sz="2800" b="1">
                        <a:latin typeface="Calibri"/>
                        <a:ea typeface="Calibri"/>
                        <a:cs typeface="+mj-cs"/>
                      </a:endParaRPr>
                    </a:p>
                  </a:txBody>
                  <a:tcPr marL="68580" marR="68580" marT="0" marB="0" anchor="ctr"/>
                </a:tc>
              </a:tr>
              <a:tr h="784633">
                <a:tc>
                  <a:txBody>
                    <a:bodyPr/>
                    <a:lstStyle/>
                    <a:p>
                      <a:pPr marL="230505" indent="-226695" algn="r" rtl="1">
                        <a:lnSpc>
                          <a:spcPct val="130000"/>
                        </a:lnSpc>
                        <a:spcBef>
                          <a:spcPts val="600"/>
                        </a:spcBef>
                        <a:spcAft>
                          <a:spcPts val="600"/>
                        </a:spcAft>
                      </a:pPr>
                      <a:r>
                        <a:rPr lang="ar-SA" sz="2800" dirty="0"/>
                        <a:t>الوقت</a:t>
                      </a:r>
                      <a:endParaRPr lang="fr-FR" sz="2800" b="1" dirty="0">
                        <a:latin typeface="Calibri"/>
                        <a:ea typeface="Calibri"/>
                        <a:cs typeface="+mj-cs"/>
                      </a:endParaRPr>
                    </a:p>
                  </a:txBody>
                  <a:tcPr marL="68580" marR="68580" marT="0" marB="0" anchor="ctr"/>
                </a:tc>
                <a:tc>
                  <a:txBody>
                    <a:bodyPr/>
                    <a:lstStyle/>
                    <a:p>
                      <a:pPr marL="230505" indent="-226695" algn="r" rtl="1">
                        <a:lnSpc>
                          <a:spcPct val="130000"/>
                        </a:lnSpc>
                        <a:spcBef>
                          <a:spcPts val="600"/>
                        </a:spcBef>
                        <a:spcAft>
                          <a:spcPts val="600"/>
                        </a:spcAft>
                      </a:pPr>
                      <a:r>
                        <a:rPr lang="ar-SA" sz="2800" dirty="0"/>
                        <a:t>مستمرة</a:t>
                      </a:r>
                      <a:endParaRPr lang="fr-FR" sz="2800" b="1" dirty="0">
                        <a:latin typeface="Calibri"/>
                        <a:ea typeface="Calibri"/>
                        <a:cs typeface="+mj-cs"/>
                      </a:endParaRPr>
                    </a:p>
                  </a:txBody>
                  <a:tcPr marL="68580" marR="68580" marT="0" marB="0" anchor="ctr"/>
                </a:tc>
                <a:tc>
                  <a:txBody>
                    <a:bodyPr/>
                    <a:lstStyle/>
                    <a:p>
                      <a:pPr marL="230505" indent="-226695" algn="r" rtl="1">
                        <a:lnSpc>
                          <a:spcPct val="130000"/>
                        </a:lnSpc>
                        <a:spcBef>
                          <a:spcPts val="600"/>
                        </a:spcBef>
                        <a:spcAft>
                          <a:spcPts val="600"/>
                        </a:spcAft>
                      </a:pPr>
                      <a:r>
                        <a:rPr lang="ar-SA" sz="2800" dirty="0"/>
                        <a:t>غير مستمرة وقتية</a:t>
                      </a:r>
                      <a:endParaRPr lang="fr-FR" sz="2800" b="1" dirty="0">
                        <a:latin typeface="Calibri"/>
                        <a:ea typeface="Calibri"/>
                        <a:cs typeface="+mj-cs"/>
                      </a:endParaRPr>
                    </a:p>
                  </a:txBody>
                  <a:tcPr marL="68580" marR="68580" marT="0" marB="0" anchor="ctr"/>
                </a:tc>
              </a:tr>
              <a:tr h="784633">
                <a:tc>
                  <a:txBody>
                    <a:bodyPr/>
                    <a:lstStyle/>
                    <a:p>
                      <a:pPr marL="230505" indent="-226695" algn="r" rtl="1">
                        <a:lnSpc>
                          <a:spcPct val="130000"/>
                        </a:lnSpc>
                        <a:spcBef>
                          <a:spcPts val="600"/>
                        </a:spcBef>
                        <a:spcAft>
                          <a:spcPts val="600"/>
                        </a:spcAft>
                      </a:pPr>
                      <a:r>
                        <a:rPr lang="ar-SA" sz="2800" dirty="0"/>
                        <a:t>طبيعة المشكلات</a:t>
                      </a:r>
                      <a:endParaRPr lang="fr-FR" sz="2800" b="1" dirty="0">
                        <a:latin typeface="Calibri"/>
                        <a:ea typeface="Calibri"/>
                        <a:cs typeface="+mj-cs"/>
                      </a:endParaRPr>
                    </a:p>
                  </a:txBody>
                  <a:tcPr marL="68580" marR="68580" marT="0" marB="0" anchor="ctr"/>
                </a:tc>
                <a:tc>
                  <a:txBody>
                    <a:bodyPr/>
                    <a:lstStyle/>
                    <a:p>
                      <a:pPr marL="230505" indent="-226695" algn="r" rtl="1">
                        <a:lnSpc>
                          <a:spcPct val="130000"/>
                        </a:lnSpc>
                        <a:spcBef>
                          <a:spcPts val="600"/>
                        </a:spcBef>
                        <a:spcAft>
                          <a:spcPts val="600"/>
                        </a:spcAft>
                      </a:pPr>
                      <a:r>
                        <a:rPr lang="ar-SA" sz="2800" dirty="0"/>
                        <a:t>مشكلات متكررة</a:t>
                      </a:r>
                      <a:endParaRPr lang="fr-FR" sz="2800" b="1" dirty="0">
                        <a:latin typeface="Calibri"/>
                        <a:ea typeface="Calibri"/>
                        <a:cs typeface="+mj-cs"/>
                      </a:endParaRPr>
                    </a:p>
                  </a:txBody>
                  <a:tcPr marL="68580" marR="68580" marT="0" marB="0" anchor="ctr"/>
                </a:tc>
                <a:tc>
                  <a:txBody>
                    <a:bodyPr/>
                    <a:lstStyle/>
                    <a:p>
                      <a:pPr marL="230505" indent="-226695" algn="r" rtl="1">
                        <a:lnSpc>
                          <a:spcPct val="130000"/>
                        </a:lnSpc>
                        <a:spcBef>
                          <a:spcPts val="600"/>
                        </a:spcBef>
                        <a:spcAft>
                          <a:spcPts val="600"/>
                        </a:spcAft>
                      </a:pPr>
                      <a:r>
                        <a:rPr lang="ar-SA" sz="2800" dirty="0"/>
                        <a:t>مشكلات محددة</a:t>
                      </a:r>
                      <a:endParaRPr lang="fr-FR" sz="2800" b="1" dirty="0">
                        <a:latin typeface="Calibri"/>
                        <a:ea typeface="Calibri"/>
                        <a:cs typeface="+mj-cs"/>
                      </a:endParaRPr>
                    </a:p>
                  </a:txBody>
                  <a:tcPr marL="68580" marR="68580" marT="0" marB="0" anchor="ctr"/>
                </a:tc>
              </a:tr>
              <a:tr h="784633">
                <a:tc>
                  <a:txBody>
                    <a:bodyPr/>
                    <a:lstStyle/>
                    <a:p>
                      <a:pPr marL="230505" indent="-226695" algn="r" rtl="1">
                        <a:lnSpc>
                          <a:spcPct val="130000"/>
                        </a:lnSpc>
                        <a:spcBef>
                          <a:spcPts val="600"/>
                        </a:spcBef>
                        <a:spcAft>
                          <a:spcPts val="600"/>
                        </a:spcAft>
                      </a:pPr>
                      <a:r>
                        <a:rPr lang="ar-SA" sz="2800" dirty="0"/>
                        <a:t>مصدر المعلومات</a:t>
                      </a:r>
                      <a:endParaRPr lang="fr-FR" sz="2800" b="1" dirty="0">
                        <a:latin typeface="Calibri"/>
                        <a:ea typeface="Calibri"/>
                        <a:cs typeface="+mj-cs"/>
                      </a:endParaRPr>
                    </a:p>
                  </a:txBody>
                  <a:tcPr marL="68580" marR="68580" marT="0" marB="0" anchor="ctr"/>
                </a:tc>
                <a:tc>
                  <a:txBody>
                    <a:bodyPr/>
                    <a:lstStyle/>
                    <a:p>
                      <a:pPr marL="230505" indent="-226695" algn="r" rtl="1">
                        <a:lnSpc>
                          <a:spcPct val="130000"/>
                        </a:lnSpc>
                        <a:spcBef>
                          <a:spcPts val="600"/>
                        </a:spcBef>
                        <a:spcAft>
                          <a:spcPts val="600"/>
                        </a:spcAft>
                      </a:pPr>
                      <a:r>
                        <a:rPr lang="ar-SA" sz="2800" dirty="0"/>
                        <a:t>خارجية داخلية</a:t>
                      </a:r>
                      <a:endParaRPr lang="fr-FR" sz="2800" b="1" dirty="0">
                        <a:latin typeface="Calibri"/>
                        <a:ea typeface="Calibri"/>
                        <a:cs typeface="+mj-cs"/>
                      </a:endParaRPr>
                    </a:p>
                  </a:txBody>
                  <a:tcPr marL="68580" marR="68580" marT="0" marB="0" anchor="ctr"/>
                </a:tc>
                <a:tc>
                  <a:txBody>
                    <a:bodyPr/>
                    <a:lstStyle/>
                    <a:p>
                      <a:pPr marL="230505" indent="-226695" algn="r" rtl="1">
                        <a:lnSpc>
                          <a:spcPct val="130000"/>
                        </a:lnSpc>
                        <a:spcBef>
                          <a:spcPts val="600"/>
                        </a:spcBef>
                        <a:spcAft>
                          <a:spcPts val="600"/>
                        </a:spcAft>
                      </a:pPr>
                      <a:r>
                        <a:rPr lang="ar-SA" sz="2800" dirty="0"/>
                        <a:t>خارجية</a:t>
                      </a:r>
                      <a:endParaRPr lang="fr-FR" sz="2800" b="1" dirty="0">
                        <a:latin typeface="Calibri"/>
                        <a:ea typeface="Calibri"/>
                        <a:cs typeface="+mj-cs"/>
                      </a:endParaRPr>
                    </a:p>
                  </a:txBody>
                  <a:tcPr marL="68580" marR="68580" marT="0" marB="0" anchor="ctr"/>
                </a:tc>
              </a:tr>
            </a:tbl>
          </a:graphicData>
        </a:graphic>
      </p:graphicFrame>
      <p:sp>
        <p:nvSpPr>
          <p:cNvPr id="5" name="Rectangle 4"/>
          <p:cNvSpPr/>
          <p:nvPr/>
        </p:nvSpPr>
        <p:spPr>
          <a:xfrm>
            <a:off x="10859913" y="642098"/>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محاضرة رقم 08:</a:t>
            </a:r>
            <a:endParaRPr lang="en-US" sz="2400" b="1" dirty="0">
              <a:solidFill>
                <a:schemeClr val="tx1"/>
              </a:solidFill>
            </a:endParaRPr>
          </a:p>
        </p:txBody>
      </p:sp>
    </p:spTree>
    <p:extLst>
      <p:ext uri="{BB962C8B-B14F-4D97-AF65-F5344CB8AC3E}">
        <p14:creationId xmlns:p14="http://schemas.microsoft.com/office/powerpoint/2010/main" val="29929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rtl="1"/>
            <a:r>
              <a:rPr lang="ar-SA" b="1" dirty="0">
                <a:solidFill>
                  <a:schemeClr val="tx1"/>
                </a:solidFill>
              </a:rPr>
              <a:t>مكونات نظام المعلومات التسويقية</a:t>
            </a:r>
            <a:r>
              <a:rPr lang="ar-SA" b="1" dirty="0" smtClean="0">
                <a:solidFill>
                  <a:schemeClr val="tx1"/>
                </a:solidFill>
              </a:rPr>
              <a:t>:</a:t>
            </a:r>
            <a:r>
              <a:rPr lang="ar-DZ" b="1" dirty="0" smtClean="0">
                <a:solidFill>
                  <a:schemeClr val="tx1"/>
                </a:solidFill>
              </a:rPr>
              <a:t/>
            </a:r>
            <a:br>
              <a:rPr lang="ar-DZ" b="1" dirty="0" smtClean="0">
                <a:solidFill>
                  <a:schemeClr val="tx1"/>
                </a:solidFill>
              </a:rPr>
            </a:br>
            <a:r>
              <a:rPr lang="ar-SA" sz="2700" b="1" dirty="0" smtClean="0">
                <a:solidFill>
                  <a:schemeClr val="tx1"/>
                </a:solidFill>
              </a:rPr>
              <a:t> </a:t>
            </a:r>
            <a:r>
              <a:rPr lang="ar-SA" sz="2700" b="1" dirty="0">
                <a:solidFill>
                  <a:schemeClr val="tx1"/>
                </a:solidFill>
              </a:rPr>
              <a:t>يقصد بها الأنظمة الفرعية المكونة له اعتمادا على مفهوم نظرية النظام الذي يقضي بإمكانية تجزئة النظام الواحد إلى عدد من الأنظمة الفرعية المتكاملة، وتتمثل هذه الأنظمة الفرعية (المكونات) في:</a:t>
            </a:r>
            <a:endParaRPr lang="en-US" sz="2200" b="1" dirty="0">
              <a:solidFill>
                <a:schemeClr val="tx1"/>
              </a:solidFill>
            </a:endParaRPr>
          </a:p>
        </p:txBody>
      </p:sp>
      <p:sp>
        <p:nvSpPr>
          <p:cNvPr id="4" name="Rectangle 3"/>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محاضرة رقم 08:</a:t>
            </a:r>
            <a:endParaRPr lang="en-US" sz="2400" b="1" dirty="0">
              <a:solidFill>
                <a:schemeClr val="tx1"/>
              </a:solidFill>
            </a:endParaRPr>
          </a:p>
        </p:txBody>
      </p:sp>
      <p:graphicFrame>
        <p:nvGraphicFramePr>
          <p:cNvPr id="6" name="Espace réservé du contenu 5"/>
          <p:cNvGraphicFramePr>
            <a:graphicFrameLocks noGrp="1"/>
          </p:cNvGraphicFramePr>
          <p:nvPr>
            <p:ph idx="1"/>
            <p:extLst/>
          </p:nvPr>
        </p:nvGraphicFramePr>
        <p:xfrm>
          <a:off x="1496894" y="2289602"/>
          <a:ext cx="8761413" cy="4247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715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محاضرة رقم 08:</a:t>
            </a:r>
            <a:endParaRPr lang="en-US" sz="2400" b="1" dirty="0">
              <a:solidFill>
                <a:schemeClr val="tx1"/>
              </a:solidFill>
            </a:endParaRPr>
          </a:p>
        </p:txBody>
      </p:sp>
      <p:sp>
        <p:nvSpPr>
          <p:cNvPr id="3" name="Rectangle à coins arrondis 2"/>
          <p:cNvSpPr/>
          <p:nvPr/>
        </p:nvSpPr>
        <p:spPr>
          <a:xfrm>
            <a:off x="1154472" y="546471"/>
            <a:ext cx="7709095" cy="1120643"/>
          </a:xfrm>
          <a:prstGeom prst="round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DZ" dirty="0"/>
          </a:p>
          <a:p>
            <a:pPr algn="ctr"/>
            <a:endParaRPr lang="ar-DZ" dirty="0" smtClean="0"/>
          </a:p>
          <a:p>
            <a:pPr algn="ctr" rtl="1"/>
            <a:r>
              <a:rPr lang="ar-DZ" sz="3200" b="1" u="sng" dirty="0" smtClean="0">
                <a:solidFill>
                  <a:schemeClr val="bg1"/>
                </a:solidFill>
              </a:rPr>
              <a:t>4- نظام دعم القرارات التسويقية</a:t>
            </a:r>
            <a:endParaRPr lang="en-US" sz="3200" b="1" u="sng" dirty="0">
              <a:solidFill>
                <a:schemeClr val="bg1"/>
              </a:solidFill>
            </a:endParaRPr>
          </a:p>
        </p:txBody>
      </p:sp>
      <p:sp>
        <p:nvSpPr>
          <p:cNvPr id="5" name="Espace réservé du contenu 2"/>
          <p:cNvSpPr txBox="1">
            <a:spLocks/>
          </p:cNvSpPr>
          <p:nvPr/>
        </p:nvSpPr>
        <p:spPr>
          <a:xfrm>
            <a:off x="1154955" y="2603500"/>
            <a:ext cx="8761412" cy="3416300"/>
          </a:xfrm>
          <a:prstGeom prst="rect">
            <a:avLst/>
          </a:prstGeom>
        </p:spPr>
        <p:style>
          <a:lnRef idx="2">
            <a:schemeClr val="accent2"/>
          </a:lnRef>
          <a:fillRef idx="1">
            <a:schemeClr val="lt1"/>
          </a:fillRef>
          <a:effectRef idx="0">
            <a:schemeClr val="accent2"/>
          </a:effectRef>
          <a:fontRef idx="minor">
            <a:schemeClr val="dk1"/>
          </a:fontRef>
        </p:style>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9pPr>
          </a:lstStyle>
          <a:p>
            <a:pPr marL="0" indent="0" algn="ctr" rtl="1" fontAlgn="base">
              <a:buFont typeface="Wingdings 3" charset="2"/>
              <a:buNone/>
            </a:pPr>
            <a:r>
              <a:rPr lang="ar-DZ" sz="2800" smtClean="0"/>
              <a:t>أشار الكاتب </a:t>
            </a:r>
            <a:r>
              <a:rPr lang="en-US" sz="2800" smtClean="0"/>
              <a:t>Hickes" </a:t>
            </a:r>
            <a:r>
              <a:rPr lang="ar-DZ" sz="2800" smtClean="0"/>
              <a:t>إلي أن نظام المعلومات الإدارية كان في السابق ناجحاً في توفير المعلومات الضرورية لصنع القرارات الهيكلية والروتينية ,بالإضافة لذلك نجح في تجميع البيانات ومعالجتها وتخزين المعلومات واسترجاعها,ولكنه كان الأقل نجاحاً في توفير المعلومات عن القرارات شبه الهيكلية وغير المهيكلة,لذا تزايد الاهتمام بأدوات القرارات التي تساهم في زيادة كفاءة وفعالية عملية صنع القرارات,حيث أن هذه الأنظمة وجدت لخدمة القرارات وهي تختلف عن نظم المعلومات الإدارية التقليدية</a:t>
            </a:r>
          </a:p>
          <a:p>
            <a:endParaRPr lang="en-US" dirty="0"/>
          </a:p>
        </p:txBody>
      </p:sp>
    </p:spTree>
    <p:extLst>
      <p:ext uri="{BB962C8B-B14F-4D97-AF65-F5344CB8AC3E}">
        <p14:creationId xmlns:p14="http://schemas.microsoft.com/office/powerpoint/2010/main" val="173220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محاضرة رقم 08:</a:t>
            </a:r>
            <a:endParaRPr lang="en-US" sz="2400" b="1" dirty="0">
              <a:solidFill>
                <a:schemeClr val="tx1"/>
              </a:solidFill>
            </a:endParaRPr>
          </a:p>
        </p:txBody>
      </p:sp>
      <p:sp>
        <p:nvSpPr>
          <p:cNvPr id="3" name="Rectangle à coins arrondis 2"/>
          <p:cNvSpPr/>
          <p:nvPr/>
        </p:nvSpPr>
        <p:spPr>
          <a:xfrm>
            <a:off x="1154472" y="546471"/>
            <a:ext cx="7709095" cy="1120643"/>
          </a:xfrm>
          <a:prstGeom prst="round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DZ" dirty="0"/>
          </a:p>
          <a:p>
            <a:pPr algn="ctr"/>
            <a:endParaRPr lang="ar-DZ" dirty="0" smtClean="0"/>
          </a:p>
          <a:p>
            <a:pPr algn="ctr" rtl="1"/>
            <a:r>
              <a:rPr lang="ar-DZ" sz="3200" b="1" dirty="0" smtClean="0">
                <a:solidFill>
                  <a:schemeClr val="bg1"/>
                </a:solidFill>
              </a:rPr>
              <a:t>4- نظام دعم القرارات التسويقية</a:t>
            </a:r>
            <a:endParaRPr lang="en-US" sz="3200" b="1" dirty="0">
              <a:solidFill>
                <a:schemeClr val="bg1"/>
              </a:solidFill>
            </a:endParaRPr>
          </a:p>
        </p:txBody>
      </p:sp>
      <p:sp>
        <p:nvSpPr>
          <p:cNvPr id="5" name="Espace réservé du contenu 2"/>
          <p:cNvSpPr txBox="1">
            <a:spLocks/>
          </p:cNvSpPr>
          <p:nvPr/>
        </p:nvSpPr>
        <p:spPr>
          <a:xfrm>
            <a:off x="554636" y="1885334"/>
            <a:ext cx="10568066" cy="4478853"/>
          </a:xfrm>
          <a:prstGeom prst="rect">
            <a:avLst/>
          </a:prstGeom>
        </p:spPr>
        <p:style>
          <a:lnRef idx="2">
            <a:schemeClr val="accent1"/>
          </a:lnRef>
          <a:fillRef idx="1">
            <a:schemeClr val="lt1"/>
          </a:fillRef>
          <a:effectRef idx="0">
            <a:schemeClr val="accent1"/>
          </a:effectRef>
          <a:fontRef idx="minor">
            <a:schemeClr val="dk1"/>
          </a:fontRef>
        </p:style>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9pPr>
          </a:lstStyle>
          <a:p>
            <a:pPr algn="ctr" rtl="1">
              <a:lnSpc>
                <a:spcPct val="150000"/>
              </a:lnSpc>
            </a:pPr>
            <a:r>
              <a:rPr lang="ar-SA" sz="2000" dirty="0" smtClean="0"/>
              <a:t>ظهرت فكرة نظام عم القرارات الذي يمثل امتداداً لنظام المعلومات الإدارية في بداية السبعينات بسبب فشل نظام المعلومات الإدارية في توفير المعلومات الضرورية لصنع القرارات شبه </a:t>
            </a:r>
            <a:r>
              <a:rPr lang="ar-SA" sz="2000" dirty="0" err="1" smtClean="0"/>
              <a:t>المهيكلة,وترتكز</a:t>
            </a:r>
            <a:r>
              <a:rPr lang="ar-SA" sz="2000" dirty="0" smtClean="0"/>
              <a:t> هذه الفكرة علي توفير مجموعة من الوسائل التي تعتمد علي الكمبيوتر ليتمكن نظام المعلومات الإدارية من توفير المعلومات لدعم هذا النوع من القرارات مثل(</a:t>
            </a:r>
            <a:r>
              <a:rPr lang="ar-SA" sz="2000" dirty="0" err="1" smtClean="0"/>
              <a:t>الاندماج,توسيع</a:t>
            </a:r>
            <a:r>
              <a:rPr lang="ar-SA" sz="2000" dirty="0" smtClean="0"/>
              <a:t> </a:t>
            </a:r>
            <a:r>
              <a:rPr lang="ar-SA" sz="2000" dirty="0" err="1" smtClean="0"/>
              <a:t>المصنع,إدارة</a:t>
            </a:r>
            <a:r>
              <a:rPr lang="ar-SA" sz="2000" dirty="0" smtClean="0"/>
              <a:t> المحفظة المالية...الخ),ويعد(</a:t>
            </a:r>
            <a:r>
              <a:rPr lang="en-US" sz="2000" b="1" dirty="0" err="1" smtClean="0"/>
              <a:t>Gorry&amp;Moston</a:t>
            </a:r>
            <a:r>
              <a:rPr lang="ar-SA" sz="2000" dirty="0" smtClean="0"/>
              <a:t>) رائدا هذه الفكرة عندما قاما ببناء شبكة معلومات أسمياها نظام دعم القرارات ,مستندين علي أنواع القرارات التي حددها(</a:t>
            </a:r>
            <a:r>
              <a:rPr lang="en-US" sz="2000" b="1" dirty="0" smtClean="0"/>
              <a:t>Simon</a:t>
            </a:r>
            <a:r>
              <a:rPr lang="ar-SA" sz="2000" dirty="0" smtClean="0"/>
              <a:t>) وعلي المستويات التي حددها(</a:t>
            </a:r>
            <a:r>
              <a:rPr lang="en-US" sz="2000" b="1" dirty="0" smtClean="0"/>
              <a:t>Antony</a:t>
            </a:r>
            <a:r>
              <a:rPr lang="ar-SA" sz="2000" dirty="0" smtClean="0"/>
              <a:t>).وتعد هذه الأنظمة احد التطورات المهمة والمعاصرة في مجال نظام المعلومات </a:t>
            </a:r>
            <a:r>
              <a:rPr lang="ar-SA" sz="2000" dirty="0" err="1" smtClean="0"/>
              <a:t>الحاسوبية,ويطلق</a:t>
            </a:r>
            <a:r>
              <a:rPr lang="ar-SA" sz="2000" dirty="0" smtClean="0"/>
              <a:t> نظام دعم القرارات علي المجموعة من النظم التي تدعم عمليات صنع القرارات ,والتأكيد هنا علي الدعم(</a:t>
            </a:r>
            <a:r>
              <a:rPr lang="en-US" sz="2000" b="1" dirty="0" smtClean="0"/>
              <a:t>Support</a:t>
            </a:r>
            <a:r>
              <a:rPr lang="ar-SA" sz="2000" dirty="0" smtClean="0"/>
              <a:t>) بدلاً من </a:t>
            </a:r>
            <a:r>
              <a:rPr lang="ar-SA" sz="2000" dirty="0" err="1" smtClean="0"/>
              <a:t>الأتمتة</a:t>
            </a:r>
            <a:r>
              <a:rPr lang="ar-SA" sz="2000" dirty="0" smtClean="0"/>
              <a:t>(</a:t>
            </a:r>
            <a:r>
              <a:rPr lang="en-US" sz="2000" b="1" dirty="0" smtClean="0"/>
              <a:t>Automation</a:t>
            </a:r>
            <a:r>
              <a:rPr lang="ar-SA" sz="2000" dirty="0" smtClean="0"/>
              <a:t>),إذ يسمح النظام لصانعي القرارات باسترجاع المعلومات وتفحص الحلول خلال مراحل أو عمليات حل المشكلة.</a:t>
            </a:r>
            <a:endParaRPr lang="en-US" sz="2000" dirty="0"/>
          </a:p>
        </p:txBody>
      </p:sp>
    </p:spTree>
    <p:extLst>
      <p:ext uri="{BB962C8B-B14F-4D97-AF65-F5344CB8AC3E}">
        <p14:creationId xmlns:p14="http://schemas.microsoft.com/office/powerpoint/2010/main" val="279626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1169463" y="393364"/>
            <a:ext cx="7709095" cy="900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DZ" dirty="0"/>
          </a:p>
          <a:p>
            <a:pPr algn="ctr"/>
            <a:endParaRPr lang="ar-DZ" dirty="0" smtClean="0"/>
          </a:p>
          <a:p>
            <a:pPr algn="ctr"/>
            <a:r>
              <a:rPr lang="ar-DZ" sz="3200" b="1" dirty="0">
                <a:solidFill>
                  <a:schemeClr val="bg1"/>
                </a:solidFill>
              </a:rPr>
              <a:t>تعريف نظام </a:t>
            </a:r>
            <a:r>
              <a:rPr lang="ar-DZ" sz="3200" b="1" dirty="0" smtClean="0">
                <a:solidFill>
                  <a:schemeClr val="bg1"/>
                </a:solidFill>
              </a:rPr>
              <a:t>دعم القرارات التسويقية</a:t>
            </a:r>
            <a:endParaRPr lang="en-US" sz="3200" b="1" dirty="0">
              <a:solidFill>
                <a:schemeClr val="bg1"/>
              </a:solidFill>
            </a:endParaRPr>
          </a:p>
        </p:txBody>
      </p:sp>
      <p:sp>
        <p:nvSpPr>
          <p:cNvPr id="4" name="ZoneTexte 3"/>
          <p:cNvSpPr txBox="1"/>
          <p:nvPr/>
        </p:nvSpPr>
        <p:spPr>
          <a:xfrm>
            <a:off x="661181" y="2152357"/>
            <a:ext cx="9284677" cy="44555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gn="just" rtl="1">
              <a:lnSpc>
                <a:spcPct val="150000"/>
              </a:lnSpc>
            </a:pPr>
            <a:r>
              <a:rPr lang="ar-SA" sz="2400" dirty="0" smtClean="0"/>
              <a:t>هي مجموعة من </a:t>
            </a:r>
            <a:r>
              <a:rPr lang="ar-SA" sz="2400" u="sng" dirty="0" smtClean="0"/>
              <a:t>الأدوات الإحصائية</a:t>
            </a:r>
            <a:r>
              <a:rPr lang="ar-SA" sz="2400" dirty="0" smtClean="0"/>
              <a:t> و </a:t>
            </a:r>
            <a:r>
              <a:rPr lang="ar-SA" sz="2400" u="sng" dirty="0" smtClean="0"/>
              <a:t>نماذج القرارات و البرامج </a:t>
            </a:r>
            <a:r>
              <a:rPr lang="ar-SA" sz="2400" dirty="0" smtClean="0"/>
              <a:t>المعدة سلفا لمساعدة مديري التسويق في تحليل البيانات و ترشيد القرارات التسويقية و تمكن من استخلاص المؤشرات و النتائج من المعلومات التي تم جمعها.</a:t>
            </a:r>
            <a:r>
              <a:rPr lang="ar-SA" sz="2400" b="1" dirty="0" smtClean="0"/>
              <a:t> </a:t>
            </a:r>
            <a:r>
              <a:rPr lang="ar-SA" sz="2400" dirty="0" smtClean="0"/>
              <a:t>فالتحليل يختص في اختيار أنسب الوسائل و الأدوات و المقاييس التي يمكن استخدامها لقياس و تحليل البيانات و المعلومات التسويقية و تقدم هذه التحليلات معلومات هامة للمدير كتلك التي ترتبط بالتكاليف، و المبيعات و المخزون كما يمكن التوصل إلى الكثير من القرارات </a:t>
            </a:r>
            <a:r>
              <a:rPr lang="ar-SA" sz="2400" dirty="0" err="1" smtClean="0"/>
              <a:t>التنبؤية</a:t>
            </a:r>
            <a:r>
              <a:rPr lang="ar-SA" sz="2400" dirty="0" smtClean="0"/>
              <a:t> مثل: </a:t>
            </a:r>
            <a:r>
              <a:rPr lang="ar-SA" sz="2400" dirty="0" smtClean="0">
                <a:effectLst>
                  <a:outerShdw blurRad="38100" dist="38100" dir="2700000" algn="tl">
                    <a:srgbClr val="000000">
                      <a:alpha val="43137"/>
                    </a:srgbClr>
                  </a:outerShdw>
                </a:effectLst>
              </a:rPr>
              <a:t>تقدير حجم المبيعات اختيار أنسب الوسائل الإعلانية و على مدير التسويق أن يكون على معرفة بالأدوات  و الوسائل المتقدمة لتحليل البيانات و التوصل إلى علاقات بين المتغيرات التسويقية المختلفة.</a:t>
            </a:r>
            <a:endParaRPr lang="en-US" sz="2400" dirty="0">
              <a:effectLst>
                <a:outerShdw blurRad="38100" dist="38100" dir="2700000" algn="tl">
                  <a:srgbClr val="000000">
                    <a:alpha val="43137"/>
                  </a:srgbClr>
                </a:outerShdw>
              </a:effectLst>
            </a:endParaRPr>
          </a:p>
        </p:txBody>
      </p:sp>
      <p:sp>
        <p:nvSpPr>
          <p:cNvPr id="5" name="Rectangle 4"/>
          <p:cNvSpPr/>
          <p:nvPr/>
        </p:nvSpPr>
        <p:spPr>
          <a:xfrm>
            <a:off x="10638972" y="870857"/>
            <a:ext cx="1422400" cy="111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08</a:t>
            </a:r>
            <a:endParaRPr lang="en-US" sz="2400" b="1" dirty="0">
              <a:solidFill>
                <a:schemeClr val="bg1"/>
              </a:solidFill>
            </a:endParaRPr>
          </a:p>
        </p:txBody>
      </p:sp>
    </p:spTree>
    <p:extLst>
      <p:ext uri="{BB962C8B-B14F-4D97-AF65-F5344CB8AC3E}">
        <p14:creationId xmlns:p14="http://schemas.microsoft.com/office/powerpoint/2010/main" val="16250827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47810" y="1106051"/>
            <a:ext cx="10110197" cy="37856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gn="just" rtl="1"/>
            <a:endParaRPr lang="ar-DZ" sz="2400" dirty="0"/>
          </a:p>
          <a:p>
            <a:pPr algn="just" rtl="1"/>
            <a:r>
              <a:rPr lang="ar-DZ" sz="2400" dirty="0" smtClean="0"/>
              <a:t>	كما </a:t>
            </a:r>
            <a:r>
              <a:rPr lang="ar-SA" sz="2400" dirty="0" smtClean="0"/>
              <a:t>يعرف </a:t>
            </a:r>
            <a:r>
              <a:rPr lang="ar-SA" sz="2400" dirty="0"/>
              <a:t>نظام دعم القرارات التسويقية بأنه ( نظام حاسوبي يجعل الأمر سهلا بالنسبة لمدراء التسويق للحصول على المعلومات واستخدامها عند عملية صنع القرار) كما عرف بأنه (نشاط داخلي ونظام معلومات محوسب ومرن يمكن المدراء من الحصول على واحتكار المعلومات اللازمة لاتخاذ القرار التسويقي ). وجاء نظام دعم القرارات التسويقية نتيجة للاتساع والنمو في عدد المنظمات لمساعدة مدراء التسويق في أن تكون قراراتهم أكثر دقة. وفي الوقت الحاضر أصبح الاعتماد على هذه الأنظمة اكبر، نتيجة للاستخدام الواسع للحاسوب في الأنشطة التسويقية المختلفة، وتعدد وتنوع المتغيرات والمشكلات والأزمات التي </a:t>
            </a:r>
            <a:r>
              <a:rPr lang="ar-SA" sz="2400" dirty="0" err="1"/>
              <a:t>يواجهها</a:t>
            </a:r>
            <a:r>
              <a:rPr lang="ar-SA" sz="2400" dirty="0"/>
              <a:t> المدراء والتي يصعب على العقل البشري إجراء التحليل الدقيق والسريع للعلاقات الكثيرة الحاصلة فيما بين هذه المتغيرات ونسبه تأثيرها المتبادل.</a:t>
            </a:r>
            <a:endParaRPr lang="en-US" sz="2400" dirty="0"/>
          </a:p>
          <a:p>
            <a:pPr lvl="0" algn="just" rtl="1"/>
            <a:endParaRPr lang="en-US" sz="2400" dirty="0"/>
          </a:p>
        </p:txBody>
      </p:sp>
      <p:sp>
        <p:nvSpPr>
          <p:cNvPr id="4" name="Rectangle à coins arrondis 3"/>
          <p:cNvSpPr/>
          <p:nvPr/>
        </p:nvSpPr>
        <p:spPr>
          <a:xfrm>
            <a:off x="1420837" y="211015"/>
            <a:ext cx="7835705" cy="675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dirty="0" smtClean="0">
                <a:solidFill>
                  <a:schemeClr val="bg1"/>
                </a:solidFill>
              </a:rPr>
              <a:t>تعريف نظام دعم القرارات التسويقية</a:t>
            </a:r>
            <a:endParaRPr lang="en-US" sz="3200" b="1" dirty="0">
              <a:solidFill>
                <a:schemeClr val="bg1"/>
              </a:solidFill>
            </a:endParaRPr>
          </a:p>
        </p:txBody>
      </p:sp>
      <p:sp>
        <p:nvSpPr>
          <p:cNvPr id="5" name="Rectangle 4"/>
          <p:cNvSpPr/>
          <p:nvPr/>
        </p:nvSpPr>
        <p:spPr>
          <a:xfrm>
            <a:off x="10638972" y="870857"/>
            <a:ext cx="1422400" cy="111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08</a:t>
            </a:r>
            <a:endParaRPr lang="en-US" sz="2400" b="1" dirty="0">
              <a:solidFill>
                <a:schemeClr val="bg1"/>
              </a:solidFill>
            </a:endParaRPr>
          </a:p>
        </p:txBody>
      </p:sp>
    </p:spTree>
    <p:extLst>
      <p:ext uri="{BB962C8B-B14F-4D97-AF65-F5344CB8AC3E}">
        <p14:creationId xmlns:p14="http://schemas.microsoft.com/office/powerpoint/2010/main" val="21490817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ar-DZ" b="1" dirty="0">
                <a:solidFill>
                  <a:schemeClr val="tx1"/>
                </a:solidFill>
              </a:rPr>
              <a:t>نظام دعم القرارات التسويقية</a:t>
            </a:r>
            <a:r>
              <a:rPr lang="en-US" b="1" dirty="0">
                <a:solidFill>
                  <a:schemeClr val="tx1"/>
                </a:solidFill>
              </a:rPr>
              <a:t/>
            </a:r>
            <a:br>
              <a:rPr lang="en-US" b="1" dirty="0">
                <a:solidFill>
                  <a:schemeClr val="tx1"/>
                </a:solidFill>
              </a:rPr>
            </a:br>
            <a:endParaRPr lang="en-US" dirty="0">
              <a:solidFill>
                <a:schemeClr val="tx1"/>
              </a:solidFill>
            </a:endParaRPr>
          </a:p>
        </p:txBody>
      </p:sp>
      <p:sp>
        <p:nvSpPr>
          <p:cNvPr id="3" name="Espace réservé du contenu 2"/>
          <p:cNvSpPr>
            <a:spLocks noGrp="1"/>
          </p:cNvSpPr>
          <p:nvPr>
            <p:ph idx="1"/>
          </p:nvPr>
        </p:nvSpPr>
        <p:spPr>
          <a:xfrm>
            <a:off x="1154954" y="2516414"/>
            <a:ext cx="8761412" cy="3416300"/>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algn="just" rtl="1">
              <a:lnSpc>
                <a:spcPct val="150000"/>
              </a:lnSpc>
            </a:pPr>
            <a:r>
              <a:rPr lang="ar-SA" sz="2800" b="1" dirty="0">
                <a:solidFill>
                  <a:schemeClr val="bg1"/>
                </a:solidFill>
              </a:rPr>
              <a:t>يُعالج نظام دعم قرار التسويق </a:t>
            </a:r>
            <a:r>
              <a:rPr lang="en-US" sz="2800" b="1" dirty="0">
                <a:solidFill>
                  <a:schemeClr val="bg1"/>
                </a:solidFill>
              </a:rPr>
              <a:t>(MDSS) </a:t>
            </a:r>
            <a:r>
              <a:rPr lang="ar-SA" sz="2800" b="1" dirty="0">
                <a:solidFill>
                  <a:schemeClr val="bg1"/>
                </a:solidFill>
              </a:rPr>
              <a:t>البيانات من جميع مصادر المعلومات التي تم جمعها من خلال المكونات الأخرى، ثم يقوم بتحليل المعلومات وتفسيرها لمساعدتك في فهمها بشكل أفضل، حيثُ يمكن لمكون</a:t>
            </a:r>
            <a:r>
              <a:rPr lang="en-US" sz="2800" b="1" dirty="0">
                <a:solidFill>
                  <a:schemeClr val="bg1"/>
                </a:solidFill>
              </a:rPr>
              <a:t> </a:t>
            </a:r>
            <a:r>
              <a:rPr lang="ar-DZ" sz="2800" b="1" dirty="0" smtClean="0">
                <a:solidFill>
                  <a:schemeClr val="bg1"/>
                </a:solidFill>
              </a:rPr>
              <a:t> </a:t>
            </a:r>
            <a:r>
              <a:rPr lang="en-US" sz="2800" b="1" dirty="0" smtClean="0">
                <a:solidFill>
                  <a:schemeClr val="bg1"/>
                </a:solidFill>
              </a:rPr>
              <a:t>(</a:t>
            </a:r>
            <a:r>
              <a:rPr lang="en-US" sz="2800" b="1" dirty="0">
                <a:solidFill>
                  <a:schemeClr val="bg1"/>
                </a:solidFill>
              </a:rPr>
              <a:t>MDSS) </a:t>
            </a:r>
            <a:r>
              <a:rPr lang="ar-SA" sz="2800" b="1" dirty="0">
                <a:solidFill>
                  <a:schemeClr val="bg1"/>
                </a:solidFill>
              </a:rPr>
              <a:t>تلقي البيانات من المصادر الداخلية وإنتاجها في تنسيقات قابلة للقياس الكمي والمساءلة باستخدام مجموعة متنوعة من الأساليب والتقنيات والأدوات من مثل برامج إدارة البيانات.</a:t>
            </a:r>
            <a:endParaRPr lang="en-US" sz="2800" b="1" dirty="0">
              <a:solidFill>
                <a:schemeClr val="bg1"/>
              </a:solidFill>
            </a:endParaRPr>
          </a:p>
          <a:p>
            <a:endParaRPr lang="en-US" dirty="0"/>
          </a:p>
        </p:txBody>
      </p:sp>
      <p:sp>
        <p:nvSpPr>
          <p:cNvPr id="5" name="Rectangle 4"/>
          <p:cNvSpPr/>
          <p:nvPr/>
        </p:nvSpPr>
        <p:spPr>
          <a:xfrm>
            <a:off x="10638972" y="870857"/>
            <a:ext cx="1422400" cy="111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08</a:t>
            </a:r>
            <a:endParaRPr lang="en-US" sz="2400" b="1" dirty="0">
              <a:solidFill>
                <a:schemeClr val="bg1"/>
              </a:solidFill>
            </a:endParaRPr>
          </a:p>
        </p:txBody>
      </p:sp>
    </p:spTree>
    <p:extLst>
      <p:ext uri="{BB962C8B-B14F-4D97-AF65-F5344CB8AC3E}">
        <p14:creationId xmlns:p14="http://schemas.microsoft.com/office/powerpoint/2010/main" val="38577592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4" name="Espace réservé du contenu 3"/>
          <p:cNvPicPr>
            <a:picLocks noGrp="1" noChangeAspect="1"/>
          </p:cNvPicPr>
          <p:nvPr>
            <p:ph idx="1"/>
          </p:nvPr>
        </p:nvPicPr>
        <p:blipFill>
          <a:blip r:embed="rId2"/>
          <a:stretch>
            <a:fillRect/>
          </a:stretch>
        </p:blipFill>
        <p:spPr>
          <a:xfrm>
            <a:off x="551543" y="564472"/>
            <a:ext cx="9753599" cy="2772573"/>
          </a:xfrm>
          <a:prstGeom prst="rect">
            <a:avLst/>
          </a:prstGeom>
          <a:ln w="76200">
            <a:solidFill>
              <a:schemeClr val="tx1"/>
            </a:solidFill>
          </a:ln>
        </p:spPr>
      </p:pic>
      <p:pic>
        <p:nvPicPr>
          <p:cNvPr id="6" name="Image 5"/>
          <p:cNvPicPr>
            <a:picLocks noChangeAspect="1"/>
          </p:cNvPicPr>
          <p:nvPr/>
        </p:nvPicPr>
        <p:blipFill>
          <a:blip r:embed="rId3"/>
          <a:stretch>
            <a:fillRect/>
          </a:stretch>
        </p:blipFill>
        <p:spPr>
          <a:xfrm>
            <a:off x="716025" y="4047344"/>
            <a:ext cx="9273338" cy="26791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ZoneTexte 7"/>
          <p:cNvSpPr txBox="1"/>
          <p:nvPr/>
        </p:nvSpPr>
        <p:spPr>
          <a:xfrm>
            <a:off x="2263515" y="973668"/>
            <a:ext cx="7652851" cy="369332"/>
          </a:xfrm>
          <a:prstGeom prst="rect">
            <a:avLst/>
          </a:prstGeom>
          <a:noFill/>
          <a:ln w="57150">
            <a:solidFill>
              <a:srgbClr val="C00000"/>
            </a:solidFill>
          </a:ln>
        </p:spPr>
        <p:txBody>
          <a:bodyPr wrap="square" rtlCol="0">
            <a:spAutoFit/>
          </a:bodyPr>
          <a:lstStyle/>
          <a:p>
            <a:endParaRPr lang="en-US" dirty="0"/>
          </a:p>
        </p:txBody>
      </p:sp>
      <p:sp>
        <p:nvSpPr>
          <p:cNvPr id="9" name="Moins 8"/>
          <p:cNvSpPr/>
          <p:nvPr/>
        </p:nvSpPr>
        <p:spPr>
          <a:xfrm>
            <a:off x="1049311" y="1558977"/>
            <a:ext cx="3237876" cy="121655"/>
          </a:xfrm>
          <a:prstGeom prst="mathMin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à coins arrondis 9"/>
          <p:cNvSpPr/>
          <p:nvPr/>
        </p:nvSpPr>
        <p:spPr>
          <a:xfrm>
            <a:off x="1807875" y="3432394"/>
            <a:ext cx="7089637" cy="5546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b="1" dirty="0" smtClean="0">
                <a:solidFill>
                  <a:schemeClr val="bg1"/>
                </a:solidFill>
              </a:rPr>
              <a:t>شكل رقم (04): عناصر نظام دعم القرارات التسويقية</a:t>
            </a:r>
            <a:endParaRPr lang="en-US" sz="2800" b="1" dirty="0">
              <a:solidFill>
                <a:schemeClr val="bg1"/>
              </a:solidFill>
            </a:endParaRPr>
          </a:p>
        </p:txBody>
      </p:sp>
      <p:sp>
        <p:nvSpPr>
          <p:cNvPr id="12" name="Rectangle 11"/>
          <p:cNvSpPr/>
          <p:nvPr/>
        </p:nvSpPr>
        <p:spPr>
          <a:xfrm>
            <a:off x="10638972" y="870857"/>
            <a:ext cx="1422400" cy="111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08</a:t>
            </a:r>
            <a:endParaRPr lang="en-US" sz="2400" b="1" dirty="0">
              <a:solidFill>
                <a:schemeClr val="bg1"/>
              </a:solidFill>
            </a:endParaRPr>
          </a:p>
        </p:txBody>
      </p:sp>
    </p:spTree>
    <p:extLst>
      <p:ext uri="{BB962C8B-B14F-4D97-AF65-F5344CB8AC3E}">
        <p14:creationId xmlns:p14="http://schemas.microsoft.com/office/powerpoint/2010/main" val="24224455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4380" y="648087"/>
            <a:ext cx="8964118" cy="480131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a:spAutoFit/>
          </a:bodyPr>
          <a:lstStyle/>
          <a:p>
            <a:pPr algn="ctr" rtl="1">
              <a:lnSpc>
                <a:spcPct val="150000"/>
              </a:lnSpc>
            </a:pPr>
            <a:r>
              <a:rPr lang="ar-DZ" sz="3600" b="1" dirty="0">
                <a:solidFill>
                  <a:schemeClr val="bg1"/>
                </a:solidFill>
                <a:latin typeface="Traditional Arabic" panose="02020603050405020304" pitchFamily="18" charset="-78"/>
                <a:cs typeface="Traditional Arabic" panose="02020603050405020304" pitchFamily="18" charset="-78"/>
              </a:rPr>
              <a:t>نلاحظ من </a:t>
            </a:r>
            <a:r>
              <a:rPr lang="ar-DZ" sz="3600" b="1" dirty="0" smtClean="0">
                <a:solidFill>
                  <a:schemeClr val="bg1"/>
                </a:solidFill>
                <a:latin typeface="Traditional Arabic" panose="02020603050405020304" pitchFamily="18" charset="-78"/>
                <a:cs typeface="Traditional Arabic" panose="02020603050405020304" pitchFamily="18" charset="-78"/>
              </a:rPr>
              <a:t>خلال </a:t>
            </a:r>
            <a:r>
              <a:rPr lang="ar-DZ" sz="3600" b="1" dirty="0">
                <a:solidFill>
                  <a:schemeClr val="bg1"/>
                </a:solidFill>
                <a:latin typeface="Traditional Arabic" panose="02020603050405020304" pitchFamily="18" charset="-78"/>
                <a:cs typeface="Traditional Arabic" panose="02020603050405020304" pitchFamily="18" charset="-78"/>
              </a:rPr>
              <a:t>الشكل </a:t>
            </a:r>
            <a:r>
              <a:rPr lang="ar-DZ" sz="3600" b="1" dirty="0" smtClean="0">
                <a:solidFill>
                  <a:schemeClr val="bg1"/>
                </a:solidFill>
                <a:latin typeface="Traditional Arabic" panose="02020603050405020304" pitchFamily="18" charset="-78"/>
                <a:cs typeface="Traditional Arabic" panose="02020603050405020304" pitchFamily="18" charset="-78"/>
              </a:rPr>
              <a:t>أن نظا</a:t>
            </a:r>
            <a:r>
              <a:rPr lang="ar-DZ" sz="3600" b="1" dirty="0">
                <a:solidFill>
                  <a:schemeClr val="bg1"/>
                </a:solidFill>
                <a:latin typeface="Traditional Arabic" panose="02020603050405020304" pitchFamily="18" charset="-78"/>
                <a:cs typeface="Traditional Arabic" panose="02020603050405020304" pitchFamily="18" charset="-78"/>
              </a:rPr>
              <a:t>م</a:t>
            </a:r>
            <a:r>
              <a:rPr lang="ar-DZ" sz="3600" b="1" dirty="0" smtClean="0">
                <a:solidFill>
                  <a:schemeClr val="bg1"/>
                </a:solidFill>
                <a:latin typeface="Traditional Arabic" panose="02020603050405020304" pitchFamily="18" charset="-78"/>
                <a:cs typeface="Traditional Arabic" panose="02020603050405020304" pitchFamily="18" charset="-78"/>
              </a:rPr>
              <a:t> دعم القرارات التسويقية يعتمد </a:t>
            </a:r>
            <a:r>
              <a:rPr lang="ar-DZ" sz="3600" b="1" dirty="0">
                <a:solidFill>
                  <a:schemeClr val="bg1"/>
                </a:solidFill>
                <a:latin typeface="Traditional Arabic" panose="02020603050405020304" pitchFamily="18" charset="-78"/>
                <a:cs typeface="Traditional Arabic" panose="02020603050405020304" pitchFamily="18" charset="-78"/>
              </a:rPr>
              <a:t>على النماذج </a:t>
            </a:r>
            <a:r>
              <a:rPr lang="ar-DZ" sz="3600" b="1" dirty="0" err="1" smtClean="0">
                <a:solidFill>
                  <a:schemeClr val="bg1"/>
                </a:solidFill>
                <a:latin typeface="Traditional Arabic" panose="02020603050405020304" pitchFamily="18" charset="-78"/>
                <a:cs typeface="Traditional Arabic" panose="02020603050405020304" pitchFamily="18" charset="-78"/>
              </a:rPr>
              <a:t>الإحصائيةكتحليل</a:t>
            </a:r>
            <a:r>
              <a:rPr lang="ar-DZ" sz="3600" b="1" dirty="0" smtClean="0">
                <a:solidFill>
                  <a:schemeClr val="bg1"/>
                </a:solidFill>
                <a:latin typeface="Traditional Arabic" panose="02020603050405020304" pitchFamily="18" charset="-78"/>
                <a:cs typeface="Traditional Arabic" panose="02020603050405020304" pitchFamily="18" charset="-78"/>
              </a:rPr>
              <a:t> الانحدار  والارتباط </a:t>
            </a:r>
            <a:r>
              <a:rPr lang="ar-DZ" sz="3600" b="1" dirty="0">
                <a:solidFill>
                  <a:schemeClr val="bg1"/>
                </a:solidFill>
                <a:latin typeface="Traditional Arabic" panose="02020603050405020304" pitchFamily="18" charset="-78"/>
                <a:cs typeface="Traditional Arabic" panose="02020603050405020304" pitchFamily="18" charset="-78"/>
              </a:rPr>
              <a:t>بغرض </a:t>
            </a:r>
            <a:r>
              <a:rPr lang="ar-DZ" sz="3600" b="1" dirty="0" smtClean="0">
                <a:solidFill>
                  <a:schemeClr val="bg1"/>
                </a:solidFill>
                <a:latin typeface="Traditional Arabic" panose="02020603050405020304" pitchFamily="18" charset="-78"/>
                <a:cs typeface="Traditional Arabic" panose="02020603050405020304" pitchFamily="18" charset="-78"/>
              </a:rPr>
              <a:t>تحليل </a:t>
            </a:r>
            <a:r>
              <a:rPr lang="ar-DZ" sz="3600" b="1" dirty="0">
                <a:solidFill>
                  <a:schemeClr val="bg1"/>
                </a:solidFill>
                <a:latin typeface="Traditional Arabic" panose="02020603050405020304" pitchFamily="18" charset="-78"/>
                <a:cs typeface="Traditional Arabic" panose="02020603050405020304" pitchFamily="18" charset="-78"/>
              </a:rPr>
              <a:t>البيانات التسويقية </a:t>
            </a:r>
            <a:r>
              <a:rPr lang="ar-DZ" sz="3600" b="1" dirty="0" err="1" smtClean="0">
                <a:solidFill>
                  <a:schemeClr val="bg1"/>
                </a:solidFill>
                <a:latin typeface="Traditional Arabic" panose="02020603050405020304" pitchFamily="18" charset="-78"/>
                <a:cs typeface="Traditional Arabic" panose="02020603050405020304" pitchFamily="18" charset="-78"/>
              </a:rPr>
              <a:t>واستعالها</a:t>
            </a:r>
            <a:r>
              <a:rPr lang="ar-DZ" sz="3600" b="1" dirty="0" smtClean="0">
                <a:solidFill>
                  <a:schemeClr val="bg1"/>
                </a:solidFill>
                <a:latin typeface="Traditional Arabic" panose="02020603050405020304" pitchFamily="18" charset="-78"/>
                <a:cs typeface="Traditional Arabic" panose="02020603050405020304" pitchFamily="18" charset="-78"/>
              </a:rPr>
              <a:t> في </a:t>
            </a:r>
            <a:r>
              <a:rPr lang="ar-DZ" sz="3600" b="1" dirty="0">
                <a:solidFill>
                  <a:schemeClr val="bg1"/>
                </a:solidFill>
                <a:latin typeface="Traditional Arabic" panose="02020603050405020304" pitchFamily="18" charset="-78"/>
                <a:cs typeface="Traditional Arabic" panose="02020603050405020304" pitchFamily="18" charset="-78"/>
              </a:rPr>
              <a:t>تدعيم القرارات التسويقية </a:t>
            </a:r>
            <a:r>
              <a:rPr lang="ar-DZ" sz="3600" b="1" dirty="0" smtClean="0">
                <a:solidFill>
                  <a:schemeClr val="bg1"/>
                </a:solidFill>
                <a:latin typeface="Traditional Arabic" panose="02020603050405020304" pitchFamily="18" charset="-78"/>
                <a:cs typeface="Traditional Arabic" panose="02020603050405020304" pitchFamily="18" charset="-78"/>
              </a:rPr>
              <a:t>وترشيدها</a:t>
            </a:r>
          </a:p>
          <a:p>
            <a:pPr algn="ctr" rtl="1">
              <a:lnSpc>
                <a:spcPct val="150000"/>
              </a:lnSpc>
            </a:pPr>
            <a:r>
              <a:rPr lang="ar-DZ" sz="3200" b="1" dirty="0" smtClean="0">
                <a:solidFill>
                  <a:schemeClr val="bg1"/>
                </a:solidFill>
                <a:latin typeface="Traditional Arabic" panose="02020603050405020304" pitchFamily="18" charset="-78"/>
                <a:cs typeface="Traditional Arabic" panose="02020603050405020304" pitchFamily="18" charset="-78"/>
              </a:rPr>
              <a:t>حيث </a:t>
            </a:r>
            <a:r>
              <a:rPr lang="ar-DZ" sz="3200" b="1" dirty="0">
                <a:solidFill>
                  <a:schemeClr val="bg1"/>
                </a:solidFill>
                <a:latin typeface="Traditional Arabic" panose="02020603050405020304" pitchFamily="18" charset="-78"/>
                <a:cs typeface="Traditional Arabic" panose="02020603050405020304" pitchFamily="18" charset="-78"/>
              </a:rPr>
              <a:t>من الشكل </a:t>
            </a:r>
            <a:r>
              <a:rPr lang="ar-DZ" sz="3200" b="1" dirty="0" smtClean="0">
                <a:solidFill>
                  <a:schemeClr val="bg1"/>
                </a:solidFill>
                <a:latin typeface="Traditional Arabic" panose="02020603050405020304" pitchFamily="18" charset="-78"/>
                <a:cs typeface="Traditional Arabic" panose="02020603050405020304" pitchFamily="18" charset="-78"/>
              </a:rPr>
              <a:t>يمكن تفسير عناصر</a:t>
            </a:r>
            <a:r>
              <a:rPr lang="ar-DZ" sz="3200" b="1" dirty="0">
                <a:solidFill>
                  <a:schemeClr val="bg1"/>
                </a:solidFill>
                <a:latin typeface="Traditional Arabic" panose="02020603050405020304" pitchFamily="18" charset="-78"/>
                <a:cs typeface="Traditional Arabic" panose="02020603050405020304" pitchFamily="18" charset="-78"/>
              </a:rPr>
              <a:t/>
            </a:r>
            <a:br>
              <a:rPr lang="ar-DZ" sz="3200" b="1" dirty="0">
                <a:solidFill>
                  <a:schemeClr val="bg1"/>
                </a:solidFill>
                <a:latin typeface="Traditional Arabic" panose="02020603050405020304" pitchFamily="18" charset="-78"/>
                <a:cs typeface="Traditional Arabic" panose="02020603050405020304" pitchFamily="18" charset="-78"/>
              </a:rPr>
            </a:br>
            <a:r>
              <a:rPr lang="ar-DZ" sz="3200" b="1" dirty="0">
                <a:solidFill>
                  <a:schemeClr val="bg1"/>
                </a:solidFill>
                <a:latin typeface="Traditional Arabic" panose="02020603050405020304" pitchFamily="18" charset="-78"/>
                <a:cs typeface="Traditional Arabic" panose="02020603050405020304" pitchFamily="18" charset="-78"/>
              </a:rPr>
              <a:t>التسويق التحليلي كما يلي</a:t>
            </a:r>
            <a:r>
              <a:rPr lang="ar-DZ" sz="3200" b="1" dirty="0">
                <a:solidFill>
                  <a:schemeClr val="bg1"/>
                </a:solidFill>
              </a:rPr>
              <a:t> </a:t>
            </a:r>
            <a:r>
              <a:rPr lang="ar-DZ" sz="3200" dirty="0">
                <a:solidFill>
                  <a:schemeClr val="bg1"/>
                </a:solidFill>
              </a:rPr>
              <a:t/>
            </a:r>
            <a:br>
              <a:rPr lang="ar-DZ" sz="3200" dirty="0">
                <a:solidFill>
                  <a:schemeClr val="bg1"/>
                </a:solidFill>
              </a:rPr>
            </a:br>
            <a:endParaRPr lang="en-US" sz="3200" dirty="0">
              <a:solidFill>
                <a:schemeClr val="bg1"/>
              </a:solidFill>
            </a:endParaRPr>
          </a:p>
        </p:txBody>
      </p:sp>
      <p:sp>
        <p:nvSpPr>
          <p:cNvPr id="4" name="Rectangle 3"/>
          <p:cNvSpPr/>
          <p:nvPr/>
        </p:nvSpPr>
        <p:spPr>
          <a:xfrm>
            <a:off x="10638972" y="870857"/>
            <a:ext cx="1422400" cy="111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08</a:t>
            </a:r>
            <a:endParaRPr lang="en-US" sz="2400" b="1" dirty="0">
              <a:solidFill>
                <a:schemeClr val="bg1"/>
              </a:solidFill>
            </a:endParaRPr>
          </a:p>
        </p:txBody>
      </p:sp>
    </p:spTree>
    <p:extLst>
      <p:ext uri="{BB962C8B-B14F-4D97-AF65-F5344CB8AC3E}">
        <p14:creationId xmlns:p14="http://schemas.microsoft.com/office/powerpoint/2010/main" val="5897306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764499" y="209862"/>
            <a:ext cx="9398833" cy="21885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r" rtl="1"/>
            <a:r>
              <a:rPr lang="ar-DZ" sz="2800" b="1" u="sng" dirty="0">
                <a:solidFill>
                  <a:schemeClr val="bg2">
                    <a:lumMod val="75000"/>
                  </a:schemeClr>
                </a:solidFill>
              </a:rPr>
              <a:t>البنك الإحصائي :</a:t>
            </a:r>
            <a:r>
              <a:rPr lang="ar-DZ" sz="2800" b="1" dirty="0">
                <a:solidFill>
                  <a:schemeClr val="bg1"/>
                </a:solidFill>
              </a:rPr>
              <a:t> يتضمن مجموعة  من الطرق الإحصائية، تهدف للتعرف بشكل أفضل على العلاقات بين المتغيرات المختلفة، ودرجة الثقة الإحصائية لهذه العلاقات، وكذلك يحاول الإجابة على أسئلة </a:t>
            </a:r>
            <a:r>
              <a:rPr lang="ar-DZ" sz="2800" b="1" dirty="0" smtClean="0">
                <a:solidFill>
                  <a:schemeClr val="bg1"/>
                </a:solidFill>
              </a:rPr>
              <a:t>المديرين </a:t>
            </a:r>
            <a:r>
              <a:rPr lang="ar-DZ" sz="2800" b="1" dirty="0">
                <a:solidFill>
                  <a:schemeClr val="bg1"/>
                </a:solidFill>
              </a:rPr>
              <a:t>الأكثر تعقيدا باستخدام  الطرق الكمية والإحصائية المختلفة.</a:t>
            </a:r>
            <a:r>
              <a:rPr lang="ar-DZ" sz="2800" dirty="0">
                <a:solidFill>
                  <a:schemeClr val="bg1"/>
                </a:solidFill>
              </a:rPr>
              <a:t/>
            </a:r>
            <a:br>
              <a:rPr lang="ar-DZ" sz="2800" dirty="0">
                <a:solidFill>
                  <a:schemeClr val="bg1"/>
                </a:solidFill>
              </a:rPr>
            </a:br>
            <a:endParaRPr lang="en-US" sz="2800" dirty="0">
              <a:solidFill>
                <a:schemeClr val="bg1"/>
              </a:solidFill>
            </a:endParaRPr>
          </a:p>
        </p:txBody>
      </p:sp>
      <p:sp>
        <p:nvSpPr>
          <p:cNvPr id="3" name="Rectangle à coins arrondis 2"/>
          <p:cNvSpPr/>
          <p:nvPr/>
        </p:nvSpPr>
        <p:spPr>
          <a:xfrm>
            <a:off x="764499" y="2803161"/>
            <a:ext cx="9398833" cy="127416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ar-DZ" sz="2800" b="1" u="sng" dirty="0" smtClean="0">
                <a:solidFill>
                  <a:schemeClr val="bg2">
                    <a:lumMod val="75000"/>
                  </a:schemeClr>
                </a:solidFill>
              </a:rPr>
              <a:t>بنك النماذج </a:t>
            </a:r>
            <a:r>
              <a:rPr lang="ar-DZ" sz="2800" b="1" dirty="0" smtClean="0">
                <a:solidFill>
                  <a:schemeClr val="bg1"/>
                </a:solidFill>
              </a:rPr>
              <a:t>: </a:t>
            </a:r>
            <a:r>
              <a:rPr lang="ar-DZ" sz="2800" b="1" dirty="0">
                <a:solidFill>
                  <a:schemeClr val="bg1"/>
                </a:solidFill>
              </a:rPr>
              <a:t>هو مجموعة النماذج التي تساعد المسوقين على تطوير قراراتهم التسويقية وجعلها أكثر فعالية </a:t>
            </a:r>
            <a:r>
              <a:rPr lang="ar-DZ" sz="2800" b="1" dirty="0" smtClean="0">
                <a:solidFill>
                  <a:schemeClr val="bg1"/>
                </a:solidFill>
              </a:rPr>
              <a:t>سواء </a:t>
            </a:r>
            <a:r>
              <a:rPr lang="ar-DZ" sz="2800" b="1" dirty="0">
                <a:solidFill>
                  <a:schemeClr val="bg1"/>
                </a:solidFill>
              </a:rPr>
              <a:t>كانت </a:t>
            </a:r>
            <a:r>
              <a:rPr lang="ar-DZ" sz="2800" b="1" dirty="0" smtClean="0">
                <a:solidFill>
                  <a:schemeClr val="bg1"/>
                </a:solidFill>
              </a:rPr>
              <a:t>متعلقة بالتخطيط </a:t>
            </a:r>
            <a:r>
              <a:rPr lang="ar-DZ" sz="2800" b="1" dirty="0">
                <a:solidFill>
                  <a:schemeClr val="bg1"/>
                </a:solidFill>
              </a:rPr>
              <a:t>أو التنفيذ أو </a:t>
            </a:r>
            <a:r>
              <a:rPr lang="ar-DZ" sz="2800" b="1" dirty="0" smtClean="0">
                <a:solidFill>
                  <a:schemeClr val="bg1"/>
                </a:solidFill>
              </a:rPr>
              <a:t>الرقابة</a:t>
            </a:r>
            <a:r>
              <a:rPr lang="ar-DZ" sz="2800" dirty="0">
                <a:solidFill>
                  <a:schemeClr val="bg1"/>
                </a:solidFill>
              </a:rPr>
              <a:t/>
            </a:r>
            <a:br>
              <a:rPr lang="ar-DZ" sz="2800" dirty="0">
                <a:solidFill>
                  <a:schemeClr val="bg1"/>
                </a:solidFill>
              </a:rPr>
            </a:br>
            <a:endParaRPr lang="en-US" sz="2800" dirty="0">
              <a:solidFill>
                <a:schemeClr val="bg1"/>
              </a:solidFill>
            </a:endParaRPr>
          </a:p>
        </p:txBody>
      </p:sp>
      <p:sp>
        <p:nvSpPr>
          <p:cNvPr id="4" name="Triangle isocèle 3"/>
          <p:cNvSpPr/>
          <p:nvPr/>
        </p:nvSpPr>
        <p:spPr>
          <a:xfrm>
            <a:off x="284813" y="4077326"/>
            <a:ext cx="10807908" cy="2293494"/>
          </a:xfrm>
          <a:prstGeom prst="triangle">
            <a:avLst>
              <a:gd name="adj" fmla="val 504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000" b="1" dirty="0">
                <a:solidFill>
                  <a:schemeClr val="bg1"/>
                </a:solidFill>
              </a:rPr>
              <a:t>وعلى العموم  فإنه بإمكان هذه النماذج تقديم إجابات عن العديد من التساؤلات والتي تدور حول ماذا حدث؟، وما هو الأفضل</a:t>
            </a:r>
            <a:br>
              <a:rPr lang="ar-DZ" sz="2000" b="1" dirty="0">
                <a:solidFill>
                  <a:schemeClr val="bg1"/>
                </a:solidFill>
              </a:rPr>
            </a:br>
            <a:r>
              <a:rPr lang="ar-DZ" sz="2000" b="1" dirty="0">
                <a:solidFill>
                  <a:schemeClr val="bg1"/>
                </a:solidFill>
              </a:rPr>
              <a:t>الأفضل؟ ...الخ </a:t>
            </a:r>
            <a:r>
              <a:rPr lang="ar-DZ" dirty="0">
                <a:solidFill>
                  <a:schemeClr val="bg1"/>
                </a:solidFill>
              </a:rPr>
              <a:t/>
            </a:r>
            <a:br>
              <a:rPr lang="ar-DZ" dirty="0">
                <a:solidFill>
                  <a:schemeClr val="bg1"/>
                </a:solidFill>
              </a:rPr>
            </a:br>
            <a:endParaRPr lang="en-US" dirty="0">
              <a:solidFill>
                <a:schemeClr val="bg1"/>
              </a:solidFill>
            </a:endParaRPr>
          </a:p>
        </p:txBody>
      </p:sp>
      <p:sp>
        <p:nvSpPr>
          <p:cNvPr id="6" name="Rectangle 5"/>
          <p:cNvSpPr/>
          <p:nvPr/>
        </p:nvSpPr>
        <p:spPr>
          <a:xfrm>
            <a:off x="10638972" y="870857"/>
            <a:ext cx="1422400" cy="111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08</a:t>
            </a:r>
            <a:endParaRPr lang="en-US" sz="2400" b="1" dirty="0">
              <a:solidFill>
                <a:schemeClr val="bg1"/>
              </a:solidFill>
            </a:endParaRPr>
          </a:p>
        </p:txBody>
      </p:sp>
    </p:spTree>
    <p:extLst>
      <p:ext uri="{BB962C8B-B14F-4D97-AF65-F5344CB8AC3E}">
        <p14:creationId xmlns:p14="http://schemas.microsoft.com/office/powerpoint/2010/main" val="7664943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4952" y="342348"/>
            <a:ext cx="8761413" cy="706964"/>
          </a:xfrm>
        </p:spPr>
        <p:txBody>
          <a:bodyPr/>
          <a:lstStyle/>
          <a:p>
            <a:pPr algn="ctr"/>
            <a:r>
              <a:rPr lang="ar-SA" b="1" dirty="0">
                <a:solidFill>
                  <a:schemeClr val="tx1"/>
                </a:solidFill>
              </a:rPr>
              <a:t>خصائص نظام دعم القرارات التسويقية</a:t>
            </a:r>
            <a:endParaRPr lang="en-US" dirty="0">
              <a:solidFill>
                <a:schemeClr val="tx1"/>
              </a:solidFill>
            </a:endParaRPr>
          </a:p>
        </p:txBody>
      </p:sp>
      <p:sp>
        <p:nvSpPr>
          <p:cNvPr id="3" name="Espace réservé du contenu 2"/>
          <p:cNvSpPr>
            <a:spLocks noGrp="1"/>
          </p:cNvSpPr>
          <p:nvPr>
            <p:ph idx="1"/>
          </p:nvPr>
        </p:nvSpPr>
        <p:spPr>
          <a:xfrm>
            <a:off x="735228" y="2263515"/>
            <a:ext cx="10477413" cy="4167265"/>
          </a:xfrm>
        </p:spPr>
        <p:style>
          <a:lnRef idx="1">
            <a:schemeClr val="accent1"/>
          </a:lnRef>
          <a:fillRef idx="1001">
            <a:schemeClr val="lt1"/>
          </a:fillRef>
          <a:effectRef idx="1">
            <a:schemeClr val="accent1"/>
          </a:effectRef>
          <a:fontRef idx="minor">
            <a:schemeClr val="dk1"/>
          </a:fontRef>
        </p:style>
        <p:txBody>
          <a:bodyPr>
            <a:normAutofit fontScale="92500" lnSpcReduction="20000"/>
          </a:bodyPr>
          <a:lstStyle/>
          <a:p>
            <a:pPr lvl="0" algn="just" rtl="1"/>
            <a:r>
              <a:rPr lang="ar-SA" sz="2400" dirty="0"/>
              <a:t>يوفر النظام الدعم لمدير التسويق، فالنظام لا يمكن أن يحل محل المدير ويكون بديلا عنه بوصفه صانع القرار، بل يركز على الأجزاء غير الروتينية في المشكلة مستخدما بديهيته في عملية صنع القرار.</a:t>
            </a:r>
            <a:endParaRPr lang="en-US" sz="2400" dirty="0"/>
          </a:p>
          <a:p>
            <a:pPr lvl="0" algn="just" rtl="1"/>
            <a:r>
              <a:rPr lang="ar-SA" sz="2400" dirty="0"/>
              <a:t>يجب التمييز بين نظام دعم القرارات وتقانة الحاسوب من البرمجيات والأجهزة التي تعتمد في إطار هذا النظام والتي تجعل من بناء النظام ممكنا، فنظام دعم القرارات يتمثل في توظيف هذه البرامج والأجهزة ووضعه موضع التطبيق عند صنع القرارات.</a:t>
            </a:r>
            <a:endParaRPr lang="en-US" sz="2400" dirty="0"/>
          </a:p>
          <a:p>
            <a:pPr lvl="0" algn="just" rtl="1"/>
            <a:r>
              <a:rPr lang="ar-SA" sz="2400" dirty="0"/>
              <a:t>يوفر نظام دعم القرارات الدعم لمدير التسويق صانع القرارات، فهذه القرارات تحتاج إلى الحكم والتقدير الشخصي إذ لا يمكن إخضاعها بالكامل للتحليل الكمي، مما يعني وجود حاجة ماسة لخبرة صانع القرار.</a:t>
            </a:r>
            <a:endParaRPr lang="en-US" sz="2400" dirty="0"/>
          </a:p>
          <a:p>
            <a:pPr lvl="0" algn="just" rtl="1"/>
            <a:r>
              <a:rPr lang="ar-SA" sz="2400" dirty="0"/>
              <a:t>يتحقق الحل الفاعل للمشكلة –موضوع القرار- من خلال تفاعل مدير التسويق والنظام ويترافق ذلك بمحاورة بين صانع القرار والنظام.</a:t>
            </a:r>
            <a:endParaRPr lang="en-US" sz="2400" dirty="0"/>
          </a:p>
          <a:p>
            <a:pPr lvl="0" algn="just" rtl="1"/>
            <a:r>
              <a:rPr lang="ar-SA" sz="2400" dirty="0"/>
              <a:t>يجب أن يكون النظام مرنا للاستجابة للحاجات غير المتوقعة من المعلومات وتتطلب هذه المرونة من صانع القرار المساهمة في تصميم النظام على نحو فاعل، فتصميم أي نظام لدعم القرارات التسويقية لا ينجح ما لم تتحقق مشاركة فاعلة من قبل مدير التسويق من النظام.</a:t>
            </a:r>
            <a:endParaRPr lang="en-US" sz="2400" dirty="0"/>
          </a:p>
          <a:p>
            <a:pPr marL="0" lvl="0" indent="0" algn="just" rtl="1">
              <a:buNone/>
            </a:pPr>
            <a:endParaRPr lang="en-US" sz="2800" b="1" dirty="0">
              <a:solidFill>
                <a:schemeClr val="bg1"/>
              </a:solidFill>
            </a:endParaRPr>
          </a:p>
          <a:p>
            <a:endParaRPr lang="en-US" dirty="0"/>
          </a:p>
        </p:txBody>
      </p:sp>
      <p:sp>
        <p:nvSpPr>
          <p:cNvPr id="4" name="Rectangle à coins arrondis 3"/>
          <p:cNvSpPr/>
          <p:nvPr/>
        </p:nvSpPr>
        <p:spPr>
          <a:xfrm>
            <a:off x="334071" y="1064303"/>
            <a:ext cx="10403174" cy="94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bg1"/>
                </a:solidFill>
              </a:rPr>
              <a:t>يعتمد مفهوم هذا النظام على مجموعة افتراضات تتعلق بدور الحاسوب في عملية صنع القرارات، وهذه الافتراضات تمثل بحد ذاتها أهم خصائص هذه النظام وهي</a:t>
            </a:r>
            <a:endParaRPr lang="en-US" sz="2800" b="1" dirty="0">
              <a:solidFill>
                <a:schemeClr val="bg1"/>
              </a:solidFill>
            </a:endParaRPr>
          </a:p>
        </p:txBody>
      </p:sp>
      <p:sp>
        <p:nvSpPr>
          <p:cNvPr id="5" name="Rectangle 4"/>
          <p:cNvSpPr/>
          <p:nvPr/>
        </p:nvSpPr>
        <p:spPr>
          <a:xfrm>
            <a:off x="10638972" y="870857"/>
            <a:ext cx="1422400" cy="111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08</a:t>
            </a:r>
            <a:endParaRPr lang="en-US" sz="2400" b="1" dirty="0">
              <a:solidFill>
                <a:schemeClr val="bg1"/>
              </a:solidFill>
            </a:endParaRPr>
          </a:p>
        </p:txBody>
      </p:sp>
    </p:spTree>
    <p:extLst>
      <p:ext uri="{BB962C8B-B14F-4D97-AF65-F5344CB8AC3E}">
        <p14:creationId xmlns:p14="http://schemas.microsoft.com/office/powerpoint/2010/main" val="7435792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0004" y="1229753"/>
            <a:ext cx="9158990" cy="403187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457200" lvl="0" indent="-457200" algn="r" rtl="1">
              <a:buFont typeface="Wingdings" panose="05000000000000000000" pitchFamily="2" charset="2"/>
              <a:buChar char="ü"/>
            </a:pPr>
            <a:endParaRPr lang="ar-DZ" sz="2800" b="1" dirty="0" smtClean="0">
              <a:solidFill>
                <a:schemeClr val="bg1"/>
              </a:solidFill>
            </a:endParaRPr>
          </a:p>
          <a:p>
            <a:pPr marL="457200" lvl="0" indent="-457200" algn="r" rtl="1">
              <a:buFont typeface="Wingdings" panose="05000000000000000000" pitchFamily="2" charset="2"/>
              <a:buChar char="ü"/>
            </a:pPr>
            <a:r>
              <a:rPr lang="ar-SA" sz="2800" b="1" dirty="0" smtClean="0">
                <a:solidFill>
                  <a:schemeClr val="bg1"/>
                </a:solidFill>
              </a:rPr>
              <a:t>يجب </a:t>
            </a:r>
            <a:r>
              <a:rPr lang="ar-SA" sz="2800" b="1" dirty="0">
                <a:solidFill>
                  <a:schemeClr val="bg1"/>
                </a:solidFill>
              </a:rPr>
              <a:t>أن يتضمن نظام دعم القرارات التسويقية على قاعدة معلومات شاملة ودقيقة ومحدثة، وأيضا قدرات على التحليل الإحصائي على النحو الذي يوفر الإجابة على التساؤلات الجوهرية التالية:</a:t>
            </a:r>
            <a:endParaRPr lang="en-US" sz="2800" b="1" dirty="0">
              <a:solidFill>
                <a:schemeClr val="bg1"/>
              </a:solidFill>
            </a:endParaRPr>
          </a:p>
          <a:p>
            <a:pPr marL="457200" lvl="0" indent="-457200" algn="r" rtl="1">
              <a:buFont typeface="Wingdings" panose="05000000000000000000" pitchFamily="2" charset="2"/>
              <a:buChar char="Ø"/>
            </a:pPr>
            <a:r>
              <a:rPr lang="ar-SA" sz="2800" dirty="0">
                <a:solidFill>
                  <a:schemeClr val="bg1"/>
                </a:solidFill>
              </a:rPr>
              <a:t>ما المتوقع حدوثه في المستقبل القريب والبعيد</a:t>
            </a:r>
            <a:r>
              <a:rPr lang="ar-SA" sz="2800" dirty="0" smtClean="0">
                <a:solidFill>
                  <a:schemeClr val="bg1"/>
                </a:solidFill>
              </a:rPr>
              <a:t>؟</a:t>
            </a:r>
            <a:r>
              <a:rPr lang="ar-DZ" sz="2800" dirty="0" smtClean="0">
                <a:solidFill>
                  <a:schemeClr val="bg1"/>
                </a:solidFill>
              </a:rPr>
              <a:t> </a:t>
            </a:r>
            <a:r>
              <a:rPr lang="ar-SA" sz="2800" dirty="0" smtClean="0">
                <a:solidFill>
                  <a:schemeClr val="bg1"/>
                </a:solidFill>
              </a:rPr>
              <a:t>(</a:t>
            </a:r>
            <a:r>
              <a:rPr lang="ar-SA" sz="2800" dirty="0">
                <a:solidFill>
                  <a:schemeClr val="bg1"/>
                </a:solidFill>
              </a:rPr>
              <a:t>مهمة نماذج التنبؤ)</a:t>
            </a:r>
            <a:endParaRPr lang="en-US" sz="2800" dirty="0">
              <a:solidFill>
                <a:schemeClr val="bg1"/>
              </a:solidFill>
            </a:endParaRPr>
          </a:p>
          <a:p>
            <a:pPr marL="457200" lvl="0" indent="-457200" algn="r" rtl="1">
              <a:buFont typeface="Wingdings" panose="05000000000000000000" pitchFamily="2" charset="2"/>
              <a:buChar char="Ø"/>
            </a:pPr>
            <a:r>
              <a:rPr lang="ar-SA" sz="2800" dirty="0">
                <a:solidFill>
                  <a:schemeClr val="bg1"/>
                </a:solidFill>
              </a:rPr>
              <a:t>ماذا سيحدث إذا ما حصل؟(مهمة نماذج المحاكاة)</a:t>
            </a:r>
            <a:endParaRPr lang="en-US" sz="2800" dirty="0">
              <a:solidFill>
                <a:schemeClr val="bg1"/>
              </a:solidFill>
            </a:endParaRPr>
          </a:p>
          <a:p>
            <a:pPr marL="457200" lvl="0" indent="-457200" algn="r" rtl="1">
              <a:buFont typeface="Wingdings" panose="05000000000000000000" pitchFamily="2" charset="2"/>
              <a:buChar char="Ø"/>
            </a:pPr>
            <a:r>
              <a:rPr lang="ar-SA" sz="2800" dirty="0">
                <a:solidFill>
                  <a:schemeClr val="bg1"/>
                </a:solidFill>
              </a:rPr>
              <a:t>ما هو الحل الأمثل؟(مهمة نماذج </a:t>
            </a:r>
            <a:r>
              <a:rPr lang="ar-SA" sz="2800" dirty="0" err="1" smtClean="0">
                <a:solidFill>
                  <a:schemeClr val="bg1"/>
                </a:solidFill>
              </a:rPr>
              <a:t>الأمثلية</a:t>
            </a:r>
            <a:r>
              <a:rPr lang="ar-SA" sz="2800" dirty="0" smtClean="0">
                <a:solidFill>
                  <a:schemeClr val="bg1"/>
                </a:solidFill>
              </a:rPr>
              <a:t> </a:t>
            </a:r>
            <a:r>
              <a:rPr lang="ar-SA" sz="2800" dirty="0">
                <a:solidFill>
                  <a:schemeClr val="bg1"/>
                </a:solidFill>
              </a:rPr>
              <a:t>والتعظيم)</a:t>
            </a:r>
            <a:endParaRPr lang="en-US" sz="2800" dirty="0">
              <a:solidFill>
                <a:schemeClr val="bg1"/>
              </a:solidFill>
            </a:endParaRPr>
          </a:p>
          <a:p>
            <a:pPr marL="457200" lvl="0" indent="-457200" algn="r" rtl="1">
              <a:buFont typeface="Wingdings" panose="05000000000000000000" pitchFamily="2" charset="2"/>
              <a:buChar char="Ø"/>
            </a:pPr>
            <a:r>
              <a:rPr lang="ar-SA" sz="2800" dirty="0">
                <a:solidFill>
                  <a:schemeClr val="bg1"/>
                </a:solidFill>
              </a:rPr>
              <a:t>وكيف يتحقق الهدف</a:t>
            </a:r>
            <a:r>
              <a:rPr lang="ar-SA" sz="2800" dirty="0" smtClean="0">
                <a:solidFill>
                  <a:schemeClr val="bg1"/>
                </a:solidFill>
              </a:rPr>
              <a:t>؟</a:t>
            </a:r>
            <a:endParaRPr lang="ar-DZ" sz="2800" dirty="0" smtClean="0">
              <a:solidFill>
                <a:schemeClr val="bg1"/>
              </a:solidFill>
            </a:endParaRPr>
          </a:p>
          <a:p>
            <a:pPr lvl="0" algn="r" rtl="1"/>
            <a:endParaRPr lang="en-US" sz="3200" dirty="0">
              <a:solidFill>
                <a:schemeClr val="bg1"/>
              </a:solidFill>
            </a:endParaRPr>
          </a:p>
        </p:txBody>
      </p:sp>
      <p:sp>
        <p:nvSpPr>
          <p:cNvPr id="3" name="Rectangle 2"/>
          <p:cNvSpPr/>
          <p:nvPr/>
        </p:nvSpPr>
        <p:spPr>
          <a:xfrm>
            <a:off x="10638972" y="870857"/>
            <a:ext cx="1422400" cy="111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08</a:t>
            </a:r>
            <a:endParaRPr lang="en-US" sz="2400" b="1" dirty="0">
              <a:solidFill>
                <a:schemeClr val="bg1"/>
              </a:solidFill>
            </a:endParaRPr>
          </a:p>
        </p:txBody>
      </p:sp>
    </p:spTree>
    <p:extLst>
      <p:ext uri="{BB962C8B-B14F-4D97-AF65-F5344CB8AC3E}">
        <p14:creationId xmlns:p14="http://schemas.microsoft.com/office/powerpoint/2010/main" val="1046298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04111" y="147628"/>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محاضرة رقم 08:</a:t>
            </a:r>
            <a:endParaRPr lang="en-US" sz="2400" b="1" dirty="0">
              <a:solidFill>
                <a:schemeClr val="tx1"/>
              </a:solidFill>
            </a:endParaRPr>
          </a:p>
        </p:txBody>
      </p:sp>
      <p:sp>
        <p:nvSpPr>
          <p:cNvPr id="3" name="ZoneTexte 2"/>
          <p:cNvSpPr txBox="1"/>
          <p:nvPr/>
        </p:nvSpPr>
        <p:spPr>
          <a:xfrm>
            <a:off x="547810" y="1106051"/>
            <a:ext cx="10110197" cy="489364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gn="just" rtl="1"/>
            <a:endParaRPr lang="ar-DZ" sz="2400" dirty="0"/>
          </a:p>
          <a:p>
            <a:pPr lvl="0" algn="just" rtl="1"/>
            <a:r>
              <a:rPr lang="ar-SA" sz="2400" dirty="0" smtClean="0"/>
              <a:t>توفر </a:t>
            </a:r>
            <a:r>
              <a:rPr lang="ar-SA" sz="2400" dirty="0"/>
              <a:t>السجلات والتقارير الداخلية للمؤسسة العديد من المعلومات التي </a:t>
            </a:r>
            <a:r>
              <a:rPr lang="ar-SA" sz="2400" dirty="0" err="1"/>
              <a:t>تتطلبها</a:t>
            </a:r>
            <a:r>
              <a:rPr lang="ar-SA" sz="2400" dirty="0"/>
              <a:t> عملية اتخاذ القرارات المتعلقة بالتخطيط والتنفيذ والرقابة. فبيانات المبيعات للمناطق المختلفة والعملاء والمنتجات تعتبر ذات أهمية بالغة لمدير التسويق سواء عند تقييم أداء تلك المناطق أو المنتجات، أو عند وضع الخطط التسويقية المختلفة لتحقيق الأهداف </a:t>
            </a:r>
            <a:r>
              <a:rPr lang="ar-SA" sz="2400" dirty="0" err="1"/>
              <a:t>البيعية</a:t>
            </a:r>
            <a:r>
              <a:rPr lang="ar-SA" sz="2400" dirty="0"/>
              <a:t>. كما يقوم مندوبو المبيعات في العادة بإعداد تقارير دورية عن ردود أفعال منافسين في السوق إزاء ما تقوم به المؤسسة من أعمال كذلك يقوم قسم متابعة خدمات العملاء بإعداد تقارير دورية عن ردود فعل العملاء وشكواهم ورضاهم عن أداء الخدمات. و تتصف المعلومات التي يمكن الحصول عليها من السجلات الداخلية للمؤسسة بانخفاض تكلفة الحصول عليها، كما أنها متاحة و يتم الحصول عليها بسرعة  و يجب على مدير التسويق أخذ الحيطة في استعمال هذه المعلومات نظرا لأن هذه المعلومات ربما تكون قد جمعت لأغراض تختلف عن تلك التي يريدها و لهذا فإن على مدير التسويق أن لا يأخذ المعلومات كما هي بل يجب عليه أن يعيد تحليلها و تقييمها ليتأكد من مدى صلاحيتها لاستخدامات إدارته</a:t>
            </a:r>
            <a:r>
              <a:rPr lang="ar-SA" sz="2400" dirty="0" smtClean="0"/>
              <a:t>.</a:t>
            </a:r>
            <a:endParaRPr lang="ar-DZ" sz="2400" dirty="0" smtClean="0"/>
          </a:p>
          <a:p>
            <a:pPr lvl="0" algn="just" rtl="1"/>
            <a:endParaRPr lang="en-US" sz="2400" dirty="0"/>
          </a:p>
        </p:txBody>
      </p:sp>
      <p:sp>
        <p:nvSpPr>
          <p:cNvPr id="4" name="Rectangle à coins arrondis 3"/>
          <p:cNvSpPr/>
          <p:nvPr/>
        </p:nvSpPr>
        <p:spPr>
          <a:xfrm>
            <a:off x="1420837" y="211015"/>
            <a:ext cx="7835705" cy="675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u="sng" dirty="0" smtClean="0">
                <a:solidFill>
                  <a:schemeClr val="bg1"/>
                </a:solidFill>
              </a:rPr>
              <a:t>1- السجلات الداخلية</a:t>
            </a:r>
            <a:endParaRPr lang="en-US" sz="3200" b="1" u="sng" dirty="0">
              <a:solidFill>
                <a:schemeClr val="bg1"/>
              </a:solidFill>
            </a:endParaRPr>
          </a:p>
        </p:txBody>
      </p:sp>
    </p:spTree>
    <p:extLst>
      <p:ext uri="{BB962C8B-B14F-4D97-AF65-F5344CB8AC3E}">
        <p14:creationId xmlns:p14="http://schemas.microsoft.com/office/powerpoint/2010/main" val="245947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109985" y="685066"/>
            <a:ext cx="8825658" cy="861420"/>
          </a:xfrm>
        </p:spPr>
        <p:style>
          <a:lnRef idx="2">
            <a:schemeClr val="accent1"/>
          </a:lnRef>
          <a:fillRef idx="1">
            <a:schemeClr val="lt1"/>
          </a:fillRef>
          <a:effectRef idx="0">
            <a:schemeClr val="accent1"/>
          </a:effectRef>
          <a:fontRef idx="minor">
            <a:schemeClr val="dk1"/>
          </a:fontRef>
        </p:style>
        <p:txBody>
          <a:bodyPr>
            <a:normAutofit/>
          </a:bodyPr>
          <a:lstStyle/>
          <a:p>
            <a:pPr algn="ctr"/>
            <a:r>
              <a:rPr lang="ar-SA" sz="2800" b="1" dirty="0" smtClean="0">
                <a:solidFill>
                  <a:schemeClr val="bg1"/>
                </a:solidFill>
              </a:rPr>
              <a:t>الفرق بين نظام دعم القرارات التسويقية ونظام المعلومات التسويقية</a:t>
            </a:r>
            <a:endParaRPr lang="en-US" sz="2800" dirty="0">
              <a:solidFill>
                <a:schemeClr val="bg1"/>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235473663"/>
              </p:ext>
            </p:extLst>
          </p:nvPr>
        </p:nvGraphicFramePr>
        <p:xfrm>
          <a:off x="1244185" y="1753850"/>
          <a:ext cx="8994098" cy="4498880"/>
        </p:xfrm>
        <a:graphic>
          <a:graphicData uri="http://schemas.openxmlformats.org/drawingml/2006/table">
            <a:tbl>
              <a:tblPr rtl="1" firstRow="1" firstCol="1" bandRow="1">
                <a:tableStyleId>{5C22544A-7EE6-4342-B048-85BDC9FD1C3A}</a:tableStyleId>
              </a:tblPr>
              <a:tblGrid>
                <a:gridCol w="2436499"/>
                <a:gridCol w="2303504"/>
                <a:gridCol w="4254095"/>
              </a:tblGrid>
              <a:tr h="1076440">
                <a:tc>
                  <a:txBody>
                    <a:bodyPr/>
                    <a:lstStyle/>
                    <a:p>
                      <a:pPr indent="457200" algn="ctr" rtl="1">
                        <a:lnSpc>
                          <a:spcPct val="115000"/>
                        </a:lnSpc>
                        <a:spcAft>
                          <a:spcPts val="1000"/>
                        </a:spcAft>
                      </a:pPr>
                      <a:r>
                        <a:rPr lang="ar-SA" sz="2400" dirty="0">
                          <a:solidFill>
                            <a:schemeClr val="bg1"/>
                          </a:solidFill>
                          <a:effectLst/>
                        </a:rPr>
                        <a:t>المعيار </a:t>
                      </a:r>
                      <a:endParaRPr lang="en-US" sz="18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txBody>
                  <a:tcPr/>
                </a:tc>
                <a:tc>
                  <a:txBody>
                    <a:bodyPr/>
                    <a:lstStyle/>
                    <a:p>
                      <a:pPr algn="ctr" rtl="1">
                        <a:lnSpc>
                          <a:spcPct val="115000"/>
                        </a:lnSpc>
                        <a:spcAft>
                          <a:spcPts val="1000"/>
                        </a:spcAft>
                      </a:pPr>
                      <a:r>
                        <a:rPr lang="ar-SA" sz="2400" dirty="0">
                          <a:solidFill>
                            <a:schemeClr val="bg1"/>
                          </a:solidFill>
                          <a:effectLst/>
                        </a:rPr>
                        <a:t>نظم المعلومات التسويقية</a:t>
                      </a:r>
                      <a:endParaRPr lang="en-US" sz="18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txBody>
                  <a:tcPr/>
                </a:tc>
                <a:tc>
                  <a:txBody>
                    <a:bodyPr/>
                    <a:lstStyle/>
                    <a:p>
                      <a:pPr indent="457200" algn="ctr" rtl="1">
                        <a:lnSpc>
                          <a:spcPct val="115000"/>
                        </a:lnSpc>
                        <a:spcAft>
                          <a:spcPts val="1000"/>
                        </a:spcAft>
                      </a:pPr>
                      <a:r>
                        <a:rPr lang="ar-SA" sz="2400" dirty="0">
                          <a:solidFill>
                            <a:schemeClr val="bg1"/>
                          </a:solidFill>
                          <a:effectLst/>
                        </a:rPr>
                        <a:t>نظم دعم القرارات التسويقية </a:t>
                      </a:r>
                      <a:endParaRPr lang="en-US" sz="18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txBody>
                  <a:tcPr/>
                </a:tc>
              </a:tr>
              <a:tr h="810935">
                <a:tc>
                  <a:txBody>
                    <a:bodyPr/>
                    <a:lstStyle/>
                    <a:p>
                      <a:pPr indent="457200" algn="ctr" rtl="1">
                        <a:lnSpc>
                          <a:spcPct val="115000"/>
                        </a:lnSpc>
                        <a:spcAft>
                          <a:spcPts val="1000"/>
                        </a:spcAft>
                      </a:pPr>
                      <a:r>
                        <a:rPr lang="ar-SA" sz="2400" dirty="0">
                          <a:solidFill>
                            <a:schemeClr val="bg1"/>
                          </a:solidFill>
                          <a:effectLst/>
                        </a:rPr>
                        <a:t>طبيعة صنع القرار </a:t>
                      </a:r>
                      <a:endParaRPr lang="en-US" sz="18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txBody>
                  <a:tcPr/>
                </a:tc>
                <a:tc>
                  <a:txBody>
                    <a:bodyPr/>
                    <a:lstStyle/>
                    <a:p>
                      <a:pPr indent="457200" algn="ctr" rtl="1">
                        <a:lnSpc>
                          <a:spcPct val="115000"/>
                        </a:lnSpc>
                        <a:spcAft>
                          <a:spcPts val="1000"/>
                        </a:spcAft>
                      </a:pPr>
                      <a:r>
                        <a:rPr lang="ar-SA" sz="2400" dirty="0">
                          <a:effectLst/>
                        </a:rPr>
                        <a:t>غير مباشر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txBody>
                  <a:tcPr/>
                </a:tc>
                <a:tc>
                  <a:txBody>
                    <a:bodyPr/>
                    <a:lstStyle/>
                    <a:p>
                      <a:pPr indent="457200" algn="ctr" rtl="1">
                        <a:lnSpc>
                          <a:spcPct val="115000"/>
                        </a:lnSpc>
                        <a:spcAft>
                          <a:spcPts val="1000"/>
                        </a:spcAft>
                      </a:pPr>
                      <a:r>
                        <a:rPr lang="ar-SA" sz="2400" dirty="0">
                          <a:effectLst/>
                        </a:rPr>
                        <a:t>مباشر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txBody>
                  <a:tcPr/>
                </a:tc>
              </a:tr>
              <a:tr h="810935">
                <a:tc>
                  <a:txBody>
                    <a:bodyPr/>
                    <a:lstStyle/>
                    <a:p>
                      <a:pPr indent="457200" algn="ctr" rtl="1">
                        <a:lnSpc>
                          <a:spcPct val="115000"/>
                        </a:lnSpc>
                        <a:spcAft>
                          <a:spcPts val="1000"/>
                        </a:spcAft>
                      </a:pPr>
                      <a:r>
                        <a:rPr lang="ar-SA" sz="2400" dirty="0">
                          <a:solidFill>
                            <a:schemeClr val="bg1"/>
                          </a:solidFill>
                          <a:effectLst/>
                        </a:rPr>
                        <a:t>مراحل صنع القرار </a:t>
                      </a:r>
                      <a:endParaRPr lang="en-US" sz="18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txBody>
                  <a:tcPr/>
                </a:tc>
                <a:tc>
                  <a:txBody>
                    <a:bodyPr/>
                    <a:lstStyle/>
                    <a:p>
                      <a:pPr indent="457200" algn="ctr" rtl="1">
                        <a:lnSpc>
                          <a:spcPct val="115000"/>
                        </a:lnSpc>
                        <a:spcAft>
                          <a:spcPts val="1000"/>
                        </a:spcAft>
                      </a:pPr>
                      <a:r>
                        <a:rPr lang="ar-SA" sz="2400">
                          <a:effectLst/>
                        </a:rPr>
                        <a:t>التصميم </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a:tc>
                <a:tc>
                  <a:txBody>
                    <a:bodyPr/>
                    <a:lstStyle/>
                    <a:p>
                      <a:pPr indent="457200" algn="ctr" rtl="1">
                        <a:lnSpc>
                          <a:spcPct val="115000"/>
                        </a:lnSpc>
                        <a:spcAft>
                          <a:spcPts val="1000"/>
                        </a:spcAft>
                      </a:pPr>
                      <a:r>
                        <a:rPr lang="ar-SA" sz="2400" dirty="0">
                          <a:effectLst/>
                        </a:rPr>
                        <a:t>جميع المراحل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txBody>
                  <a:tcPr/>
                </a:tc>
              </a:tr>
              <a:tr h="1071516">
                <a:tc>
                  <a:txBody>
                    <a:bodyPr/>
                    <a:lstStyle/>
                    <a:p>
                      <a:pPr indent="457200" algn="ctr" rtl="1">
                        <a:lnSpc>
                          <a:spcPct val="115000"/>
                        </a:lnSpc>
                        <a:spcAft>
                          <a:spcPts val="1000"/>
                        </a:spcAft>
                      </a:pPr>
                      <a:r>
                        <a:rPr lang="ar-SA" sz="2400" dirty="0">
                          <a:solidFill>
                            <a:schemeClr val="bg1"/>
                          </a:solidFill>
                          <a:effectLst/>
                        </a:rPr>
                        <a:t>نوع القرارات </a:t>
                      </a:r>
                      <a:endParaRPr lang="en-US" sz="18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txBody>
                  <a:tcPr/>
                </a:tc>
                <a:tc>
                  <a:txBody>
                    <a:bodyPr/>
                    <a:lstStyle/>
                    <a:p>
                      <a:pPr indent="457200" algn="ctr" rtl="1">
                        <a:lnSpc>
                          <a:spcPct val="115000"/>
                        </a:lnSpc>
                        <a:spcAft>
                          <a:spcPts val="1000"/>
                        </a:spcAft>
                      </a:pPr>
                      <a:r>
                        <a:rPr lang="ar-SA" sz="2400" dirty="0">
                          <a:effectLst/>
                        </a:rPr>
                        <a:t>المبرمجة / </a:t>
                      </a:r>
                      <a:r>
                        <a:rPr lang="ar-SA" sz="2400" dirty="0" err="1">
                          <a:effectLst/>
                        </a:rPr>
                        <a:t>المهيكلة</a:t>
                      </a:r>
                      <a:r>
                        <a:rPr lang="ar-SA" sz="2400" dirty="0">
                          <a:effectLst/>
                        </a:rPr>
                        <a:t>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txBody>
                  <a:tcPr/>
                </a:tc>
                <a:tc>
                  <a:txBody>
                    <a:bodyPr/>
                    <a:lstStyle/>
                    <a:p>
                      <a:pPr indent="457200" algn="ctr" rtl="1">
                        <a:lnSpc>
                          <a:spcPct val="115000"/>
                        </a:lnSpc>
                        <a:spcAft>
                          <a:spcPts val="1000"/>
                        </a:spcAft>
                      </a:pPr>
                      <a:r>
                        <a:rPr lang="ar-SA" sz="2400" dirty="0">
                          <a:effectLst/>
                        </a:rPr>
                        <a:t>شبه </a:t>
                      </a:r>
                      <a:r>
                        <a:rPr lang="ar-SA" sz="2400" dirty="0" err="1">
                          <a:effectLst/>
                        </a:rPr>
                        <a:t>مهيكلة</a:t>
                      </a:r>
                      <a:r>
                        <a:rPr lang="ar-SA" sz="2400" dirty="0">
                          <a:effectLst/>
                        </a:rPr>
                        <a:t>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txBody>
                  <a:tcPr/>
                </a:tc>
              </a:tr>
              <a:tr h="607301">
                <a:tc>
                  <a:txBody>
                    <a:bodyPr/>
                    <a:lstStyle/>
                    <a:p>
                      <a:pPr indent="457200" algn="ctr" rtl="1">
                        <a:lnSpc>
                          <a:spcPct val="115000"/>
                        </a:lnSpc>
                        <a:spcAft>
                          <a:spcPts val="1000"/>
                        </a:spcAft>
                      </a:pPr>
                      <a:r>
                        <a:rPr lang="ar-SA" sz="2400" dirty="0">
                          <a:solidFill>
                            <a:schemeClr val="bg1"/>
                          </a:solidFill>
                          <a:effectLst/>
                        </a:rPr>
                        <a:t>التركيز </a:t>
                      </a:r>
                      <a:endParaRPr lang="en-US" sz="18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txBody>
                  <a:tcPr/>
                </a:tc>
                <a:tc>
                  <a:txBody>
                    <a:bodyPr/>
                    <a:lstStyle/>
                    <a:p>
                      <a:pPr indent="457200" algn="ctr" rtl="1">
                        <a:lnSpc>
                          <a:spcPct val="115000"/>
                        </a:lnSpc>
                        <a:spcAft>
                          <a:spcPts val="1000"/>
                        </a:spcAft>
                      </a:pPr>
                      <a:r>
                        <a:rPr lang="ar-SA" sz="2400" dirty="0">
                          <a:effectLst/>
                        </a:rPr>
                        <a:t>توليد المعلومات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txBody>
                  <a:tcPr/>
                </a:tc>
                <a:tc>
                  <a:txBody>
                    <a:bodyPr/>
                    <a:lstStyle/>
                    <a:p>
                      <a:pPr indent="457200" algn="ctr" rtl="1">
                        <a:lnSpc>
                          <a:spcPct val="115000"/>
                        </a:lnSpc>
                        <a:spcAft>
                          <a:spcPts val="1000"/>
                        </a:spcAft>
                      </a:pPr>
                      <a:r>
                        <a:rPr lang="ar-SA" sz="2400" dirty="0">
                          <a:effectLst/>
                        </a:rPr>
                        <a:t>دعم عملية صنع القرار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txBody>
                  <a:tcPr/>
                </a:tc>
              </a:tr>
            </a:tbl>
          </a:graphicData>
        </a:graphic>
      </p:graphicFrame>
      <p:sp>
        <p:nvSpPr>
          <p:cNvPr id="5" name="Rectangle 4"/>
          <p:cNvSpPr/>
          <p:nvPr/>
        </p:nvSpPr>
        <p:spPr>
          <a:xfrm>
            <a:off x="10638972" y="870857"/>
            <a:ext cx="1422400" cy="111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08</a:t>
            </a:r>
            <a:endParaRPr lang="en-US" sz="2400" b="1" dirty="0">
              <a:solidFill>
                <a:schemeClr val="bg1"/>
              </a:solidFill>
            </a:endParaRPr>
          </a:p>
        </p:txBody>
      </p:sp>
    </p:spTree>
    <p:extLst>
      <p:ext uri="{BB962C8B-B14F-4D97-AF65-F5344CB8AC3E}">
        <p14:creationId xmlns:p14="http://schemas.microsoft.com/office/powerpoint/2010/main" val="34897317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4270" y="899410"/>
            <a:ext cx="9144000" cy="928670"/>
          </a:xfrm>
        </p:spPr>
        <p:txBody>
          <a:bodyPr/>
          <a:lstStyle/>
          <a:p>
            <a:pPr algn="ctr"/>
            <a:r>
              <a:rPr lang="ar-SA" sz="3200" b="1" dirty="0">
                <a:solidFill>
                  <a:schemeClr val="tx1"/>
                </a:solidFill>
              </a:rPr>
              <a:t>الفرق بين نظام دعم القرارات التسويقية ونظام المعلومات التسويقية</a:t>
            </a:r>
            <a:r>
              <a:rPr lang="en-US" sz="3200" dirty="0">
                <a:solidFill>
                  <a:schemeClr val="tx1"/>
                </a:solidFill>
              </a:rPr>
              <a:t/>
            </a:r>
            <a:br>
              <a:rPr lang="en-US" sz="3200" dirty="0">
                <a:solidFill>
                  <a:schemeClr val="tx1"/>
                </a:solidFill>
              </a:rPr>
            </a:br>
            <a:endParaRPr lang="fr-FR" sz="3200" dirty="0">
              <a:solidFill>
                <a:schemeClr val="tx1"/>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704539" y="2413416"/>
            <a:ext cx="9963462" cy="4257207"/>
          </a:xfrm>
        </p:spPr>
        <p:style>
          <a:lnRef idx="2">
            <a:schemeClr val="dk1"/>
          </a:lnRef>
          <a:fillRef idx="1">
            <a:schemeClr val="lt1"/>
          </a:fillRef>
          <a:effectRef idx="0">
            <a:schemeClr val="dk1"/>
          </a:effectRef>
          <a:fontRef idx="minor">
            <a:schemeClr val="dk1"/>
          </a:fontRef>
        </p:style>
        <p:txBody>
          <a:bodyPr>
            <a:normAutofit/>
          </a:bodyPr>
          <a:lstStyle/>
          <a:p>
            <a:pPr lvl="0" algn="just" rtl="1"/>
            <a:r>
              <a:rPr lang="ar-DZ" sz="2400" dirty="0" smtClean="0"/>
              <a:t>ن</a:t>
            </a:r>
            <a:r>
              <a:rPr lang="ar-SA" sz="2400" dirty="0" err="1" smtClean="0"/>
              <a:t>ظام</a:t>
            </a:r>
            <a:r>
              <a:rPr lang="ar-SA" sz="2400" dirty="0" smtClean="0"/>
              <a:t> </a:t>
            </a:r>
            <a:r>
              <a:rPr lang="ar-SA" sz="2400" dirty="0"/>
              <a:t>المعلومات التسويقية يقدم دعما غير مباشر لمدراء التسويق وصانع القرار من خلال تفسير المعلومات بينما يقدم نظام دعم القرارات التسويقية توصيات محددة للقرار وبدائل أمام متخذ القرار التسويقي. و يسهم نظام المعلومات التسويقية في مرحلة واحدة فقط من مراحل صنع القرار التي حددها عالم الإدارة </a:t>
            </a:r>
            <a:r>
              <a:rPr lang="fr-FR" sz="2400" dirty="0"/>
              <a:t>Simon</a:t>
            </a:r>
            <a:r>
              <a:rPr lang="ar-SA" sz="2400" dirty="0"/>
              <a:t> في حين يسهم نظام دعم القرارات التسويقية في المراحل الثلاثة دون استثناء، كما يستهدف نظام المعلومات التسويقية المشاكل الإدارية بصفة عامة بينما يتخصص نظام دعم القرارات التسويقية في المشاكل شبه الروتينية.</a:t>
            </a:r>
            <a:endParaRPr lang="en-US" sz="2400" dirty="0"/>
          </a:p>
          <a:p>
            <a:pPr lvl="0" algn="just" rtl="1"/>
            <a:r>
              <a:rPr lang="ar-SA" sz="2400" dirty="0"/>
              <a:t>ينصب اهتمام نظام المعلومات التسويقية على المشاكل التسويقية وتوفير المعلومات وتوليد المخرجات بينما يركز نظام دعم القرارات التسويقية إلى تقديم الدعم في عملية صنع القرار التسويقي.</a:t>
            </a:r>
            <a:endParaRPr lang="en-US" sz="2400" dirty="0"/>
          </a:p>
        </p:txBody>
      </p:sp>
      <p:sp>
        <p:nvSpPr>
          <p:cNvPr id="4" name="Rectangle 3"/>
          <p:cNvSpPr/>
          <p:nvPr/>
        </p:nvSpPr>
        <p:spPr>
          <a:xfrm>
            <a:off x="10638972" y="870857"/>
            <a:ext cx="1422400" cy="111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08</a:t>
            </a:r>
            <a:endParaRPr lang="en-US" sz="2400" b="1" dirty="0">
              <a:solidFill>
                <a:schemeClr val="bg1"/>
              </a:solidFill>
            </a:endParaRPr>
          </a:p>
        </p:txBody>
      </p:sp>
    </p:spTree>
    <p:extLst>
      <p:ext uri="{BB962C8B-B14F-4D97-AF65-F5344CB8AC3E}">
        <p14:creationId xmlns:p14="http://schemas.microsoft.com/office/powerpoint/2010/main" val="19534784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929390" y="509666"/>
            <a:ext cx="9428813" cy="1004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SA" sz="3200" b="1" dirty="0">
                <a:solidFill>
                  <a:schemeClr val="bg1"/>
                </a:solidFill>
              </a:rPr>
              <a:t>علاقة نظام المعلومات التسويقية </a:t>
            </a:r>
            <a:r>
              <a:rPr lang="ar-SA" sz="3200" b="1" dirty="0" err="1" smtClean="0">
                <a:solidFill>
                  <a:schemeClr val="bg1"/>
                </a:solidFill>
              </a:rPr>
              <a:t>بنظ</a:t>
            </a:r>
            <a:r>
              <a:rPr lang="ar-DZ" sz="3200" b="1" dirty="0" smtClean="0">
                <a:solidFill>
                  <a:schemeClr val="bg1"/>
                </a:solidFill>
              </a:rPr>
              <a:t>ا</a:t>
            </a:r>
            <a:r>
              <a:rPr lang="ar-SA" sz="3200" b="1" dirty="0" smtClean="0">
                <a:solidFill>
                  <a:schemeClr val="bg1"/>
                </a:solidFill>
              </a:rPr>
              <a:t>م </a:t>
            </a:r>
            <a:r>
              <a:rPr lang="ar-SA" sz="3200" b="1" dirty="0">
                <a:solidFill>
                  <a:schemeClr val="bg1"/>
                </a:solidFill>
              </a:rPr>
              <a:t>المعلومات الإدارية</a:t>
            </a:r>
            <a:endParaRPr lang="en-US" sz="3200" b="1" dirty="0">
              <a:solidFill>
                <a:schemeClr val="bg1"/>
              </a:solidFill>
            </a:endParaRPr>
          </a:p>
        </p:txBody>
      </p:sp>
      <p:sp>
        <p:nvSpPr>
          <p:cNvPr id="6" name="Rectangle à coins arrondis 5"/>
          <p:cNvSpPr/>
          <p:nvPr/>
        </p:nvSpPr>
        <p:spPr>
          <a:xfrm>
            <a:off x="8439462" y="2835638"/>
            <a:ext cx="2788171" cy="3942413"/>
          </a:xfrm>
          <a:prstGeom prst="round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5400000" scaled="1"/>
            <a:tileRect/>
          </a:gradFill>
          <a:effectLst>
            <a:glow rad="139700">
              <a:schemeClr val="accent2">
                <a:satMod val="175000"/>
                <a:alpha val="40000"/>
              </a:schemeClr>
            </a:glow>
          </a:effectLst>
          <a:scene3d>
            <a:camera prst="orthographicFront"/>
            <a:lightRig rig="threePt" dir="t"/>
          </a:scene3d>
          <a:sp3d>
            <a:bevelT w="139700" h="139700" prst="divot"/>
          </a:sp3d>
        </p:spPr>
        <p:style>
          <a:lnRef idx="3">
            <a:schemeClr val="lt1"/>
          </a:lnRef>
          <a:fillRef idx="1">
            <a:schemeClr val="accent3"/>
          </a:fillRef>
          <a:effectRef idx="1">
            <a:schemeClr val="accent3"/>
          </a:effectRef>
          <a:fontRef idx="minor">
            <a:schemeClr val="lt1"/>
          </a:fontRef>
        </p:style>
        <p:txBody>
          <a:bodyPr rtlCol="0" anchor="ctr"/>
          <a:lstStyle/>
          <a:p>
            <a:pPr algn="ctr" rtl="1"/>
            <a:r>
              <a:rPr lang="ar-DZ" sz="2400" b="1" dirty="0" smtClean="0">
                <a:solidFill>
                  <a:schemeClr val="bg1"/>
                </a:solidFill>
              </a:rPr>
              <a:t>ينظر على أن نظام المعلومات التسويقية جزء من نظام المعلومات الإدارية في المؤسسة</a:t>
            </a:r>
            <a:endParaRPr lang="en-US" sz="2400" b="1" dirty="0">
              <a:solidFill>
                <a:schemeClr val="bg1"/>
              </a:solidFill>
            </a:endParaRPr>
          </a:p>
        </p:txBody>
      </p:sp>
      <p:sp>
        <p:nvSpPr>
          <p:cNvPr id="7" name="Rectangle à coins arrondis 6"/>
          <p:cNvSpPr/>
          <p:nvPr/>
        </p:nvSpPr>
        <p:spPr>
          <a:xfrm>
            <a:off x="4409606" y="2760687"/>
            <a:ext cx="2788171" cy="3942413"/>
          </a:xfrm>
          <a:prstGeom prst="round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5400000" scaled="1"/>
            <a:tileRect/>
          </a:gradFill>
          <a:effectLst>
            <a:glow rad="139700">
              <a:schemeClr val="accent2">
                <a:satMod val="175000"/>
                <a:alpha val="40000"/>
              </a:schemeClr>
            </a:glow>
          </a:effectLst>
          <a:scene3d>
            <a:camera prst="orthographicFront"/>
            <a:lightRig rig="threePt" dir="t"/>
          </a:scene3d>
          <a:sp3d>
            <a:bevelT prst="angle"/>
          </a:sp3d>
        </p:spPr>
        <p:style>
          <a:lnRef idx="3">
            <a:schemeClr val="lt1"/>
          </a:lnRef>
          <a:fillRef idx="1">
            <a:schemeClr val="accent3"/>
          </a:fillRef>
          <a:effectRef idx="1">
            <a:schemeClr val="accent3"/>
          </a:effectRef>
          <a:fontRef idx="minor">
            <a:schemeClr val="lt1"/>
          </a:fontRef>
        </p:style>
        <p:txBody>
          <a:bodyPr rtlCol="0" anchor="ctr"/>
          <a:lstStyle/>
          <a:p>
            <a:pPr algn="ctr" rtl="1"/>
            <a:r>
              <a:rPr lang="ar-DZ" sz="2400" b="1" dirty="0">
                <a:solidFill>
                  <a:schemeClr val="bg1"/>
                </a:solidFill>
              </a:rPr>
              <a:t>ينظر على أن نظام المعلومات التسويقية </a:t>
            </a:r>
            <a:r>
              <a:rPr lang="ar-DZ" sz="2400" b="1" dirty="0" smtClean="0">
                <a:solidFill>
                  <a:schemeClr val="bg1"/>
                </a:solidFill>
              </a:rPr>
              <a:t>نظام مستقل بذاته</a:t>
            </a:r>
            <a:endParaRPr lang="en-US" sz="2400" b="1" dirty="0">
              <a:solidFill>
                <a:schemeClr val="bg1"/>
              </a:solidFill>
            </a:endParaRPr>
          </a:p>
        </p:txBody>
      </p:sp>
      <p:sp>
        <p:nvSpPr>
          <p:cNvPr id="8" name="Rectangle à coins arrondis 7"/>
          <p:cNvSpPr/>
          <p:nvPr/>
        </p:nvSpPr>
        <p:spPr>
          <a:xfrm>
            <a:off x="379750" y="2760688"/>
            <a:ext cx="2788171" cy="3942413"/>
          </a:xfrm>
          <a:prstGeom prst="round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5400000" scaled="1"/>
            <a:tileRect/>
          </a:gradFill>
          <a:effectLst>
            <a:glow rad="139700">
              <a:schemeClr val="accent2">
                <a:satMod val="175000"/>
                <a:alpha val="40000"/>
              </a:schemeClr>
            </a:glow>
          </a:effectLst>
          <a:scene3d>
            <a:camera prst="orthographicFront"/>
            <a:lightRig rig="threePt" dir="t"/>
          </a:scene3d>
          <a:sp3d>
            <a:bevelT prst="angle"/>
          </a:sp3d>
        </p:spPr>
        <p:style>
          <a:lnRef idx="3">
            <a:schemeClr val="lt1"/>
          </a:lnRef>
          <a:fillRef idx="1">
            <a:schemeClr val="accent3"/>
          </a:fillRef>
          <a:effectRef idx="1">
            <a:schemeClr val="accent3"/>
          </a:effectRef>
          <a:fontRef idx="minor">
            <a:schemeClr val="lt1"/>
          </a:fontRef>
        </p:style>
        <p:txBody>
          <a:bodyPr rtlCol="0" anchor="ctr"/>
          <a:lstStyle/>
          <a:p>
            <a:pPr algn="ctr" rtl="1"/>
            <a:r>
              <a:rPr lang="ar-DZ" sz="2400" b="1" dirty="0">
                <a:solidFill>
                  <a:schemeClr val="bg1"/>
                </a:solidFill>
              </a:rPr>
              <a:t>ينظر على أن نظام المعلومات التسويقية </a:t>
            </a:r>
            <a:r>
              <a:rPr lang="ar-DZ" sz="2400" b="1" dirty="0" smtClean="0">
                <a:solidFill>
                  <a:schemeClr val="bg1"/>
                </a:solidFill>
              </a:rPr>
              <a:t>هو تجميع لأنظمة معلومات تسويقية فرعية أخرى</a:t>
            </a:r>
            <a:endParaRPr lang="en-US" sz="2400" b="1" dirty="0">
              <a:solidFill>
                <a:schemeClr val="bg1"/>
              </a:solidFill>
            </a:endParaRPr>
          </a:p>
        </p:txBody>
      </p:sp>
      <p:sp>
        <p:nvSpPr>
          <p:cNvPr id="9" name="ZoneTexte 8"/>
          <p:cNvSpPr txBox="1"/>
          <p:nvPr/>
        </p:nvSpPr>
        <p:spPr>
          <a:xfrm>
            <a:off x="394740" y="1660294"/>
            <a:ext cx="10178322" cy="95410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1"/>
            <a:r>
              <a:rPr lang="ar-DZ" sz="2800" b="1" dirty="0"/>
              <a:t>تعددت </a:t>
            </a:r>
            <a:r>
              <a:rPr lang="ar-DZ" sz="2800" b="1" dirty="0" smtClean="0"/>
              <a:t>الآراء بين المهتمين بالتسويق، حول شكل نظام المعلومات التسويقية، إلا أنه يمكن التمييز بين ثلاث اتجاهات مختلفة، في هذا المجال: </a:t>
            </a:r>
            <a:endParaRPr lang="en-US" sz="2800" b="1" dirty="0"/>
          </a:p>
        </p:txBody>
      </p:sp>
      <p:sp>
        <p:nvSpPr>
          <p:cNvPr id="11" name="Ellipse 10"/>
          <p:cNvSpPr/>
          <p:nvPr/>
        </p:nvSpPr>
        <p:spPr>
          <a:xfrm>
            <a:off x="10855376" y="2614401"/>
            <a:ext cx="959371" cy="1121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01</a:t>
            </a:r>
            <a:endParaRPr lang="en-US" sz="2400" b="1" dirty="0">
              <a:solidFill>
                <a:schemeClr val="bg1"/>
              </a:solidFill>
            </a:endParaRPr>
          </a:p>
        </p:txBody>
      </p:sp>
      <p:sp>
        <p:nvSpPr>
          <p:cNvPr id="12" name="Ellipse 11"/>
          <p:cNvSpPr/>
          <p:nvPr/>
        </p:nvSpPr>
        <p:spPr>
          <a:xfrm>
            <a:off x="3076106" y="2614401"/>
            <a:ext cx="959371" cy="1121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03</a:t>
            </a:r>
            <a:endParaRPr lang="en-US" sz="2400" b="1" dirty="0">
              <a:solidFill>
                <a:schemeClr val="bg1"/>
              </a:solidFill>
            </a:endParaRPr>
          </a:p>
        </p:txBody>
      </p:sp>
      <p:sp>
        <p:nvSpPr>
          <p:cNvPr id="13" name="Ellipse 12"/>
          <p:cNvSpPr/>
          <p:nvPr/>
        </p:nvSpPr>
        <p:spPr>
          <a:xfrm>
            <a:off x="7014146" y="2647996"/>
            <a:ext cx="959371" cy="1121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02</a:t>
            </a:r>
            <a:endParaRPr lang="en-US" sz="2400" b="1" dirty="0">
              <a:solidFill>
                <a:schemeClr val="bg1"/>
              </a:solidFill>
            </a:endParaRPr>
          </a:p>
        </p:txBody>
      </p:sp>
    </p:spTree>
    <p:extLst>
      <p:ext uri="{BB962C8B-B14F-4D97-AF65-F5344CB8AC3E}">
        <p14:creationId xmlns:p14="http://schemas.microsoft.com/office/powerpoint/2010/main" val="27655861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929390" y="509666"/>
            <a:ext cx="8709285" cy="1004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SA" sz="3200" b="1" dirty="0">
                <a:solidFill>
                  <a:schemeClr val="bg1"/>
                </a:solidFill>
              </a:rPr>
              <a:t>علاقة نظام المعلومات التسويقية </a:t>
            </a:r>
            <a:r>
              <a:rPr lang="ar-SA" sz="3200" b="1" dirty="0" err="1" smtClean="0">
                <a:solidFill>
                  <a:schemeClr val="bg1"/>
                </a:solidFill>
              </a:rPr>
              <a:t>بنظ</a:t>
            </a:r>
            <a:r>
              <a:rPr lang="ar-DZ" sz="3200" b="1" dirty="0" smtClean="0">
                <a:solidFill>
                  <a:schemeClr val="bg1"/>
                </a:solidFill>
              </a:rPr>
              <a:t>ا</a:t>
            </a:r>
            <a:r>
              <a:rPr lang="ar-SA" sz="3200" b="1" dirty="0" smtClean="0">
                <a:solidFill>
                  <a:schemeClr val="bg1"/>
                </a:solidFill>
              </a:rPr>
              <a:t>م </a:t>
            </a:r>
            <a:r>
              <a:rPr lang="ar-SA" sz="3200" b="1" dirty="0">
                <a:solidFill>
                  <a:schemeClr val="bg1"/>
                </a:solidFill>
              </a:rPr>
              <a:t>المعلومات الإدارية</a:t>
            </a:r>
            <a:endParaRPr lang="en-US" sz="3200" b="1" dirty="0">
              <a:solidFill>
                <a:schemeClr val="bg1"/>
              </a:solidFill>
            </a:endParaRPr>
          </a:p>
        </p:txBody>
      </p:sp>
      <p:sp>
        <p:nvSpPr>
          <p:cNvPr id="3" name="Rectangle à coins arrondis 2"/>
          <p:cNvSpPr/>
          <p:nvPr/>
        </p:nvSpPr>
        <p:spPr>
          <a:xfrm>
            <a:off x="8589363" y="2460883"/>
            <a:ext cx="2788171" cy="1541491"/>
          </a:xfrm>
          <a:prstGeom prst="round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5400000" scaled="1"/>
            <a:tileRect/>
          </a:gradFill>
          <a:effectLst>
            <a:glow rad="139700">
              <a:schemeClr val="accent2">
                <a:satMod val="175000"/>
                <a:alpha val="40000"/>
              </a:schemeClr>
            </a:glow>
          </a:effectLst>
          <a:scene3d>
            <a:camera prst="orthographicFront"/>
            <a:lightRig rig="threePt" dir="t"/>
          </a:scene3d>
          <a:sp3d>
            <a:bevelT w="139700" h="139700" prst="divot"/>
          </a:sp3d>
        </p:spPr>
        <p:style>
          <a:lnRef idx="3">
            <a:schemeClr val="lt1"/>
          </a:lnRef>
          <a:fillRef idx="1">
            <a:schemeClr val="accent3"/>
          </a:fillRef>
          <a:effectRef idx="1">
            <a:schemeClr val="accent3"/>
          </a:effectRef>
          <a:fontRef idx="minor">
            <a:schemeClr val="lt1"/>
          </a:fontRef>
        </p:style>
        <p:txBody>
          <a:bodyPr rtlCol="0" anchor="ctr"/>
          <a:lstStyle/>
          <a:p>
            <a:pPr algn="ctr" rtl="1"/>
            <a:r>
              <a:rPr lang="ar-DZ" sz="2400" b="1" dirty="0" smtClean="0">
                <a:solidFill>
                  <a:schemeClr val="bg1"/>
                </a:solidFill>
              </a:rPr>
              <a:t>ينظر على أن نظام المعلومات التسويقية جزء من نظام المعلومات الإدارية في المؤسسة</a:t>
            </a:r>
            <a:endParaRPr lang="en-US" sz="2400" b="1" dirty="0">
              <a:solidFill>
                <a:schemeClr val="bg1"/>
              </a:solidFill>
            </a:endParaRPr>
          </a:p>
        </p:txBody>
      </p:sp>
      <p:sp>
        <p:nvSpPr>
          <p:cNvPr id="4" name="Triangle isocèle 3"/>
          <p:cNvSpPr/>
          <p:nvPr/>
        </p:nvSpPr>
        <p:spPr>
          <a:xfrm>
            <a:off x="8589363" y="1798820"/>
            <a:ext cx="2788171" cy="66206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الاتجاه الأول</a:t>
            </a:r>
            <a:endParaRPr lang="en-US" sz="2400" b="1" dirty="0">
              <a:solidFill>
                <a:schemeClr val="bg1"/>
              </a:solidFill>
            </a:endParaRPr>
          </a:p>
        </p:txBody>
      </p:sp>
      <p:sp>
        <p:nvSpPr>
          <p:cNvPr id="6" name="Rectangle 5"/>
          <p:cNvSpPr/>
          <p:nvPr/>
        </p:nvSpPr>
        <p:spPr>
          <a:xfrm>
            <a:off x="554636" y="1798821"/>
            <a:ext cx="7794885" cy="4841822"/>
          </a:xfrm>
          <a:prstGeom prst="rect">
            <a:avLst/>
          </a:prstGeom>
          <a:solidFill>
            <a:schemeClr val="accent2">
              <a:lumMod val="40000"/>
              <a:lumOff val="60000"/>
            </a:schemeClr>
          </a:solidFill>
          <a:ln w="3175"/>
        </p:spPr>
        <p:style>
          <a:lnRef idx="3">
            <a:schemeClr val="lt1"/>
          </a:lnRef>
          <a:fillRef idx="1">
            <a:schemeClr val="accent3"/>
          </a:fillRef>
          <a:effectRef idx="1">
            <a:schemeClr val="accent3"/>
          </a:effectRef>
          <a:fontRef idx="minor">
            <a:schemeClr val="lt1"/>
          </a:fontRef>
        </p:style>
        <p:txBody>
          <a:bodyPr rtlCol="0" anchor="ctr"/>
          <a:lstStyle/>
          <a:p>
            <a:pPr algn="ctr" rtl="1"/>
            <a:r>
              <a:rPr lang="ar-DZ" sz="2400" b="1" dirty="0" smtClean="0">
                <a:solidFill>
                  <a:schemeClr val="bg1"/>
                </a:solidFill>
              </a:rPr>
              <a:t>يرى أصحاب هذا الاتجاه أن الخصائص التي تميز نظام المعلومات هي ضرورة تجميع البيانات التي تحتاجها مختلف الأنشطة بالمؤسسة كمدخلات للنظام ، ولهذا ضهر ما يسمى بنظم إدارة قواعد البيانات التي تهتم أساسا بتجميع وتداول كمية كبيرة من البيانات كمدخلات.</a:t>
            </a:r>
          </a:p>
          <a:p>
            <a:pPr algn="ctr" rtl="1"/>
            <a:r>
              <a:rPr lang="ar-DZ" sz="2400" b="1" dirty="0" smtClean="0">
                <a:solidFill>
                  <a:schemeClr val="bg1"/>
                </a:solidFill>
              </a:rPr>
              <a:t>وعليه لا توجد </a:t>
            </a:r>
            <a:r>
              <a:rPr lang="ar-DZ" sz="2400" b="1" u="sng" dirty="0" smtClean="0">
                <a:solidFill>
                  <a:schemeClr val="bg1"/>
                </a:solidFill>
              </a:rPr>
              <a:t>إلا قاعدة بيانات واحدة فقط، </a:t>
            </a:r>
            <a:r>
              <a:rPr lang="ar-DZ" sz="2400" b="1" dirty="0" smtClean="0">
                <a:solidFill>
                  <a:schemeClr val="bg1"/>
                </a:solidFill>
              </a:rPr>
              <a:t>وعليه يعتبر نظام المعلومات التسويقية جزء من نظام المعلومات الإدارية لدى المؤسسة ما دام كانت كافة المؤسسات تعمل في نشاط التسويق، وقاعدة البيانات الموحدة  تحقق مجموعة من الخصائص لنظام المعلومات التسويقية:</a:t>
            </a:r>
          </a:p>
          <a:p>
            <a:pPr marL="342900" indent="-342900" algn="r" rtl="1">
              <a:buFont typeface="Wingdings" panose="05000000000000000000" pitchFamily="2" charset="2"/>
              <a:buChar char="ü"/>
            </a:pPr>
            <a:r>
              <a:rPr lang="ar-DZ" sz="2400" b="1" dirty="0" smtClean="0">
                <a:solidFill>
                  <a:schemeClr val="bg1"/>
                </a:solidFill>
              </a:rPr>
              <a:t>منع التكرار في تخزين البيانات من قبل الأنشطة العديدة بالمؤسسة.</a:t>
            </a:r>
          </a:p>
          <a:p>
            <a:pPr marL="342900" indent="-342900" algn="r" rtl="1">
              <a:buFont typeface="Wingdings" panose="05000000000000000000" pitchFamily="2" charset="2"/>
              <a:buChar char="ü"/>
            </a:pPr>
            <a:r>
              <a:rPr lang="ar-DZ" sz="2400" b="1" dirty="0" smtClean="0">
                <a:solidFill>
                  <a:schemeClr val="bg1"/>
                </a:solidFill>
              </a:rPr>
              <a:t>إمكانية استخدام وسائل حديثة في تشغيل وتخزين البيانات</a:t>
            </a:r>
          </a:p>
          <a:p>
            <a:pPr marL="342900" indent="-342900" algn="r" rtl="1">
              <a:buFont typeface="Wingdings" panose="05000000000000000000" pitchFamily="2" charset="2"/>
              <a:buChar char="ü"/>
            </a:pPr>
            <a:r>
              <a:rPr lang="ar-DZ" sz="2400" b="1" dirty="0" smtClean="0">
                <a:solidFill>
                  <a:schemeClr val="bg1"/>
                </a:solidFill>
              </a:rPr>
              <a:t>الوصول المتزامن للبيانات</a:t>
            </a:r>
          </a:p>
          <a:p>
            <a:pPr marL="342900" indent="-342900" algn="r" rtl="1">
              <a:buFont typeface="Wingdings" panose="05000000000000000000" pitchFamily="2" charset="2"/>
              <a:buChar char="ü"/>
            </a:pPr>
            <a:r>
              <a:rPr lang="ar-DZ" sz="2400" b="1" dirty="0" smtClean="0">
                <a:solidFill>
                  <a:schemeClr val="bg1"/>
                </a:solidFill>
              </a:rPr>
              <a:t>توفر قدر كبير من البيانات التكميلية</a:t>
            </a:r>
            <a:endParaRPr lang="en-US" sz="2400" b="1" dirty="0">
              <a:solidFill>
                <a:schemeClr val="bg1"/>
              </a:solidFill>
            </a:endParaRPr>
          </a:p>
        </p:txBody>
      </p:sp>
      <p:sp>
        <p:nvSpPr>
          <p:cNvPr id="8" name="Rectangle 7"/>
          <p:cNvSpPr/>
          <p:nvPr/>
        </p:nvSpPr>
        <p:spPr>
          <a:xfrm>
            <a:off x="10638972" y="870857"/>
            <a:ext cx="1422400" cy="111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08</a:t>
            </a:r>
            <a:endParaRPr lang="en-US" sz="2400" b="1" dirty="0">
              <a:solidFill>
                <a:schemeClr val="bg1"/>
              </a:solidFill>
            </a:endParaRPr>
          </a:p>
        </p:txBody>
      </p:sp>
    </p:spTree>
    <p:extLst>
      <p:ext uri="{BB962C8B-B14F-4D97-AF65-F5344CB8AC3E}">
        <p14:creationId xmlns:p14="http://schemas.microsoft.com/office/powerpoint/2010/main" val="25510570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929390" y="509666"/>
            <a:ext cx="8709285" cy="1004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SA" sz="3200" b="1" dirty="0">
                <a:solidFill>
                  <a:schemeClr val="bg1"/>
                </a:solidFill>
              </a:rPr>
              <a:t>علاقة نظام المعلومات التسويقية </a:t>
            </a:r>
            <a:r>
              <a:rPr lang="ar-SA" sz="3200" b="1" dirty="0" err="1" smtClean="0">
                <a:solidFill>
                  <a:schemeClr val="bg1"/>
                </a:solidFill>
              </a:rPr>
              <a:t>بنظ</a:t>
            </a:r>
            <a:r>
              <a:rPr lang="ar-DZ" sz="3200" b="1" dirty="0" smtClean="0">
                <a:solidFill>
                  <a:schemeClr val="bg1"/>
                </a:solidFill>
              </a:rPr>
              <a:t>ا</a:t>
            </a:r>
            <a:r>
              <a:rPr lang="ar-SA" sz="3200" b="1" dirty="0" smtClean="0">
                <a:solidFill>
                  <a:schemeClr val="bg1"/>
                </a:solidFill>
              </a:rPr>
              <a:t>م </a:t>
            </a:r>
            <a:r>
              <a:rPr lang="ar-SA" sz="3200" b="1" dirty="0">
                <a:solidFill>
                  <a:schemeClr val="bg1"/>
                </a:solidFill>
              </a:rPr>
              <a:t>المعلومات الإدارية</a:t>
            </a:r>
            <a:endParaRPr lang="en-US" sz="3200" b="1" dirty="0">
              <a:solidFill>
                <a:schemeClr val="bg1"/>
              </a:solidFill>
            </a:endParaRPr>
          </a:p>
        </p:txBody>
      </p:sp>
      <p:sp>
        <p:nvSpPr>
          <p:cNvPr id="3" name="Rectangle à coins arrondis 2"/>
          <p:cNvSpPr/>
          <p:nvPr/>
        </p:nvSpPr>
        <p:spPr>
          <a:xfrm>
            <a:off x="8589363" y="2460883"/>
            <a:ext cx="2788171" cy="1541491"/>
          </a:xfrm>
          <a:prstGeom prst="round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5400000" scaled="1"/>
            <a:tileRect/>
          </a:gradFill>
          <a:effectLst>
            <a:glow rad="139700">
              <a:schemeClr val="accent2">
                <a:satMod val="175000"/>
                <a:alpha val="40000"/>
              </a:schemeClr>
            </a:glow>
          </a:effectLst>
          <a:scene3d>
            <a:camera prst="orthographicFront"/>
            <a:lightRig rig="threePt" dir="t"/>
          </a:scene3d>
          <a:sp3d>
            <a:bevelT w="139700" h="139700" prst="divot"/>
          </a:sp3d>
        </p:spPr>
        <p:style>
          <a:lnRef idx="3">
            <a:schemeClr val="lt1"/>
          </a:lnRef>
          <a:fillRef idx="1">
            <a:schemeClr val="accent3"/>
          </a:fillRef>
          <a:effectRef idx="1">
            <a:schemeClr val="accent3"/>
          </a:effectRef>
          <a:fontRef idx="minor">
            <a:schemeClr val="lt1"/>
          </a:fontRef>
        </p:style>
        <p:txBody>
          <a:bodyPr rtlCol="0" anchor="ctr"/>
          <a:lstStyle/>
          <a:p>
            <a:pPr algn="ctr" rtl="1"/>
            <a:r>
              <a:rPr lang="ar-DZ" sz="2400" b="1" dirty="0">
                <a:solidFill>
                  <a:schemeClr val="bg1"/>
                </a:solidFill>
              </a:rPr>
              <a:t>ينظر على أن نظام المعلومات التسويقية نظام مستقل بذاته</a:t>
            </a:r>
            <a:endParaRPr lang="en-US" sz="2400" b="1" dirty="0">
              <a:solidFill>
                <a:schemeClr val="bg1"/>
              </a:solidFill>
            </a:endParaRPr>
          </a:p>
        </p:txBody>
      </p:sp>
      <p:sp>
        <p:nvSpPr>
          <p:cNvPr id="4" name="Triangle isocèle 3"/>
          <p:cNvSpPr/>
          <p:nvPr/>
        </p:nvSpPr>
        <p:spPr>
          <a:xfrm>
            <a:off x="8349521" y="1798820"/>
            <a:ext cx="3132945" cy="662063"/>
          </a:xfrm>
          <a:prstGeom prst="triangle">
            <a:avLst>
              <a:gd name="adj" fmla="val 520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الاتجاه الثاني</a:t>
            </a:r>
            <a:endParaRPr lang="en-US" sz="2400" b="1" dirty="0">
              <a:solidFill>
                <a:schemeClr val="bg1"/>
              </a:solidFill>
            </a:endParaRPr>
          </a:p>
        </p:txBody>
      </p:sp>
      <p:sp>
        <p:nvSpPr>
          <p:cNvPr id="6" name="Rectangle 5"/>
          <p:cNvSpPr/>
          <p:nvPr/>
        </p:nvSpPr>
        <p:spPr>
          <a:xfrm>
            <a:off x="299803" y="2490864"/>
            <a:ext cx="8169639" cy="3492709"/>
          </a:xfrm>
          <a:prstGeom prst="rect">
            <a:avLst/>
          </a:prstGeom>
          <a:solidFill>
            <a:schemeClr val="accent2">
              <a:lumMod val="40000"/>
              <a:lumOff val="60000"/>
            </a:schemeClr>
          </a:solidFill>
          <a:ln w="3175"/>
        </p:spPr>
        <p:style>
          <a:lnRef idx="3">
            <a:schemeClr val="lt1"/>
          </a:lnRef>
          <a:fillRef idx="1">
            <a:schemeClr val="accent3"/>
          </a:fillRef>
          <a:effectRef idx="1">
            <a:schemeClr val="accent3"/>
          </a:effectRef>
          <a:fontRef idx="minor">
            <a:schemeClr val="lt1"/>
          </a:fontRef>
        </p:style>
        <p:txBody>
          <a:bodyPr rtlCol="0" anchor="ctr"/>
          <a:lstStyle/>
          <a:p>
            <a:pPr algn="ctr" rtl="1"/>
            <a:r>
              <a:rPr lang="ar-DZ" sz="2400" b="1" dirty="0" smtClean="0">
                <a:solidFill>
                  <a:schemeClr val="bg1"/>
                </a:solidFill>
              </a:rPr>
              <a:t>أن وجود نظام شامل للمعلومات الإدارية حسب </a:t>
            </a:r>
            <a:r>
              <a:rPr lang="ar-DZ" sz="2400" b="1" dirty="0" err="1" smtClean="0">
                <a:solidFill>
                  <a:schemeClr val="bg1"/>
                </a:solidFill>
              </a:rPr>
              <a:t>مؤيدوا</a:t>
            </a:r>
            <a:r>
              <a:rPr lang="ar-DZ" sz="2400" b="1" dirty="0" smtClean="0">
                <a:solidFill>
                  <a:schemeClr val="bg1"/>
                </a:solidFill>
              </a:rPr>
              <a:t> هذا الاتجاه يترتب عليه العديد كثير من العيوب منها:</a:t>
            </a:r>
          </a:p>
          <a:p>
            <a:pPr marL="342900" indent="-342900" algn="r" rtl="1">
              <a:buFont typeface="Wingdings" panose="05000000000000000000" pitchFamily="2" charset="2"/>
              <a:buChar char="ü"/>
            </a:pPr>
            <a:r>
              <a:rPr lang="ar-DZ" sz="2400" b="1" dirty="0" smtClean="0">
                <a:solidFill>
                  <a:schemeClr val="bg1"/>
                </a:solidFill>
              </a:rPr>
              <a:t>تضخم قاعدة البيانات مما يؤدي الى كثرة التنوع والتباين في البيانات</a:t>
            </a:r>
          </a:p>
          <a:p>
            <a:pPr marL="342900" indent="-342900" algn="r" rtl="1">
              <a:buFont typeface="Wingdings" panose="05000000000000000000" pitchFamily="2" charset="2"/>
              <a:buChar char="ü"/>
            </a:pPr>
            <a:r>
              <a:rPr lang="ar-DZ" sz="2400" b="1" dirty="0" smtClean="0">
                <a:solidFill>
                  <a:schemeClr val="bg1"/>
                </a:solidFill>
              </a:rPr>
              <a:t>اخراج معلومات عامة قد لا تفيد اتخاذ القرارات الخاصة بأنشطة معينة </a:t>
            </a:r>
          </a:p>
          <a:p>
            <a:pPr marL="342900" indent="-342900" algn="r" rtl="1">
              <a:buFont typeface="Wingdings" panose="05000000000000000000" pitchFamily="2" charset="2"/>
              <a:buChar char="ü"/>
            </a:pPr>
            <a:r>
              <a:rPr lang="ar-DZ" sz="2400" b="1" dirty="0" smtClean="0">
                <a:solidFill>
                  <a:schemeClr val="bg1"/>
                </a:solidFill>
              </a:rPr>
              <a:t>الحاجة إلى أجهزة وأفراد متخصصين للتعامل مع كثرة البيانات وتنوعها مما يزيد من أعباء التمويل والتدريب</a:t>
            </a:r>
          </a:p>
          <a:p>
            <a:pPr marL="342900" indent="-342900" algn="r" rtl="1">
              <a:buFont typeface="Wingdings" panose="05000000000000000000" pitchFamily="2" charset="2"/>
              <a:buChar char="ü"/>
            </a:pPr>
            <a:r>
              <a:rPr lang="ar-DZ" sz="2400" b="1" dirty="0" smtClean="0">
                <a:solidFill>
                  <a:schemeClr val="bg1"/>
                </a:solidFill>
              </a:rPr>
              <a:t>عدم قدرة نظام المعلومات التقليدي على مسايرة التغيرات </a:t>
            </a:r>
            <a:r>
              <a:rPr lang="ar-DZ" sz="2400" b="1" dirty="0" err="1" smtClean="0">
                <a:solidFill>
                  <a:schemeClr val="bg1"/>
                </a:solidFill>
              </a:rPr>
              <a:t>السرسعة</a:t>
            </a:r>
            <a:r>
              <a:rPr lang="ar-DZ" sz="2400" b="1" dirty="0" smtClean="0">
                <a:solidFill>
                  <a:schemeClr val="bg1"/>
                </a:solidFill>
              </a:rPr>
              <a:t> في البيئة المحيطة بالمؤسسة</a:t>
            </a:r>
            <a:endParaRPr lang="en-US" sz="2400" b="1" dirty="0">
              <a:solidFill>
                <a:schemeClr val="bg1"/>
              </a:solidFill>
            </a:endParaRPr>
          </a:p>
        </p:txBody>
      </p:sp>
      <p:sp>
        <p:nvSpPr>
          <p:cNvPr id="7" name="Rectangle 6"/>
          <p:cNvSpPr/>
          <p:nvPr/>
        </p:nvSpPr>
        <p:spPr>
          <a:xfrm>
            <a:off x="10638972" y="870857"/>
            <a:ext cx="1422400" cy="111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08</a:t>
            </a:r>
            <a:endParaRPr lang="en-US" sz="2400" b="1" dirty="0">
              <a:solidFill>
                <a:schemeClr val="bg1"/>
              </a:solidFill>
            </a:endParaRPr>
          </a:p>
        </p:txBody>
      </p:sp>
    </p:spTree>
    <p:extLst>
      <p:ext uri="{BB962C8B-B14F-4D97-AF65-F5344CB8AC3E}">
        <p14:creationId xmlns:p14="http://schemas.microsoft.com/office/powerpoint/2010/main" val="4346630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929390" y="509666"/>
            <a:ext cx="8709285" cy="1004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SA" sz="3200" b="1" dirty="0">
                <a:solidFill>
                  <a:schemeClr val="bg1"/>
                </a:solidFill>
              </a:rPr>
              <a:t>علاقة نظام المعلومات التسويقية </a:t>
            </a:r>
            <a:r>
              <a:rPr lang="ar-SA" sz="3200" b="1" dirty="0" err="1" smtClean="0">
                <a:solidFill>
                  <a:schemeClr val="bg1"/>
                </a:solidFill>
              </a:rPr>
              <a:t>بنظ</a:t>
            </a:r>
            <a:r>
              <a:rPr lang="ar-DZ" sz="3200" b="1" dirty="0" smtClean="0">
                <a:solidFill>
                  <a:schemeClr val="bg1"/>
                </a:solidFill>
              </a:rPr>
              <a:t>ا</a:t>
            </a:r>
            <a:r>
              <a:rPr lang="ar-SA" sz="3200" b="1" dirty="0" smtClean="0">
                <a:solidFill>
                  <a:schemeClr val="bg1"/>
                </a:solidFill>
              </a:rPr>
              <a:t>م </a:t>
            </a:r>
            <a:r>
              <a:rPr lang="ar-SA" sz="3200" b="1" dirty="0">
                <a:solidFill>
                  <a:schemeClr val="bg1"/>
                </a:solidFill>
              </a:rPr>
              <a:t>المعلومات الإدارية</a:t>
            </a:r>
            <a:endParaRPr lang="en-US" sz="3200" b="1" dirty="0">
              <a:solidFill>
                <a:schemeClr val="bg1"/>
              </a:solidFill>
            </a:endParaRPr>
          </a:p>
        </p:txBody>
      </p:sp>
      <p:sp>
        <p:nvSpPr>
          <p:cNvPr id="3" name="Rectangle à coins arrondis 2"/>
          <p:cNvSpPr/>
          <p:nvPr/>
        </p:nvSpPr>
        <p:spPr>
          <a:xfrm>
            <a:off x="9061552" y="2870382"/>
            <a:ext cx="2788171" cy="1541491"/>
          </a:xfrm>
          <a:prstGeom prst="round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5400000" scaled="1"/>
            <a:tileRect/>
          </a:gradFill>
          <a:effectLst>
            <a:glow rad="139700">
              <a:schemeClr val="accent2">
                <a:satMod val="175000"/>
                <a:alpha val="40000"/>
              </a:schemeClr>
            </a:glow>
          </a:effectLst>
          <a:scene3d>
            <a:camera prst="orthographicFront"/>
            <a:lightRig rig="threePt" dir="t"/>
          </a:scene3d>
          <a:sp3d>
            <a:bevelT w="139700" h="139700" prst="divot"/>
          </a:sp3d>
        </p:spPr>
        <p:style>
          <a:lnRef idx="3">
            <a:schemeClr val="lt1"/>
          </a:lnRef>
          <a:fillRef idx="1">
            <a:schemeClr val="accent3"/>
          </a:fillRef>
          <a:effectRef idx="1">
            <a:schemeClr val="accent3"/>
          </a:effectRef>
          <a:fontRef idx="minor">
            <a:schemeClr val="lt1"/>
          </a:fontRef>
        </p:style>
        <p:txBody>
          <a:bodyPr rtlCol="0" anchor="ctr"/>
          <a:lstStyle/>
          <a:p>
            <a:pPr algn="ctr" rtl="1"/>
            <a:r>
              <a:rPr lang="ar-DZ" sz="2400" b="1" dirty="0">
                <a:solidFill>
                  <a:schemeClr val="bg1"/>
                </a:solidFill>
              </a:rPr>
              <a:t>ينظر على أن نظام المعلومات التسويقية هو تجميع لأنظمة معلومات تسويقية فرعية أخرى</a:t>
            </a:r>
            <a:endParaRPr lang="en-US" sz="2400" b="1" dirty="0">
              <a:solidFill>
                <a:schemeClr val="bg1"/>
              </a:solidFill>
            </a:endParaRPr>
          </a:p>
        </p:txBody>
      </p:sp>
      <p:sp>
        <p:nvSpPr>
          <p:cNvPr id="4" name="Triangle isocèle 3"/>
          <p:cNvSpPr/>
          <p:nvPr/>
        </p:nvSpPr>
        <p:spPr>
          <a:xfrm>
            <a:off x="8889166" y="2203319"/>
            <a:ext cx="3132945" cy="662063"/>
          </a:xfrm>
          <a:prstGeom prst="triangle">
            <a:avLst>
              <a:gd name="adj" fmla="val 520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الاتجاه الثالث</a:t>
            </a:r>
            <a:endParaRPr lang="en-US" sz="2400" b="1" dirty="0">
              <a:solidFill>
                <a:schemeClr val="bg1"/>
              </a:solidFill>
            </a:endParaRPr>
          </a:p>
        </p:txBody>
      </p:sp>
      <p:sp>
        <p:nvSpPr>
          <p:cNvPr id="6" name="Rectangle 5"/>
          <p:cNvSpPr/>
          <p:nvPr/>
        </p:nvSpPr>
        <p:spPr>
          <a:xfrm>
            <a:off x="149902" y="1768839"/>
            <a:ext cx="8911650" cy="4886794"/>
          </a:xfrm>
          <a:prstGeom prst="rect">
            <a:avLst/>
          </a:prstGeom>
          <a:solidFill>
            <a:schemeClr val="accent2">
              <a:lumMod val="40000"/>
              <a:lumOff val="60000"/>
            </a:schemeClr>
          </a:solidFill>
          <a:ln w="3175"/>
        </p:spPr>
        <p:style>
          <a:lnRef idx="3">
            <a:schemeClr val="lt1"/>
          </a:lnRef>
          <a:fillRef idx="1">
            <a:schemeClr val="accent3"/>
          </a:fillRef>
          <a:effectRef idx="1">
            <a:schemeClr val="accent3"/>
          </a:effectRef>
          <a:fontRef idx="minor">
            <a:schemeClr val="lt1"/>
          </a:fontRef>
        </p:style>
        <p:txBody>
          <a:bodyPr rtlCol="0" anchor="ctr"/>
          <a:lstStyle/>
          <a:p>
            <a:pPr marL="342900" indent="-342900" algn="r" rtl="1">
              <a:buFont typeface="Wingdings" panose="05000000000000000000" pitchFamily="2" charset="2"/>
              <a:buChar char="v"/>
            </a:pPr>
            <a:r>
              <a:rPr lang="ar-DZ" sz="2400" b="1" dirty="0" smtClean="0">
                <a:solidFill>
                  <a:schemeClr val="bg1"/>
                </a:solidFill>
              </a:rPr>
              <a:t>لكي تمارس الأنشطة التسويقية </a:t>
            </a:r>
            <a:r>
              <a:rPr lang="ar-DZ" sz="2400" b="1" u="sng" dirty="0" smtClean="0">
                <a:solidFill>
                  <a:schemeClr val="bg1"/>
                </a:solidFill>
              </a:rPr>
              <a:t>بشكل فعال </a:t>
            </a:r>
            <a:r>
              <a:rPr lang="ar-DZ" sz="2400" b="1" dirty="0" smtClean="0">
                <a:solidFill>
                  <a:schemeClr val="bg1"/>
                </a:solidFill>
              </a:rPr>
              <a:t>يجب أن تتوافر لها معلومات </a:t>
            </a:r>
            <a:r>
              <a:rPr lang="ar-DZ" sz="2400" b="1" u="sng" dirty="0" smtClean="0">
                <a:solidFill>
                  <a:schemeClr val="bg1"/>
                </a:solidFill>
              </a:rPr>
              <a:t>متخصص</a:t>
            </a:r>
            <a:r>
              <a:rPr lang="ar-DZ" sz="2400" b="1" dirty="0" smtClean="0">
                <a:solidFill>
                  <a:schemeClr val="bg1"/>
                </a:solidFill>
              </a:rPr>
              <a:t>ة، ومن أجل هكذا يجب أن يكون هناك </a:t>
            </a:r>
            <a:r>
              <a:rPr lang="ar-DZ" sz="2400" b="1" u="sng" dirty="0" smtClean="0">
                <a:solidFill>
                  <a:schemeClr val="bg1"/>
                </a:solidFill>
              </a:rPr>
              <a:t>نظام فرعي</a:t>
            </a:r>
            <a:r>
              <a:rPr lang="ar-DZ" sz="2400" b="1" dirty="0" smtClean="0">
                <a:solidFill>
                  <a:schemeClr val="bg1"/>
                </a:solidFill>
              </a:rPr>
              <a:t>. فيجب توفر قواعد بيانات خاصة بكل نظام فرعي بشرط أن تتم المعالجة لإنتاج معلومات متخصصة، </a:t>
            </a:r>
          </a:p>
          <a:p>
            <a:pPr marL="342900" indent="-342900" algn="r" rtl="1">
              <a:buFont typeface="Wingdings" panose="05000000000000000000" pitchFamily="2" charset="2"/>
              <a:buChar char="v"/>
            </a:pPr>
            <a:r>
              <a:rPr lang="ar-DZ" sz="2400" b="1" dirty="0" smtClean="0">
                <a:solidFill>
                  <a:schemeClr val="bg1"/>
                </a:solidFill>
              </a:rPr>
              <a:t>كما ألقوا الضوء على طبيعة كل نشاط تسويقي من عناصر المزيج التسويقي، بحيث تتوفر معلومات متخصصة وكافية عن كل نظام فرعي ، إلا أنه تترتب مشاكل عن هذا الاتجاه:</a:t>
            </a:r>
          </a:p>
          <a:p>
            <a:pPr marL="342900" indent="-342900" algn="r" rtl="1">
              <a:buFont typeface="Wingdings" panose="05000000000000000000" pitchFamily="2" charset="2"/>
              <a:buChar char="ü"/>
            </a:pPr>
            <a:r>
              <a:rPr lang="ar-DZ" sz="2400" b="1" dirty="0" smtClean="0">
                <a:solidFill>
                  <a:schemeClr val="bg1"/>
                </a:solidFill>
              </a:rPr>
              <a:t>وجود نظام فرعي لكل نشاط أمر مكلف للغاية قد لا تستطيع المؤسسة تحمل تكاليفه</a:t>
            </a:r>
          </a:p>
          <a:p>
            <a:pPr marL="342900" indent="-342900" algn="r" rtl="1">
              <a:buFont typeface="Wingdings" panose="05000000000000000000" pitchFamily="2" charset="2"/>
              <a:buChar char="ü"/>
            </a:pPr>
            <a:r>
              <a:rPr lang="ar-DZ" sz="2400" b="1" dirty="0" smtClean="0">
                <a:solidFill>
                  <a:schemeClr val="bg1"/>
                </a:solidFill>
              </a:rPr>
              <a:t>تكرار الكثير من البيانات الخاصة بكل نشاط تسويقي مع الأنشطة الغير تسويقية الأخرى بالمؤسسة.</a:t>
            </a:r>
          </a:p>
          <a:p>
            <a:pPr marL="342900" indent="-342900" algn="r" rtl="1">
              <a:buFont typeface="Wingdings" panose="05000000000000000000" pitchFamily="2" charset="2"/>
              <a:buChar char="ü"/>
            </a:pPr>
            <a:r>
              <a:rPr lang="ar-DZ" sz="2400" b="1" dirty="0" smtClean="0">
                <a:solidFill>
                  <a:schemeClr val="bg1"/>
                </a:solidFill>
              </a:rPr>
              <a:t>تركيز النظام الفرعي على النشاط في حد ذاته، دون إدراك لترابط الأنشطة التسويقية ببعضها البعض، وإهمال العلاقات المتبادلة بين الأنشطة التسويقية والأنشطة الأخرى بالمؤسسة</a:t>
            </a:r>
          </a:p>
          <a:p>
            <a:pPr algn="ctr" rtl="1"/>
            <a:endParaRPr lang="en-US" sz="2400" b="1" dirty="0">
              <a:solidFill>
                <a:schemeClr val="bg1"/>
              </a:solidFill>
            </a:endParaRPr>
          </a:p>
        </p:txBody>
      </p:sp>
      <p:sp>
        <p:nvSpPr>
          <p:cNvPr id="7" name="Rectangle 6"/>
          <p:cNvSpPr/>
          <p:nvPr/>
        </p:nvSpPr>
        <p:spPr>
          <a:xfrm>
            <a:off x="10638972" y="870857"/>
            <a:ext cx="1422400" cy="111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08</a:t>
            </a:r>
            <a:endParaRPr lang="en-US" sz="2400" b="1" dirty="0">
              <a:solidFill>
                <a:schemeClr val="bg1"/>
              </a:solidFill>
            </a:endParaRPr>
          </a:p>
        </p:txBody>
      </p:sp>
    </p:spTree>
    <p:extLst>
      <p:ext uri="{BB962C8B-B14F-4D97-AF65-F5344CB8AC3E}">
        <p14:creationId xmlns:p14="http://schemas.microsoft.com/office/powerpoint/2010/main" val="41092884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524000" y="3643315"/>
            <a:ext cx="9144000" cy="1553777"/>
          </a:xfrm>
          <a:prstGeom prst="rect">
            <a:avLst/>
          </a:prstGeom>
          <a:gradFill>
            <a:gsLst>
              <a:gs pos="35000">
                <a:schemeClr val="bg1">
                  <a:lumMod val="65000"/>
                </a:schemeClr>
              </a:gs>
              <a:gs pos="100000">
                <a:schemeClr val="bg1">
                  <a:lumMod val="85000"/>
                  <a:shade val="67500"/>
                  <a:satMod val="115000"/>
                  <a:alpha val="0"/>
                </a:schemeClr>
              </a:gs>
              <a:gs pos="100000">
                <a:schemeClr val="bg1">
                  <a:lumMod val="85000"/>
                  <a:shade val="100000"/>
                  <a:satMod val="11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027" name="Picture 3"/>
          <p:cNvPicPr>
            <a:picLocks noChangeAspect="1" noChangeArrowheads="1"/>
          </p:cNvPicPr>
          <p:nvPr/>
        </p:nvPicPr>
        <p:blipFill>
          <a:blip r:embed="rId2" cstate="print">
            <a:clrChange>
              <a:clrFrom>
                <a:srgbClr val="FFFFFF"/>
              </a:clrFrom>
              <a:clrTo>
                <a:srgbClr val="FFFFFF">
                  <a:alpha val="0"/>
                </a:srgbClr>
              </a:clrTo>
            </a:clrChange>
            <a:extLst/>
          </a:blip>
          <a:stretch>
            <a:fillRect/>
          </a:stretch>
        </p:blipFill>
        <p:spPr bwMode="auto">
          <a:xfrm>
            <a:off x="2634018" y="953671"/>
            <a:ext cx="2574800" cy="3408811"/>
          </a:xfrm>
          <a:prstGeom prst="rect">
            <a:avLst/>
          </a:prstGeom>
          <a:noFill/>
          <a:ln>
            <a:noFill/>
          </a:ln>
          <a:effectLst>
            <a:reflection blurRad="6350" stA="50000" endA="300" endPos="90000" dir="5400000" sy="-100000" algn="bl" rotWithShape="0"/>
          </a:effectLst>
        </p:spPr>
      </p:pic>
      <p:sp>
        <p:nvSpPr>
          <p:cNvPr id="20" name="Carré corné 19"/>
          <p:cNvSpPr/>
          <p:nvPr/>
        </p:nvSpPr>
        <p:spPr>
          <a:xfrm rot="1648294">
            <a:off x="5996111" y="2109775"/>
            <a:ext cx="3132192" cy="2428892"/>
          </a:xfrm>
          <a:prstGeom prst="foldedCorner">
            <a:avLst>
              <a:gd name="adj" fmla="val 28039"/>
            </a:avLst>
          </a:prstGeom>
          <a:solidFill>
            <a:schemeClr val="bg1">
              <a:lumMod val="95000"/>
              <a:alpha val="0"/>
            </a:schemeClr>
          </a:solidFill>
          <a:ln>
            <a:noFill/>
          </a:ln>
          <a:effectLst/>
          <a:scene3d>
            <a:camera prst="isometricTopUp">
              <a:rot lat="19800000" lon="18600000" rev="4800000"/>
            </a:camera>
            <a:lightRig rig="balanced" dir="t">
              <a:rot lat="0" lon="0" rev="6000000"/>
            </a:lightRig>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500"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شكرا على حسن </a:t>
            </a:r>
            <a:r>
              <a:rPr lang="ar-DZ" sz="4500" b="1" cap="all" dirty="0" err="1">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الاصغاء</a:t>
            </a:r>
            <a:r>
              <a:rPr lang="ar-DZ" sz="4500"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 والمتابعة</a:t>
            </a:r>
            <a:endParaRPr lang="fr-FR" sz="4500"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endParaRPr>
          </a:p>
        </p:txBody>
      </p:sp>
      <p:sp>
        <p:nvSpPr>
          <p:cNvPr id="6" name="Rectangle 5"/>
          <p:cNvSpPr/>
          <p:nvPr/>
        </p:nvSpPr>
        <p:spPr>
          <a:xfrm>
            <a:off x="10638972" y="870857"/>
            <a:ext cx="1422400" cy="111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08</a:t>
            </a:r>
            <a:endParaRPr lang="en-US" sz="2400" b="1" dirty="0">
              <a:solidFill>
                <a:schemeClr val="bg1"/>
              </a:solidFill>
            </a:endParaRPr>
          </a:p>
        </p:txBody>
      </p:sp>
    </p:spTree>
    <p:extLst>
      <p:ext uri="{BB962C8B-B14F-4D97-AF65-F5344CB8AC3E}">
        <p14:creationId xmlns:p14="http://schemas.microsoft.com/office/powerpoint/2010/main" val="204628438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par>
                          <p:cTn id="7" fill="hold">
                            <p:stCondLst>
                              <p:cond delay="0"/>
                            </p:stCondLst>
                            <p:childTnLst>
                              <p:par>
                                <p:cTn id="8" presetID="27" presetClass="entr" presetSubtype="0" fill="hold" nodeType="afterEffect">
                                  <p:stCondLst>
                                    <p:cond delay="0"/>
                                  </p:stCondLst>
                                  <p:iterate type="lt">
                                    <p:tmPct val="50000"/>
                                  </p:iterate>
                                  <p:childTnLst>
                                    <p:set>
                                      <p:cBhvr>
                                        <p:cTn id="9" dur="1" fill="hold">
                                          <p:stCondLst>
                                            <p:cond delay="0"/>
                                          </p:stCondLst>
                                        </p:cTn>
                                        <p:tgtEl>
                                          <p:spTgt spid="20">
                                            <p:txEl>
                                              <p:pRg st="0" end="0"/>
                                            </p:txEl>
                                          </p:spTgt>
                                        </p:tgtEl>
                                        <p:attrNameLst>
                                          <p:attrName>style.visibility</p:attrName>
                                        </p:attrNameLst>
                                      </p:cBhvr>
                                      <p:to>
                                        <p:strVal val="visible"/>
                                      </p:to>
                                    </p:set>
                                    <p:anim calcmode="discrete" valueType="clr">
                                      <p:cBhvr override="childStyle">
                                        <p:cTn id="10" dur="500"/>
                                        <p:tgtEl>
                                          <p:spTgt spid="20">
                                            <p:txEl>
                                              <p:pRg st="0" end="0"/>
                                            </p:txEl>
                                          </p:spTgt>
                                        </p:tgtEl>
                                        <p:attrNameLst>
                                          <p:attrName>style.color</p:attrName>
                                        </p:attrNameLst>
                                      </p:cBhvr>
                                      <p:tavLst>
                                        <p:tav tm="0">
                                          <p:val>
                                            <p:clrVal>
                                              <a:schemeClr val="accent2"/>
                                            </p:clrVal>
                                          </p:val>
                                        </p:tav>
                                        <p:tav tm="50000">
                                          <p:val>
                                            <p:clrVal>
                                              <a:srgbClr val="EEEE20"/>
                                            </p:clrVal>
                                          </p:val>
                                        </p:tav>
                                      </p:tavLst>
                                    </p:anim>
                                    <p:anim calcmode="discrete" valueType="clr">
                                      <p:cBhvr>
                                        <p:cTn id="11" dur="500"/>
                                        <p:tgtEl>
                                          <p:spTgt spid="20">
                                            <p:txEl>
                                              <p:pRg st="0" end="0"/>
                                            </p:txEl>
                                          </p:spTgt>
                                        </p:tgtEl>
                                        <p:attrNameLst>
                                          <p:attrName>fillcolor</p:attrName>
                                        </p:attrNameLst>
                                      </p:cBhvr>
                                      <p:tavLst>
                                        <p:tav tm="0">
                                          <p:val>
                                            <p:clrVal>
                                              <a:schemeClr val="accent2"/>
                                            </p:clrVal>
                                          </p:val>
                                        </p:tav>
                                        <p:tav tm="50000">
                                          <p:val>
                                            <p:clrVal>
                                              <a:schemeClr val="hlink"/>
                                            </p:clrVal>
                                          </p:val>
                                        </p:tav>
                                      </p:tavLst>
                                    </p:anim>
                                    <p:set>
                                      <p:cBhvr>
                                        <p:cTn id="12" dur="500"/>
                                        <p:tgtEl>
                                          <p:spTgt spid="20">
                                            <p:txEl>
                                              <p:pRg st="0" end="0"/>
                                            </p:txEl>
                                          </p:spTgt>
                                        </p:tgtEl>
                                        <p:attrNameLst>
                                          <p:attrName>fill.type</p:attrName>
                                        </p:attrNameLst>
                                      </p:cBhvr>
                                      <p:to>
                                        <p:strVal val="solid"/>
                                      </p:to>
                                    </p:set>
                                  </p:childTnLst>
                                </p:cTn>
                              </p:par>
                              <p:par>
                                <p:cTn id="13" presetID="0" presetClass="path" presetSubtype="0" accel="50000" decel="50000" fill="hold" nodeType="withEffect">
                                  <p:stCondLst>
                                    <p:cond delay="0"/>
                                  </p:stCondLst>
                                  <p:childTnLst>
                                    <p:animMotion origin="layout" path="M 0.23451 -0.17569 C 0.23295 -0.1713 0.23086 -0.16227 0.23399 -0.15694 C 0.23803 -0.15324 0.26446 -0.15208 0.2655 -0.15231 C 0.26576 -0.14792 0.26628 -0.14259 0.26355 -0.13935 C 0.26146 -0.13681 0.25521 -0.13796 0.25157 -0.13588 C 0.24961 -0.13565 0.24779 -0.13426 0.24584 -0.13333 C 0.24375 -0.12778 0.24011 -0.12431 0.23855 -0.11898 C 0.23868 -0.11644 0.23946 -0.11412 0.2405 -0.11227 C 0.2431 -0.10926 0.25157 -0.10556 0.25196 -0.10579 C 0.25013 -0.09722 0.24375 -0.07731 0.25743 -0.07407 C 0.25573 -0.07245 0.25417 -0.07083 0.25196 -0.07083 C 0.24727 -0.06944 0.23855 -0.07245 0.23633 -0.06921 C 0.22188 -0.04537 0.24115 -0.04722 0.25404 -0.04699 C 0.26928 -0.04213 0.25508 -0.03287 0.24792 -0.02731 C 0.24961 -0.01343 0.26003 5.55112E-17 0.24597 0.01065 C 0.24584 0.0125 0.24467 0.01551 0.24388 0.01713 C 0.24284 0.02083 0.23998 0.02639 0.24271 0.02639 C 0.2405 0.03194 0.23959 0.03727 0.24271 0.0412 C 0.2431 0.04352 0.24649 0.0419 0.24792 0.04329 C 0.24909 0.04514 0.24792 0.04769 0.24779 0.05046 " pathEditMode="relative" rAng="0" ptsTypes="AAAAAAAAAAAAAAAAAAAA">
                                      <p:cBhvr>
                                        <p:cTn id="14" dur="500" fill="hold"/>
                                        <p:tgtEl>
                                          <p:spTgt spid="1027"/>
                                        </p:tgtEl>
                                        <p:attrNameLst>
                                          <p:attrName>ppt_x</p:attrName>
                                          <p:attrName>ppt_y</p:attrName>
                                        </p:attrNameLst>
                                      </p:cBhvr>
                                      <p:rCtr x="1380" y="11296"/>
                                    </p:animMotion>
                                  </p:childTnLst>
                                </p:cTn>
                              </p:par>
                              <p:par>
                                <p:cTn id="15" presetID="0" presetClass="path" presetSubtype="0" accel="50000" decel="50000" fill="hold" nodeType="withEffect">
                                  <p:stCondLst>
                                    <p:cond delay="0"/>
                                  </p:stCondLst>
                                  <p:childTnLst>
                                    <p:animMotion origin="layout" path="M 0.18112 -0.14306 C 0.18386 -0.13356 0.1879 -0.11898 0.19805 -0.11759 C 0.20378 -0.11667 0.20938 -0.11644 0.21511 -0.1162 C 0.21732 -0.11204 0.21967 -0.10926 0.22253 -0.10602 C 0.22227 -0.09352 0.22566 -0.08009 0.22136 -0.06898 C 0.21941 -0.06412 0.21198 -0.06968 0.20782 -0.06759 C 0.20417 -0.06551 0.2043 -0.05903 0.203 -0.05463 C 0.20196 -0.05185 0.20053 -0.04583 0.20053 -0.0456 C 0.20209 -0.04028 0.203 -0.03773 0.20782 -0.03588 C 0.20873 -0.03449 0.20899 -0.03264 0.21029 -0.03171 C 0.21133 -0.03056 0.21368 -0.03171 0.21394 -0.03032 C 0.21498 -0.0213 0.21576 -0.00764 0.20782 -0.00463 C 0.20612 0.00139 0.20482 0.00347 0.20782 0.01134 C 0.20834 0.01273 0.21094 0.01134 0.21146 0.01273 C 0.21237 0.01481 0.21146 0.01736 0.21146 0.01991 " pathEditMode="relative" rAng="0" ptsTypes="AAAAAAAAAAAAAAA">
                                      <p:cBhvr>
                                        <p:cTn id="16" dur="500" fill="hold"/>
                                        <p:tgtEl>
                                          <p:spTgt spid="1027"/>
                                        </p:tgtEl>
                                        <p:attrNameLst>
                                          <p:attrName>ppt_x</p:attrName>
                                          <p:attrName>ppt_y</p:attrName>
                                        </p:attrNameLst>
                                      </p:cBhvr>
                                      <p:rCtr x="2109" y="8148"/>
                                    </p:animMotion>
                                  </p:childTnLst>
                                </p:cTn>
                              </p:par>
                              <p:par>
                                <p:cTn id="17" presetID="0" presetClass="path" presetSubtype="0" accel="50000" decel="50000" fill="hold" nodeType="withEffect">
                                  <p:stCondLst>
                                    <p:cond delay="0"/>
                                  </p:stCondLst>
                                  <p:childTnLst>
                                    <p:animMotion origin="layout" path="M 0.14597 -0.16227 C 0.15951 -0.15741 0.15782 -0.14954 0.15027 -0.13079 C 0.14987 -0.12338 0.14948 -0.1162 0.14948 -0.10949 C 0.14987 -0.10741 0.15196 -0.10787 0.1543 -0.10718 C 0.16667 -0.10023 0.15691 -0.10579 0.16498 -0.10093 C 0.16928 -0.0919 0.17123 -0.08819 0.1642 -0.07801 C 0.16094 -0.07338 0.14935 -0.07384 0.14948 -0.07361 C 0.15 -0.07037 0.14935 -0.06551 0.15326 -0.0625 C 0.15625 -0.05995 0.16263 -0.05787 0.16263 -0.05764 C 0.16902 -0.05139 0.17149 -0.04745 0.16589 -0.03634 C 0.16498 -0.0338 0.15638 -0.03218 0.1543 -0.03009 C 0.15521 -0.02685 0.15482 -0.02662 0.15625 -0.02315 C 0.1599 -0.01782 0.17136 -0.01528 0.17527 -0.01366 C 0.17852 -0.00486 0.1793 -0.00532 0.175 0.00625 C 0.17383 0.01019 0.16602 0.00949 0.16498 0.00671 C 0.16316 0.00833 0.1573 0.01181 0.15704 0.01204 C 0.15508 0.01435 0.14545 0.025 0.15326 0.03009 C 0.16003 0.0338 0.16797 0.03241 0.1754 0.03171 C 0.1681 0.05764 0.1698 0.06343 0.15092 0.06065 " pathEditMode="relative" rAng="360000" ptsTypes="AAAAAAAAAAAAAAAAAAA">
                                      <p:cBhvr>
                                        <p:cTn id="18" dur="500" fill="hold"/>
                                        <p:tgtEl>
                                          <p:spTgt spid="1027"/>
                                        </p:tgtEl>
                                        <p:attrNameLst>
                                          <p:attrName>ppt_x</p:attrName>
                                          <p:attrName>ppt_y</p:attrName>
                                        </p:attrNameLst>
                                      </p:cBhvr>
                                      <p:rCtr x="1393" y="11366"/>
                                    </p:animMotion>
                                  </p:childTnLst>
                                </p:cTn>
                              </p:par>
                            </p:childTnLst>
                          </p:cTn>
                        </p:par>
                        <p:par>
                          <p:cTn id="19" fill="hold">
                            <p:stCondLst>
                              <p:cond delay="6750"/>
                            </p:stCondLst>
                            <p:childTnLst>
                              <p:par>
                                <p:cTn id="20" presetID="0" presetClass="path" presetSubtype="0" accel="50000" decel="50000" fill="hold" nodeType="afterEffect">
                                  <p:stCondLst>
                                    <p:cond delay="0"/>
                                  </p:stCondLst>
                                  <p:childTnLst>
                                    <p:animMotion origin="layout" path="M 0.153 0.10579 C 0.10144 0.10579 0.04961 0.10579 -0.00195 0.10579 " pathEditMode="relative" rAng="0" ptsTypes="AA">
                                      <p:cBhvr>
                                        <p:cTn id="21" dur="500" fill="hold"/>
                                        <p:tgtEl>
                                          <p:spTgt spid="1027"/>
                                        </p:tgtEl>
                                        <p:attrNameLst>
                                          <p:attrName>ppt_x</p:attrName>
                                          <p:attrName>ppt_y</p:attrName>
                                        </p:attrNameLst>
                                      </p:cBhvr>
                                      <p:rCtr x="-774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ar-DZ" dirty="0" smtClean="0">
                <a:solidFill>
                  <a:schemeClr val="tx1"/>
                </a:solidFill>
              </a:rPr>
              <a:t>حيث يمكن أن نعرفه على أنه: </a:t>
            </a:r>
            <a:endParaRPr lang="en-US" dirty="0">
              <a:solidFill>
                <a:schemeClr val="tx1"/>
              </a:solidFill>
            </a:endParaRPr>
          </a:p>
        </p:txBody>
      </p:sp>
      <p:sp>
        <p:nvSpPr>
          <p:cNvPr id="3" name="Espace réservé du contenu 2"/>
          <p:cNvSpPr>
            <a:spLocks noGrp="1"/>
          </p:cNvSpPr>
          <p:nvPr>
            <p:ph idx="1"/>
          </p:nvPr>
        </p:nvSpPr>
        <p:spPr>
          <a:xfrm>
            <a:off x="735228" y="2318688"/>
            <a:ext cx="10477413" cy="4112092"/>
          </a:xfrm>
        </p:spPr>
        <p:style>
          <a:lnRef idx="1">
            <a:schemeClr val="accent1"/>
          </a:lnRef>
          <a:fillRef idx="1001">
            <a:schemeClr val="lt1"/>
          </a:fillRef>
          <a:effectRef idx="1">
            <a:schemeClr val="accent1"/>
          </a:effectRef>
          <a:fontRef idx="minor">
            <a:schemeClr val="dk1"/>
          </a:fontRef>
        </p:style>
        <p:txBody>
          <a:bodyPr>
            <a:normAutofit fontScale="85000" lnSpcReduction="20000"/>
          </a:bodyPr>
          <a:lstStyle/>
          <a:p>
            <a:pPr marL="0" lvl="0" indent="0" algn="ctr" rtl="1">
              <a:buNone/>
            </a:pPr>
            <a:endParaRPr lang="ar-DZ" sz="2800" b="1" dirty="0" smtClean="0">
              <a:solidFill>
                <a:schemeClr val="bg1"/>
              </a:solidFill>
            </a:endParaRPr>
          </a:p>
          <a:p>
            <a:pPr marL="0" lvl="0" indent="0" algn="ctr" rtl="1">
              <a:buNone/>
            </a:pPr>
            <a:r>
              <a:rPr lang="ar-SA" sz="2800" b="1" dirty="0" smtClean="0">
                <a:solidFill>
                  <a:schemeClr val="bg1"/>
                </a:solidFill>
              </a:rPr>
              <a:t>أحد </a:t>
            </a:r>
            <a:r>
              <a:rPr lang="ar-SA" sz="2800" b="1" dirty="0">
                <a:solidFill>
                  <a:schemeClr val="bg1"/>
                </a:solidFill>
              </a:rPr>
              <a:t>الأنظمة الفرعية لنظام المعلومات التسويقية، وهو نظام خاص بجع البيانات والمعلومات بشكل روتيني المتعلق بالعمليات اليومية للمؤسسة التي </a:t>
            </a:r>
            <a:r>
              <a:rPr lang="ar-SA" sz="2800" b="1" dirty="0" err="1">
                <a:solidFill>
                  <a:schemeClr val="bg1"/>
                </a:solidFill>
              </a:rPr>
              <a:t>تتطلبها</a:t>
            </a:r>
            <a:r>
              <a:rPr lang="ar-SA" sz="2800" b="1" dirty="0">
                <a:solidFill>
                  <a:schemeClr val="bg1"/>
                </a:solidFill>
              </a:rPr>
              <a:t> عملية اتخاذ القرارات المتعلقة بالتخطيط والتنفيذ والرقابة على أنشطة المؤسسة، حيث يقوم مندوبو المبيعات في العادة بإعداد تقارير دورية عن ردود أفعال منافسين في السوق، ردود فعل العملاء وشكواهم ورضاهم عن </a:t>
            </a:r>
            <a:r>
              <a:rPr lang="ar-SA" sz="2800" b="1" dirty="0" smtClean="0">
                <a:solidFill>
                  <a:schemeClr val="bg1"/>
                </a:solidFill>
              </a:rPr>
              <a:t>أداء</a:t>
            </a:r>
            <a:r>
              <a:rPr lang="ar-DZ" sz="2800" b="1" dirty="0" smtClean="0">
                <a:solidFill>
                  <a:schemeClr val="bg1"/>
                </a:solidFill>
              </a:rPr>
              <a:t> المنتجات.</a:t>
            </a:r>
          </a:p>
          <a:p>
            <a:pPr algn="r" rtl="1"/>
            <a:r>
              <a:rPr lang="ar-DZ" sz="2800" b="1" dirty="0"/>
              <a:t>حيث يتوفر لدى المؤسسة </a:t>
            </a:r>
            <a:r>
              <a:rPr lang="ar-SA" sz="2800" b="1" dirty="0"/>
              <a:t>تقارير دورية التي يعدها نظام السجلات الداخلية </a:t>
            </a:r>
            <a:r>
              <a:rPr lang="ar-DZ" sz="2800" b="1" dirty="0"/>
              <a:t>متمثلة في :</a:t>
            </a:r>
          </a:p>
          <a:p>
            <a:pPr lvl="0" algn="r" rtl="1"/>
            <a:r>
              <a:rPr lang="ar-SA" sz="2800" dirty="0">
                <a:effectLst>
                  <a:outerShdw blurRad="38100" dist="38100" dir="2700000" algn="tl">
                    <a:srgbClr val="000000">
                      <a:alpha val="43137"/>
                    </a:srgbClr>
                  </a:outerShdw>
                </a:effectLst>
              </a:rPr>
              <a:t>نظام المعلومات المالية والمحاسبية</a:t>
            </a:r>
            <a:r>
              <a:rPr lang="ar-SA" sz="2800" dirty="0"/>
              <a:t>: تفيد بشكل خاص في تحليل </a:t>
            </a:r>
            <a:r>
              <a:rPr lang="ar-SA" sz="2800" dirty="0" err="1"/>
              <a:t>الربيحية</a:t>
            </a:r>
            <a:r>
              <a:rPr lang="ar-SA" sz="2800" dirty="0"/>
              <a:t> والتنبؤ بالمبيعات.</a:t>
            </a:r>
            <a:endParaRPr lang="en-US" sz="2800" dirty="0"/>
          </a:p>
          <a:p>
            <a:pPr lvl="0" algn="r" rtl="1"/>
            <a:r>
              <a:rPr lang="ar-SA" sz="2800" dirty="0">
                <a:effectLst>
                  <a:outerShdw blurRad="38100" dist="38100" dir="2700000" algn="tl">
                    <a:srgbClr val="000000">
                      <a:alpha val="43137"/>
                    </a:srgbClr>
                  </a:outerShdw>
                </a:effectLst>
              </a:rPr>
              <a:t>سجلات </a:t>
            </a:r>
            <a:r>
              <a:rPr lang="ar-DZ" sz="2800" dirty="0">
                <a:effectLst>
                  <a:outerShdw blurRad="38100" dist="38100" dir="2700000" algn="tl">
                    <a:srgbClr val="000000">
                      <a:alpha val="43137"/>
                    </a:srgbClr>
                  </a:outerShdw>
                </a:effectLst>
              </a:rPr>
              <a:t>الإنتاج</a:t>
            </a:r>
            <a:r>
              <a:rPr lang="ar-SA" sz="2800" dirty="0">
                <a:effectLst>
                  <a:outerShdw blurRad="38100" dist="38100" dir="2700000" algn="tl">
                    <a:srgbClr val="000000">
                      <a:alpha val="43137"/>
                    </a:srgbClr>
                  </a:outerShdw>
                </a:effectLst>
              </a:rPr>
              <a:t>: </a:t>
            </a:r>
            <a:r>
              <a:rPr lang="ar-SA" sz="2800" dirty="0"/>
              <a:t>التي توفر بيانات مهمة وخاصة فيما يتعلق بمواصفات التصنيع والمعايرة لكل جزء ولكل منتج، اذ تعد هذه البينات ضرورية لإعداد استراتيجية التوزيع المادي للسلع، وبيانات اكمال التصنيع، كمية </a:t>
            </a:r>
            <a:r>
              <a:rPr lang="ar-DZ" sz="2800" dirty="0"/>
              <a:t>الإنتاج</a:t>
            </a:r>
            <a:r>
              <a:rPr lang="ar-SA" sz="2800" dirty="0"/>
              <a:t>، نواع السلع.</a:t>
            </a:r>
            <a:endParaRPr lang="en-US" sz="2800" dirty="0"/>
          </a:p>
          <a:p>
            <a:pPr lvl="0" algn="r" rtl="1"/>
            <a:r>
              <a:rPr lang="ar-SA" sz="2800" dirty="0">
                <a:effectLst>
                  <a:outerShdw blurRad="38100" dist="38100" dir="2700000" algn="tl">
                    <a:srgbClr val="000000">
                      <a:alpha val="43137"/>
                    </a:srgbClr>
                  </a:outerShdw>
                </a:effectLst>
              </a:rPr>
              <a:t>سجلات المخزون</a:t>
            </a:r>
            <a:r>
              <a:rPr lang="ar-SA" sz="2800" dirty="0"/>
              <a:t>: من السلع والمبيعات المتضررة وتاريخ تسليم الطلبية وحجمها...الخ</a:t>
            </a:r>
            <a:endParaRPr lang="en-US" sz="2800" dirty="0"/>
          </a:p>
          <a:p>
            <a:pPr marL="0" lvl="0" indent="0" algn="ctr" rtl="1">
              <a:buNone/>
            </a:pPr>
            <a:endParaRPr lang="en-US" sz="2800" b="1" dirty="0">
              <a:solidFill>
                <a:schemeClr val="bg1"/>
              </a:solidFill>
            </a:endParaRPr>
          </a:p>
          <a:p>
            <a:endParaRPr lang="en-US" dirty="0"/>
          </a:p>
        </p:txBody>
      </p:sp>
      <p:sp>
        <p:nvSpPr>
          <p:cNvPr id="4" name="Rectangle 3"/>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محاضرة رقم 08:</a:t>
            </a:r>
            <a:endParaRPr lang="en-US" sz="2400" b="1" dirty="0">
              <a:solidFill>
                <a:schemeClr val="tx1"/>
              </a:solidFill>
            </a:endParaRPr>
          </a:p>
        </p:txBody>
      </p:sp>
    </p:spTree>
    <p:extLst>
      <p:ext uri="{BB962C8B-B14F-4D97-AF65-F5344CB8AC3E}">
        <p14:creationId xmlns:p14="http://schemas.microsoft.com/office/powerpoint/2010/main" val="198722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4955" y="585176"/>
            <a:ext cx="9158990" cy="3323987"/>
          </a:xfrm>
          <a:prstGeom prst="rect">
            <a:avLst/>
          </a:prstGeom>
        </p:spPr>
        <p:style>
          <a:lnRef idx="3">
            <a:schemeClr val="lt1"/>
          </a:lnRef>
          <a:fillRef idx="1001">
            <a:schemeClr val="lt2"/>
          </a:fillRef>
          <a:effectRef idx="1">
            <a:schemeClr val="accent1"/>
          </a:effectRef>
          <a:fontRef idx="minor">
            <a:schemeClr val="lt1"/>
          </a:fontRef>
        </p:style>
        <p:txBody>
          <a:bodyPr wrap="square">
            <a:spAutoFit/>
          </a:bodyPr>
          <a:lstStyle/>
          <a:p>
            <a:pPr algn="r" rtl="1">
              <a:lnSpc>
                <a:spcPct val="150000"/>
              </a:lnSpc>
            </a:pPr>
            <a:r>
              <a:rPr lang="ar-DZ" sz="2000" b="1" dirty="0">
                <a:solidFill>
                  <a:schemeClr val="bg1"/>
                </a:solidFill>
              </a:rPr>
              <a:t>كما تعتبر السجلات الداخلية للمؤسسة و التقارير الدورية الصادرة عن المؤسسة </a:t>
            </a:r>
            <a:r>
              <a:rPr lang="ar-DZ" sz="2000" b="1" u="sng" dirty="0">
                <a:solidFill>
                  <a:schemeClr val="bg1"/>
                </a:solidFill>
              </a:rPr>
              <a:t>مصدرا رئيسيا لكثير من المعلومات </a:t>
            </a:r>
            <a:r>
              <a:rPr lang="ar-DZ" sz="2000" b="1" dirty="0">
                <a:solidFill>
                  <a:schemeClr val="bg1"/>
                </a:solidFill>
              </a:rPr>
              <a:t>التي </a:t>
            </a:r>
            <a:r>
              <a:rPr lang="ar-DZ" sz="2000" b="1" dirty="0" err="1">
                <a:solidFill>
                  <a:schemeClr val="bg1"/>
                </a:solidFill>
              </a:rPr>
              <a:t>تتطلبها</a:t>
            </a:r>
            <a:r>
              <a:rPr lang="ar-DZ" sz="2000" b="1" dirty="0">
                <a:solidFill>
                  <a:schemeClr val="bg1"/>
                </a:solidFill>
              </a:rPr>
              <a:t> عملية </a:t>
            </a:r>
            <a:r>
              <a:rPr lang="ar-DZ" sz="2000" b="1" u="sng" dirty="0" err="1">
                <a:solidFill>
                  <a:schemeClr val="bg1"/>
                </a:solidFill>
              </a:rPr>
              <a:t>إتخاذ</a:t>
            </a:r>
            <a:r>
              <a:rPr lang="ar-DZ" sz="2000" b="1" u="sng" dirty="0">
                <a:solidFill>
                  <a:schemeClr val="bg1"/>
                </a:solidFill>
              </a:rPr>
              <a:t> القرارات</a:t>
            </a:r>
            <a:r>
              <a:rPr lang="ar-DZ" sz="2000" b="1" dirty="0">
                <a:solidFill>
                  <a:schemeClr val="bg1"/>
                </a:solidFill>
              </a:rPr>
              <a:t>، و تأتي في </a:t>
            </a:r>
            <a:r>
              <a:rPr lang="ar-DZ" sz="2000" b="1" dirty="0" smtClean="0">
                <a:solidFill>
                  <a:schemeClr val="bg1"/>
                </a:solidFill>
              </a:rPr>
              <a:t>مقدمتها</a:t>
            </a:r>
          </a:p>
          <a:p>
            <a:pPr marL="342900" indent="-342900" algn="r" rtl="1">
              <a:lnSpc>
                <a:spcPct val="150000"/>
              </a:lnSpc>
              <a:buFontTx/>
              <a:buChar char="-"/>
            </a:pPr>
            <a:r>
              <a:rPr lang="ar-DZ" sz="2000" b="1" u="sng" dirty="0" smtClean="0">
                <a:solidFill>
                  <a:schemeClr val="bg1"/>
                </a:solidFill>
              </a:rPr>
              <a:t>التقارير </a:t>
            </a:r>
            <a:r>
              <a:rPr lang="ar-DZ" sz="2000" b="1" u="sng" dirty="0">
                <a:solidFill>
                  <a:schemeClr val="bg1"/>
                </a:solidFill>
              </a:rPr>
              <a:t>المالية و المحاسبية، </a:t>
            </a:r>
            <a:r>
              <a:rPr lang="ar-DZ" sz="2000" b="1" u="sng" dirty="0" smtClean="0">
                <a:solidFill>
                  <a:schemeClr val="bg1"/>
                </a:solidFill>
              </a:rPr>
              <a:t>حيث تحوي هذه </a:t>
            </a:r>
            <a:r>
              <a:rPr lang="ar-DZ" sz="2000" b="1" dirty="0" smtClean="0">
                <a:solidFill>
                  <a:schemeClr val="bg1"/>
                </a:solidFill>
              </a:rPr>
              <a:t>التقارير العديد </a:t>
            </a:r>
            <a:r>
              <a:rPr lang="ar-DZ" sz="2000" b="1" dirty="0">
                <a:solidFill>
                  <a:schemeClr val="bg1"/>
                </a:solidFill>
              </a:rPr>
              <a:t>من المعلومات الهامة </a:t>
            </a:r>
            <a:r>
              <a:rPr lang="ar-DZ" sz="2000" b="1" u="sng" dirty="0">
                <a:solidFill>
                  <a:schemeClr val="bg1"/>
                </a:solidFill>
              </a:rPr>
              <a:t>لمدير التسويق</a:t>
            </a:r>
            <a:r>
              <a:rPr lang="ar-DZ" sz="2000" b="1" dirty="0">
                <a:solidFill>
                  <a:schemeClr val="bg1"/>
                </a:solidFill>
              </a:rPr>
              <a:t>، مثل : حجم المبيعات الشهرية أو الأسبوعية و حجم المبيعات موزعة بالمناطق الجغرافية للسوق </a:t>
            </a:r>
            <a:r>
              <a:rPr lang="ar-DZ" sz="2000" b="1" dirty="0" smtClean="0">
                <a:solidFill>
                  <a:schemeClr val="bg1"/>
                </a:solidFill>
              </a:rPr>
              <a:t>…، كذلك </a:t>
            </a:r>
            <a:r>
              <a:rPr lang="ar-DZ" sz="2000" b="1" dirty="0">
                <a:solidFill>
                  <a:schemeClr val="bg1"/>
                </a:solidFill>
              </a:rPr>
              <a:t>تحتوي هذه </a:t>
            </a:r>
            <a:r>
              <a:rPr lang="ar-DZ" sz="2000" b="1" u="sng" dirty="0">
                <a:solidFill>
                  <a:schemeClr val="bg1"/>
                </a:solidFill>
              </a:rPr>
              <a:t>التقارير على بيانات تتعلق بالتكاليف</a:t>
            </a:r>
            <a:r>
              <a:rPr lang="ar-DZ" sz="2000" b="1" dirty="0">
                <a:solidFill>
                  <a:schemeClr val="bg1"/>
                </a:solidFill>
              </a:rPr>
              <a:t>، </a:t>
            </a:r>
            <a:r>
              <a:rPr lang="ar-DZ" sz="2000" b="1" u="sng" dirty="0">
                <a:solidFill>
                  <a:schemeClr val="bg1"/>
                </a:solidFill>
              </a:rPr>
              <a:t>حجم المخزون السلعي </a:t>
            </a:r>
            <a:r>
              <a:rPr lang="ar-DZ" sz="2000" b="1" dirty="0">
                <a:solidFill>
                  <a:schemeClr val="bg1"/>
                </a:solidFill>
              </a:rPr>
              <a:t>و </a:t>
            </a:r>
            <a:r>
              <a:rPr lang="ar-DZ" sz="2000" b="1" u="sng" dirty="0" smtClean="0">
                <a:solidFill>
                  <a:schemeClr val="bg1"/>
                </a:solidFill>
              </a:rPr>
              <a:t>التدفقات النقدية</a:t>
            </a:r>
            <a:r>
              <a:rPr lang="ar-DZ" sz="2000" b="1" dirty="0">
                <a:solidFill>
                  <a:schemeClr val="bg1"/>
                </a:solidFill>
              </a:rPr>
              <a:t>.</a:t>
            </a:r>
            <a:br>
              <a:rPr lang="ar-DZ" sz="2000" b="1" dirty="0">
                <a:solidFill>
                  <a:schemeClr val="bg1"/>
                </a:solidFill>
              </a:rPr>
            </a:br>
            <a:r>
              <a:rPr lang="ar-DZ" sz="2000" b="1" dirty="0">
                <a:solidFill>
                  <a:schemeClr val="bg1"/>
                </a:solidFill>
              </a:rPr>
              <a:t>فالمعلومات المحصل عليها من خلال هذا النظام الفرعي، تساعد على تحديد الوضع </a:t>
            </a:r>
            <a:r>
              <a:rPr lang="ar-DZ" sz="2000" b="1" dirty="0" smtClean="0">
                <a:solidFill>
                  <a:schemeClr val="bg1"/>
                </a:solidFill>
              </a:rPr>
              <a:t>الحالي </a:t>
            </a:r>
            <a:r>
              <a:rPr lang="ar-DZ" sz="2000" b="1" dirty="0">
                <a:solidFill>
                  <a:schemeClr val="bg1"/>
                </a:solidFill>
              </a:rPr>
              <a:t>للشركة و نشاطها من الزاوية التسويقية</a:t>
            </a:r>
            <a:r>
              <a:rPr lang="ar-DZ" sz="2000" b="1" dirty="0" smtClean="0">
                <a:solidFill>
                  <a:schemeClr val="bg1"/>
                </a:solidFill>
              </a:rPr>
              <a:t>.</a:t>
            </a:r>
            <a:endParaRPr lang="en-US" sz="2000" dirty="0">
              <a:solidFill>
                <a:schemeClr val="bg1"/>
              </a:solidFill>
            </a:endParaRPr>
          </a:p>
        </p:txBody>
      </p:sp>
      <p:sp>
        <p:nvSpPr>
          <p:cNvPr id="5" name="Moins 4"/>
          <p:cNvSpPr/>
          <p:nvPr/>
        </p:nvSpPr>
        <p:spPr>
          <a:xfrm>
            <a:off x="1723869" y="3282846"/>
            <a:ext cx="2203554" cy="45719"/>
          </a:xfrm>
          <a:prstGeom prst="mathMin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oins 5"/>
          <p:cNvSpPr/>
          <p:nvPr/>
        </p:nvSpPr>
        <p:spPr>
          <a:xfrm flipV="1">
            <a:off x="7045377" y="3747540"/>
            <a:ext cx="3268568" cy="77450"/>
          </a:xfrm>
          <a:prstGeom prst="mathMin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C:\Users\khene\Desktop\2.png"/>
          <p:cNvPicPr>
            <a:picLocks noChangeAspect="1" noChangeArrowheads="1"/>
          </p:cNvPicPr>
          <p:nvPr/>
        </p:nvPicPr>
        <p:blipFill>
          <a:blip r:embed="rId2"/>
          <a:srcRect/>
          <a:stretch>
            <a:fillRect/>
          </a:stretch>
        </p:blipFill>
        <p:spPr bwMode="auto">
          <a:xfrm>
            <a:off x="6175947" y="4069369"/>
            <a:ext cx="4572000" cy="2181529"/>
          </a:xfrm>
          <a:prstGeom prst="rect">
            <a:avLst/>
          </a:prstGeom>
          <a:noFill/>
        </p:spPr>
      </p:pic>
      <p:pic>
        <p:nvPicPr>
          <p:cNvPr id="8" name="Picture 2" descr="C:\Users\khene\Desktop\1.png"/>
          <p:cNvPicPr>
            <a:picLocks noChangeAspect="1" noChangeArrowheads="1"/>
          </p:cNvPicPr>
          <p:nvPr/>
        </p:nvPicPr>
        <p:blipFill>
          <a:blip r:embed="rId3"/>
          <a:srcRect/>
          <a:stretch>
            <a:fillRect/>
          </a:stretch>
        </p:blipFill>
        <p:spPr bwMode="auto">
          <a:xfrm>
            <a:off x="1154954" y="4069369"/>
            <a:ext cx="4361781" cy="2184488"/>
          </a:xfrm>
          <a:prstGeom prst="rect">
            <a:avLst/>
          </a:prstGeom>
          <a:noFill/>
        </p:spPr>
      </p:pic>
      <p:sp>
        <p:nvSpPr>
          <p:cNvPr id="9" name="Rectangle 8"/>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محاضرة رقم 08:</a:t>
            </a:r>
            <a:endParaRPr lang="en-US" sz="2400" b="1" dirty="0">
              <a:solidFill>
                <a:schemeClr val="tx1"/>
              </a:solidFill>
            </a:endParaRPr>
          </a:p>
        </p:txBody>
      </p:sp>
    </p:spTree>
    <p:extLst>
      <p:ext uri="{BB962C8B-B14F-4D97-AF65-F5344CB8AC3E}">
        <p14:creationId xmlns:p14="http://schemas.microsoft.com/office/powerpoint/2010/main" val="390013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779489"/>
            <a:ext cx="9144000" cy="928670"/>
          </a:xfrm>
        </p:spPr>
        <p:txBody>
          <a:bodyPr/>
          <a:lstStyle/>
          <a:p>
            <a:pPr algn="ctr"/>
            <a:r>
              <a:rPr lang="ar-DZ" dirty="0" smtClean="0">
                <a:solidFill>
                  <a:schemeClr val="tx1"/>
                </a:solidFill>
                <a:effectLst>
                  <a:outerShdw blurRad="38100" dist="38100" dir="2700000" algn="tl">
                    <a:srgbClr val="000000">
                      <a:alpha val="43137"/>
                    </a:srgbClr>
                  </a:outerShdw>
                </a:effectLst>
              </a:rPr>
              <a:t>دورة ترتيب التسليم والفواتير</a:t>
            </a:r>
            <a:endParaRPr lang="fr-FR" dirty="0">
              <a:solidFill>
                <a:schemeClr val="tx1"/>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1229193" y="2548328"/>
            <a:ext cx="9438807" cy="3237875"/>
          </a:xfrm>
        </p:spPr>
        <p:style>
          <a:lnRef idx="2">
            <a:schemeClr val="dk1"/>
          </a:lnRef>
          <a:fillRef idx="1">
            <a:schemeClr val="lt1"/>
          </a:fillRef>
          <a:effectRef idx="0">
            <a:schemeClr val="dk1"/>
          </a:effectRef>
          <a:fontRef idx="minor">
            <a:schemeClr val="dk1"/>
          </a:fontRef>
        </p:style>
        <p:txBody>
          <a:bodyPr>
            <a:normAutofit/>
          </a:bodyPr>
          <a:lstStyle/>
          <a:p>
            <a:pPr algn="r" rtl="1">
              <a:buNone/>
            </a:pPr>
            <a:r>
              <a:rPr lang="ar-DZ" sz="2400" dirty="0">
                <a:cs typeface="+mj-cs"/>
              </a:rPr>
              <a:t>هم الممثلون والموزعين والزبائن الذين يرسلون طلباتهم إلى الشركة ؛ ولذلك تقوم</a:t>
            </a:r>
            <a:r>
              <a:rPr lang="fr-FR" sz="2400" dirty="0">
                <a:cs typeface="+mj-cs"/>
              </a:rPr>
              <a:t> </a:t>
            </a:r>
            <a:r>
              <a:rPr lang="ar-DZ" sz="2400" dirty="0">
                <a:cs typeface="+mj-cs"/>
              </a:rPr>
              <a:t> خدمة إعداد الفواتير بإعداد الفواتير المقابلة وترسلها إلى الإدارات المعنية. في حالة وجود مخزون ، سيتم تجديد الإمدادات عندما يتم شحن العناصر المطلوبة ، مع مستندات </a:t>
            </a:r>
            <a:r>
              <a:rPr lang="ar-DZ" sz="2400" dirty="0" err="1">
                <a:cs typeface="+mj-cs"/>
              </a:rPr>
              <a:t>الفوترة</a:t>
            </a:r>
            <a:r>
              <a:rPr lang="ar-DZ" sz="2400" dirty="0">
                <a:cs typeface="+mj-cs"/>
              </a:rPr>
              <a:t> والشحن في العديد من النسخ كمستلمين ، بأسرع </a:t>
            </a:r>
            <a:r>
              <a:rPr lang="ar-DZ" sz="2400" dirty="0" smtClean="0">
                <a:cs typeface="+mj-cs"/>
              </a:rPr>
              <a:t>طريقة فعالة </a:t>
            </a:r>
            <a:r>
              <a:rPr lang="ar-DZ" sz="2400" dirty="0">
                <a:cs typeface="+mj-cs"/>
              </a:rPr>
              <a:t>ممكنة. كما يجب تعزيز استخدام الكمبيوتر وحلول التبادل الإلكتروني </a:t>
            </a:r>
            <a:r>
              <a:rPr lang="ar-DZ" sz="2400" dirty="0" smtClean="0">
                <a:cs typeface="+mj-cs"/>
              </a:rPr>
              <a:t>للبيانات لإنجاز </a:t>
            </a:r>
            <a:r>
              <a:rPr lang="ar-DZ" sz="2400" dirty="0">
                <a:cs typeface="+mj-cs"/>
              </a:rPr>
              <a:t>هذه المهام وتقليل الوقت. وهكذا ، تم وضع أنظمة </a:t>
            </a:r>
            <a:r>
              <a:rPr lang="ar-DZ" sz="2400" dirty="0" smtClean="0">
                <a:cs typeface="+mj-cs"/>
              </a:rPr>
              <a:t>التسليم </a:t>
            </a:r>
            <a:r>
              <a:rPr lang="ar-DZ" sz="2400" dirty="0">
                <a:cs typeface="+mj-cs"/>
              </a:rPr>
              <a:t>في نفس </a:t>
            </a:r>
            <a:r>
              <a:rPr lang="ar-DZ" sz="2400" dirty="0" smtClean="0">
                <a:cs typeface="+mj-cs"/>
              </a:rPr>
              <a:t>اليوم.</a:t>
            </a:r>
            <a:endParaRPr lang="fr-FR" sz="2400" dirty="0">
              <a:cs typeface="+mj-cs"/>
            </a:endParaRPr>
          </a:p>
        </p:txBody>
      </p:sp>
      <p:sp>
        <p:nvSpPr>
          <p:cNvPr id="4" name="Rectangle 3"/>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محاضرة رقم 08:</a:t>
            </a:r>
            <a:endParaRPr lang="en-US" sz="2400" b="1" dirty="0">
              <a:solidFill>
                <a:schemeClr val="tx1"/>
              </a:solidFill>
            </a:endParaRPr>
          </a:p>
        </p:txBody>
      </p:sp>
    </p:spTree>
    <p:extLst>
      <p:ext uri="{BB962C8B-B14F-4D97-AF65-F5344CB8AC3E}">
        <p14:creationId xmlns:p14="http://schemas.microsoft.com/office/powerpoint/2010/main" val="379015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764498"/>
            <a:ext cx="9144000" cy="1071546"/>
          </a:xfrm>
        </p:spPr>
        <p:txBody>
          <a:bodyPr/>
          <a:lstStyle/>
          <a:p>
            <a:pPr algn="ctr"/>
            <a:r>
              <a:rPr lang="ar-DZ" sz="4000" i="1" dirty="0" smtClean="0">
                <a:solidFill>
                  <a:schemeClr val="tx1"/>
                </a:solidFill>
                <a:effectLst>
                  <a:outerShdw blurRad="38100" dist="38100" dir="2700000" algn="tl">
                    <a:srgbClr val="000000">
                      <a:alpha val="43137"/>
                    </a:srgbClr>
                  </a:outerShdw>
                </a:effectLst>
              </a:rPr>
              <a:t>سجلات المبيعات</a:t>
            </a:r>
            <a:endParaRPr lang="fr-FR" sz="4000" i="1" dirty="0">
              <a:solidFill>
                <a:schemeClr val="tx1"/>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224853" y="2458387"/>
            <a:ext cx="11557416" cy="4257206"/>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r" rtl="1">
              <a:buNone/>
            </a:pPr>
            <a:r>
              <a:rPr lang="ar-DZ" sz="2400" b="1" dirty="0">
                <a:solidFill>
                  <a:schemeClr val="bg1"/>
                </a:solidFill>
                <a:cs typeface="+mj-cs"/>
              </a:rPr>
              <a:t>في العديد من الشركات ، يتلقى مديرو التسويق الآن بيانات المبيعات دون أي تأخير. قد تؤدي بيانات المبيعات الدورية المقطوعة حسب المنتجات والزبائن وأقاليم المبيعات إلى إجراء التحليلات التالية:</a:t>
            </a:r>
          </a:p>
          <a:p>
            <a:pPr algn="r" rtl="1">
              <a:buFont typeface="Wingdings" pitchFamily="2" charset="2"/>
              <a:buChar char="§"/>
            </a:pPr>
            <a:r>
              <a:rPr lang="ar-DZ" sz="2400" b="1" dirty="0">
                <a:solidFill>
                  <a:schemeClr val="bg1"/>
                </a:solidFill>
                <a:cs typeface="+mj-cs"/>
              </a:rPr>
              <a:t>مقارنة بين مبيعات الفترة مقارنة بالعام السابق (من حيث الحجم ودوران المبيعات) ؛</a:t>
            </a:r>
          </a:p>
          <a:p>
            <a:pPr algn="r" rtl="1">
              <a:buFont typeface="Wingdings" pitchFamily="2" charset="2"/>
              <a:buChar char="§"/>
            </a:pPr>
            <a:r>
              <a:rPr lang="ar-DZ" sz="2400" b="1" dirty="0">
                <a:solidFill>
                  <a:schemeClr val="bg1"/>
                </a:solidFill>
                <a:cs typeface="+mj-cs"/>
              </a:rPr>
              <a:t>التأمل في تكوين مجموعة المنتجات وفقا لتوزيع دوران حسب المنتج ،</a:t>
            </a:r>
          </a:p>
          <a:p>
            <a:pPr algn="r" rtl="1">
              <a:buFont typeface="Wingdings" pitchFamily="2" charset="2"/>
              <a:buChar char="§"/>
            </a:pPr>
            <a:r>
              <a:rPr lang="ar-DZ" sz="2400" b="1" dirty="0">
                <a:solidFill>
                  <a:schemeClr val="bg1"/>
                </a:solidFill>
                <a:cs typeface="+mj-cs"/>
              </a:rPr>
              <a:t>تحليل درجة تركيز الدوران على أكبر العملاء والضعف الذي يمكن أن ينتج عنه ؛</a:t>
            </a:r>
          </a:p>
          <a:p>
            <a:pPr algn="r" rtl="1">
              <a:buFont typeface="Wingdings" pitchFamily="2" charset="2"/>
              <a:buChar char="§"/>
            </a:pPr>
            <a:r>
              <a:rPr lang="ar-DZ" sz="2400" b="1" dirty="0">
                <a:solidFill>
                  <a:schemeClr val="bg1"/>
                </a:solidFill>
                <a:cs typeface="+mj-cs"/>
              </a:rPr>
              <a:t>تحليل عمل قوة المبيعات بمراقبة المبيعات حسب القطاع وتكرار الزيارات ؛</a:t>
            </a:r>
          </a:p>
          <a:p>
            <a:pPr algn="r" rtl="1">
              <a:buFont typeface="Wingdings" pitchFamily="2" charset="2"/>
              <a:buChar char="§"/>
            </a:pPr>
            <a:r>
              <a:rPr lang="ar-DZ" sz="2400" b="1" dirty="0">
                <a:solidFill>
                  <a:schemeClr val="bg1"/>
                </a:solidFill>
                <a:cs typeface="+mj-cs"/>
              </a:rPr>
              <a:t> تحليل الاختراق التجاري حسب الإقليم باستخدام مؤشرات القوة والرغبة في الشراء.</a:t>
            </a:r>
          </a:p>
          <a:p>
            <a:pPr algn="r" rtl="1">
              <a:buFont typeface="Wingdings" pitchFamily="2" charset="2"/>
              <a:buChar char="§"/>
            </a:pPr>
            <a:r>
              <a:rPr lang="ar-DZ" sz="2400" b="1" dirty="0">
                <a:solidFill>
                  <a:schemeClr val="bg1"/>
                </a:solidFill>
                <a:cs typeface="+mj-cs"/>
              </a:rPr>
              <a:t>يتم تخزين بيانات المبيعات هذه في قواعد البيانات التي تديرها </a:t>
            </a:r>
            <a:r>
              <a:rPr lang="fr-FR" sz="2400" b="1" dirty="0" smtClean="0">
                <a:solidFill>
                  <a:schemeClr val="bg1"/>
                </a:solidFill>
                <a:cs typeface="+mj-cs"/>
              </a:rPr>
              <a:t>SIM </a:t>
            </a:r>
            <a:r>
              <a:rPr lang="ar-DZ" sz="2400" b="1" dirty="0">
                <a:solidFill>
                  <a:schemeClr val="bg1"/>
                </a:solidFill>
                <a:cs typeface="+mj-cs"/>
              </a:rPr>
              <a:t>وبالتالي تشكل سلسلة زمنية يتم استغلالها بعد ذلك بواسطة نظام تحليل التسويق </a:t>
            </a:r>
            <a:r>
              <a:rPr lang="ar-DZ" sz="2400" b="1" dirty="0" err="1">
                <a:solidFill>
                  <a:schemeClr val="bg1"/>
                </a:solidFill>
                <a:cs typeface="+mj-cs"/>
              </a:rPr>
              <a:t>والنمذجة</a:t>
            </a:r>
            <a:r>
              <a:rPr lang="ar-DZ" sz="2400" b="1" dirty="0">
                <a:solidFill>
                  <a:schemeClr val="bg1"/>
                </a:solidFill>
                <a:cs typeface="+mj-cs"/>
              </a:rPr>
              <a:t>. هذه البيانات متعددة السنوات هي قاعدة بيانات قيمة يمكن استخدامها بطرق متنوعة</a:t>
            </a:r>
            <a:r>
              <a:rPr lang="ar-DZ" sz="2400" b="1" dirty="0" smtClean="0">
                <a:solidFill>
                  <a:schemeClr val="bg1"/>
                </a:solidFill>
                <a:cs typeface="+mj-cs"/>
              </a:rPr>
              <a:t>.</a:t>
            </a:r>
            <a:endParaRPr lang="fr-FR" sz="2400" b="1" dirty="0">
              <a:solidFill>
                <a:schemeClr val="bg1"/>
              </a:solidFill>
              <a:cs typeface="+mj-cs"/>
            </a:endParaRPr>
          </a:p>
        </p:txBody>
      </p:sp>
      <p:sp>
        <p:nvSpPr>
          <p:cNvPr id="4" name="Rectangle 3"/>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محاضرة رقم 08:</a:t>
            </a:r>
            <a:endParaRPr lang="en-US" sz="2400" b="1" dirty="0">
              <a:solidFill>
                <a:schemeClr val="tx1"/>
              </a:solidFill>
            </a:endParaRPr>
          </a:p>
        </p:txBody>
      </p:sp>
    </p:spTree>
    <p:extLst>
      <p:ext uri="{BB962C8B-B14F-4D97-AF65-F5344CB8AC3E}">
        <p14:creationId xmlns:p14="http://schemas.microsoft.com/office/powerpoint/2010/main" val="399953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Rectangle 1"/>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محاضرة رقم 08:</a:t>
            </a:r>
            <a:endParaRPr lang="en-US" sz="2400" b="1" dirty="0">
              <a:solidFill>
                <a:schemeClr val="tx1"/>
              </a:solidFill>
            </a:endParaRPr>
          </a:p>
        </p:txBody>
      </p:sp>
      <p:sp>
        <p:nvSpPr>
          <p:cNvPr id="3" name="ZoneTexte 2"/>
          <p:cNvSpPr txBox="1"/>
          <p:nvPr/>
        </p:nvSpPr>
        <p:spPr>
          <a:xfrm>
            <a:off x="305338" y="1158784"/>
            <a:ext cx="10199077" cy="563231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gn="ctr" rtl="1"/>
            <a:r>
              <a:rPr lang="ar-SA" sz="2400" b="1" dirty="0"/>
              <a:t>يتكون نظام الاستخبارات التسويقية من مجموعة من الإجراءات و المصادر المستخدمة بواسطة المديرين للحصول على المعلومات اليومية للتغيرات التي تحدث في البيئة التسويقية. و تعرف الاستخبارات التسويقية بأنها المعلومات السرية التي تقوم إدارة التسويق بجمعها </a:t>
            </a:r>
            <a:r>
              <a:rPr lang="ar-DZ" sz="2400" b="1" dirty="0" smtClean="0"/>
              <a:t>بشكل روتيني من مجموعة من المصادر والإجراءات ، التي تساعد مدراء التسويق للحصول على المعلومات التي تتعلق بالتطور والتغير الحاصل في البيئة الخارجية</a:t>
            </a:r>
            <a:r>
              <a:rPr lang="ar-SA" sz="2400" b="1" dirty="0" smtClean="0"/>
              <a:t>، </a:t>
            </a:r>
            <a:r>
              <a:rPr lang="ar-SA" sz="2400" b="1" dirty="0"/>
              <a:t>ففي ضوء هذه المعلومات تقوم المؤسسة بتعديل خططها و برامجها التسويقية و تزداد أهمية هذه المعلومات مع ازدياد حدة </a:t>
            </a:r>
            <a:r>
              <a:rPr lang="ar-SA" sz="2400" b="1" dirty="0" smtClean="0"/>
              <a:t>المنافسة</a:t>
            </a:r>
            <a:endParaRPr lang="ar-DZ" sz="2400" b="1" dirty="0"/>
          </a:p>
          <a:p>
            <a:pPr algn="ctr" rtl="1"/>
            <a:r>
              <a:rPr lang="ar-SA" sz="2400" u="sng" dirty="0">
                <a:effectLst>
                  <a:outerShdw blurRad="38100" dist="38100" dir="2700000" algn="tl">
                    <a:srgbClr val="000000">
                      <a:alpha val="43137"/>
                    </a:srgbClr>
                  </a:outerShdw>
                </a:effectLst>
              </a:rPr>
              <a:t>و تعتمد المؤسسات على مصادر عديدة للحصول على مثل هذه المعلومات أهمها</a:t>
            </a:r>
            <a:r>
              <a:rPr lang="ar-SA" sz="2400" u="sng" dirty="0" smtClean="0">
                <a:effectLst>
                  <a:outerShdw blurRad="38100" dist="38100" dir="2700000" algn="tl">
                    <a:srgbClr val="000000">
                      <a:alpha val="43137"/>
                    </a:srgbClr>
                  </a:outerShdw>
                </a:effectLst>
              </a:rPr>
              <a:t>:</a:t>
            </a:r>
            <a:endParaRPr lang="ar-DZ" sz="2400" u="sng" dirty="0" smtClean="0">
              <a:effectLst>
                <a:outerShdw blurRad="38100" dist="38100" dir="2700000" algn="tl">
                  <a:srgbClr val="000000">
                    <a:alpha val="43137"/>
                  </a:srgbClr>
                </a:outerShdw>
              </a:effectLst>
            </a:endParaRPr>
          </a:p>
          <a:p>
            <a:pPr marL="342900" lvl="0" indent="-342900" algn="r" rtl="1">
              <a:buFont typeface="Arial" panose="020B0604020202020204" pitchFamily="34" charset="0"/>
              <a:buChar char="•"/>
            </a:pPr>
            <a:r>
              <a:rPr lang="ar-SA" sz="2400" dirty="0"/>
              <a:t>موظفو المؤسسة من مديرين و مهندسين و علماء و باحثين يمكن أن يكونوا كلهم قنوات معلومات، و مصادر مهمة عن كل ما يجري في البيئة و ما يقوم به المنافسون من أفعال و ممارسات.</a:t>
            </a:r>
            <a:endParaRPr lang="en-US" sz="2400" dirty="0"/>
          </a:p>
          <a:p>
            <a:pPr marL="342900" lvl="0" indent="-342900" algn="r" rtl="1">
              <a:buFont typeface="Arial" panose="020B0604020202020204" pitchFamily="34" charset="0"/>
              <a:buChar char="•"/>
            </a:pPr>
            <a:r>
              <a:rPr lang="ar-SA" sz="2400" dirty="0"/>
              <a:t>التقارير و المعلومات المنشورة عن المؤسسات المنافسة تمثل مصدرا في غاية الأهمية، فما تنشره الصحف عن هذه المؤسسات و انجازاتها و اختراعاتها و ما تعلن عنه في إعلاناتها يمكن أن تزود المؤسسة بمعلومات سرية مهمة. </a:t>
            </a:r>
            <a:endParaRPr lang="ar-DZ" sz="2400" dirty="0" smtClean="0"/>
          </a:p>
          <a:p>
            <a:pPr marL="342900" indent="-342900" algn="r" rtl="1">
              <a:buFont typeface="Arial" panose="020B0604020202020204" pitchFamily="34" charset="0"/>
              <a:buChar char="•"/>
            </a:pPr>
            <a:r>
              <a:rPr lang="ar-SA" sz="2400" dirty="0"/>
              <a:t>التقارير و النشرات الدورية التي تصدرها بعض الأجهزة الحكومية المعنية بالنشاط الصناعي و غرف الصناعة و جمعيات المصدرين و مراكز الأبحاث و الاستشارات.</a:t>
            </a:r>
            <a:endParaRPr lang="en-US" sz="2400" dirty="0"/>
          </a:p>
          <a:p>
            <a:pPr lvl="0" algn="r" rtl="1"/>
            <a:endParaRPr lang="ar-DZ" sz="2400" dirty="0"/>
          </a:p>
        </p:txBody>
      </p:sp>
      <p:sp>
        <p:nvSpPr>
          <p:cNvPr id="4" name="Rectangle à coins arrondis 3"/>
          <p:cNvSpPr/>
          <p:nvPr/>
        </p:nvSpPr>
        <p:spPr>
          <a:xfrm>
            <a:off x="829994" y="169469"/>
            <a:ext cx="7835705" cy="675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dirty="0" smtClean="0">
                <a:solidFill>
                  <a:schemeClr val="bg1"/>
                </a:solidFill>
              </a:rPr>
              <a:t>2- </a:t>
            </a:r>
            <a:r>
              <a:rPr lang="ar-SA" sz="3200" b="1" u="sng" dirty="0" smtClean="0">
                <a:solidFill>
                  <a:schemeClr val="bg1"/>
                </a:solidFill>
              </a:rPr>
              <a:t>الاستخبارات </a:t>
            </a:r>
            <a:r>
              <a:rPr lang="ar-SA" sz="3200" b="1" u="sng" dirty="0">
                <a:solidFill>
                  <a:schemeClr val="bg1"/>
                </a:solidFill>
              </a:rPr>
              <a:t>التسويقية:</a:t>
            </a:r>
            <a:r>
              <a:rPr lang="ar-SA" sz="3200" b="1" dirty="0">
                <a:solidFill>
                  <a:schemeClr val="bg1"/>
                </a:solidFill>
              </a:rPr>
              <a:t> </a:t>
            </a:r>
            <a:endParaRPr lang="en-US" sz="3200" b="1" dirty="0">
              <a:solidFill>
                <a:schemeClr val="bg1"/>
              </a:solidFill>
            </a:endParaRPr>
          </a:p>
        </p:txBody>
      </p:sp>
    </p:spTree>
    <p:extLst>
      <p:ext uri="{BB962C8B-B14F-4D97-AF65-F5344CB8AC3E}">
        <p14:creationId xmlns:p14="http://schemas.microsoft.com/office/powerpoint/2010/main" val="24332017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814" y="194872"/>
            <a:ext cx="10073390" cy="609397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gn="r" rtl="1">
              <a:spcBef>
                <a:spcPts val="600"/>
              </a:spcBef>
              <a:spcAft>
                <a:spcPts val="600"/>
              </a:spcAft>
              <a:buFont typeface="Arial" panose="020B0604020202020204" pitchFamily="34" charset="0"/>
              <a:buChar char="•"/>
            </a:pPr>
            <a:r>
              <a:rPr lang="ar-SA" sz="2400" dirty="0"/>
              <a:t>ملاحظة تصرفات المنافسين و تحليل الأدلة المادية عن هذه التصرفات حيث يمكن للمؤسسة شراء بعض منتجات المؤسسة المنافسة، و دراسة و تحليل المضمون السلعي لهذه المنتجات، و تكلفتها الإنتاجية و طرق إنتاجها و يمكن للمؤسسة الاستفادة من تحليل أوضاع المؤسسات المنافسة لها في السوق من حيث حصصها السوقية، و حجم الإنتاج، و نظم التوزيع التي تستخدمها تلك المؤسسات.</a:t>
            </a:r>
            <a:endParaRPr lang="en-US" sz="2400" dirty="0"/>
          </a:p>
          <a:p>
            <a:pPr marL="342900" indent="-342900" algn="r" rtl="1">
              <a:spcBef>
                <a:spcPts val="600"/>
              </a:spcBef>
              <a:spcAft>
                <a:spcPts val="600"/>
              </a:spcAft>
              <a:buFont typeface="Arial" panose="020B0604020202020204" pitchFamily="34" charset="0"/>
              <a:buChar char="•"/>
            </a:pPr>
            <a:r>
              <a:rPr lang="ar-SA" sz="2400" dirty="0"/>
              <a:t>الموظفون في المؤسسات المنافسة حيث تعد طلبات التوظيف ما تتضمنه من شروط و مؤهلات علمية و عملية لازمة لشغل الوظائف التسويقية الشاغرة لدى المؤسسات المنافسة مصدرا لمعلومات مهمة عن اتجاهات تلك المؤسسات.</a:t>
            </a:r>
            <a:endParaRPr lang="en-US" sz="2400" dirty="0"/>
          </a:p>
          <a:p>
            <a:pPr marL="342900" indent="-342900" algn="r" rtl="1">
              <a:spcBef>
                <a:spcPts val="600"/>
              </a:spcBef>
              <a:spcAft>
                <a:spcPts val="600"/>
              </a:spcAft>
              <a:buFont typeface="Arial" panose="020B0604020202020204" pitchFamily="34" charset="0"/>
              <a:buChar char="•"/>
            </a:pPr>
            <a:r>
              <a:rPr lang="ar-SA" sz="2400" dirty="0"/>
              <a:t>كذلك العملاء و الموردين في تعاملاتهم مع العديد من المؤسسات يمكن أن يكونوا مصدر للمعلومات التسويقية السرية.</a:t>
            </a:r>
            <a:endParaRPr lang="en-US" sz="2400" dirty="0"/>
          </a:p>
          <a:p>
            <a:pPr marL="342900" indent="-342900" algn="r" rtl="1">
              <a:spcBef>
                <a:spcPts val="600"/>
              </a:spcBef>
              <a:spcAft>
                <a:spcPts val="600"/>
              </a:spcAft>
              <a:buFont typeface="Arial" panose="020B0604020202020204" pitchFamily="34" charset="0"/>
              <a:buChar char="•"/>
            </a:pPr>
            <a:r>
              <a:rPr lang="ar-SA" sz="2400" dirty="0"/>
              <a:t>قامت المؤسسات لأجل تعزيز قدرتها التنافسية في الأسواق إلى تحصين نفسها ضد ممارسات المؤسسات المنافسة و المحافظة على سرية ما تقوم به من أعمال كما قامت في الوقت نفسه بإنشاء مكاتب متخصصة لجمع المعلومات التي تنشر عن المؤسسات المنافسة و تحليلها  و توزيعها على الجهات التي تحتاج إلها داخل المؤسسة . وتختلف الاستخبارات التسويقية عن نظام السجلات و التقارير الداخلية في أن معلومات (المخرجات) تتجه صوب المستقبل بدلا من معلومات الحاضر أو الماضي التي تتميز بها نظام السجلات.</a:t>
            </a:r>
            <a:endParaRPr lang="en-US" sz="2400" dirty="0"/>
          </a:p>
        </p:txBody>
      </p:sp>
      <p:sp>
        <p:nvSpPr>
          <p:cNvPr id="3" name="Rectangle 2"/>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محاضرة رقم 08:</a:t>
            </a:r>
            <a:endParaRPr lang="en-US" sz="2400" b="1" dirty="0">
              <a:solidFill>
                <a:schemeClr val="tx1"/>
              </a:solidFill>
            </a:endParaRPr>
          </a:p>
        </p:txBody>
      </p:sp>
    </p:spTree>
    <p:extLst>
      <p:ext uri="{BB962C8B-B14F-4D97-AF65-F5344CB8AC3E}">
        <p14:creationId xmlns:p14="http://schemas.microsoft.com/office/powerpoint/2010/main" val="355516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irection Ion">
  <a:themeElements>
    <a:clrScheme name="Direction 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Direction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xture grung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2">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irection 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themeOverride>
</file>

<file path=docProps/app.xml><?xml version="1.0" encoding="utf-8"?>
<Properties xmlns="http://schemas.openxmlformats.org/officeDocument/2006/extended-properties" xmlns:vt="http://schemas.openxmlformats.org/officeDocument/2006/docPropsVTypes">
  <Template/>
  <TotalTime>14115</TotalTime>
  <Words>3499</Words>
  <Application>Microsoft Office PowerPoint</Application>
  <PresentationFormat>Grand écran</PresentationFormat>
  <Paragraphs>228</Paragraphs>
  <Slides>36</Slides>
  <Notes>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36</vt:i4>
      </vt:variant>
    </vt:vector>
  </HeadingPairs>
  <TitlesOfParts>
    <vt:vector size="45" baseType="lpstr">
      <vt:lpstr>Arial</vt:lpstr>
      <vt:lpstr>Calibri</vt:lpstr>
      <vt:lpstr>Century Gothic</vt:lpstr>
      <vt:lpstr>Simplified Arabic</vt:lpstr>
      <vt:lpstr>Times New Roman</vt:lpstr>
      <vt:lpstr>Traditional Arabic</vt:lpstr>
      <vt:lpstr>Wingdings</vt:lpstr>
      <vt:lpstr>Wingdings 3</vt:lpstr>
      <vt:lpstr>Direction Ion</vt:lpstr>
      <vt:lpstr>تابع لنظــــام المعلومـــات التسويقية</vt:lpstr>
      <vt:lpstr>مكونات نظام المعلومات التسويقية:  يقصد بها الأنظمة الفرعية المكونة له اعتمادا على مفهوم نظرية النظام الذي يقضي بإمكانية تجزئة النظام الواحد إلى عدد من الأنظمة الفرعية المتكاملة، وتتمثل هذه الأنظمة الفرعية (المكونات) في:</vt:lpstr>
      <vt:lpstr>Présentation PowerPoint</vt:lpstr>
      <vt:lpstr>حيث يمكن أن نعرفه على أنه: </vt:lpstr>
      <vt:lpstr>Présentation PowerPoint</vt:lpstr>
      <vt:lpstr>دورة ترتيب التسليم والفواتير</vt:lpstr>
      <vt:lpstr>سجلات المبيعات</vt:lpstr>
      <vt:lpstr>Présentation PowerPoint</vt:lpstr>
      <vt:lpstr>Présentation PowerPoint</vt:lpstr>
      <vt:lpstr>Présentation PowerPoint</vt:lpstr>
      <vt:lpstr>أنواع الاستخبارات التسويقية</vt:lpstr>
      <vt:lpstr>أنواع الاستخبارات التسويقية</vt:lpstr>
      <vt:lpstr>Présentation PowerPoint</vt:lpstr>
      <vt:lpstr>Présentation PowerPoint</vt:lpstr>
      <vt:lpstr>Présentation PowerPoint</vt:lpstr>
      <vt:lpstr>Présentation PowerPoint</vt:lpstr>
      <vt:lpstr>Présentation PowerPoint</vt:lpstr>
      <vt:lpstr>شكل رقم01: علاقة بين نظام المعلومات التسويقية و بحوث التسويق</vt:lpstr>
      <vt:lpstr>الفرق بين بحوث التسويق و SIM</vt:lpstr>
      <vt:lpstr>Présentation PowerPoint</vt:lpstr>
      <vt:lpstr>Présentation PowerPoint</vt:lpstr>
      <vt:lpstr>Présentation PowerPoint</vt:lpstr>
      <vt:lpstr>Présentation PowerPoint</vt:lpstr>
      <vt:lpstr>نظام دعم القرارات التسويقية </vt:lpstr>
      <vt:lpstr>Présentation PowerPoint</vt:lpstr>
      <vt:lpstr>Présentation PowerPoint</vt:lpstr>
      <vt:lpstr>Présentation PowerPoint</vt:lpstr>
      <vt:lpstr>خصائص نظام دعم القرارات التسويقية</vt:lpstr>
      <vt:lpstr>Présentation PowerPoint</vt:lpstr>
      <vt:lpstr>Présentation PowerPoint</vt:lpstr>
      <vt:lpstr>الفرق بين نظام دعم القرارات التسويقية ونظام المعلومات التسويقية </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مفـــــهوم النظــــام</dc:title>
  <dc:creator>PC</dc:creator>
  <cp:lastModifiedBy>PC</cp:lastModifiedBy>
  <cp:revision>501</cp:revision>
  <dcterms:created xsi:type="dcterms:W3CDTF">2022-09-20T18:14:57Z</dcterms:created>
  <dcterms:modified xsi:type="dcterms:W3CDTF">2023-12-07T19:50:57Z</dcterms:modified>
</cp:coreProperties>
</file>