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59" r:id="rId6"/>
    <p:sldId id="260" r:id="rId7"/>
    <p:sldId id="261" r:id="rId8"/>
    <p:sldId id="262" r:id="rId9"/>
    <p:sldId id="263" r:id="rId10"/>
    <p:sldId id="264" r:id="rId11"/>
    <p:sldId id="266" r:id="rId12"/>
    <p:sldId id="267" r:id="rId13"/>
    <p:sldId id="265" r:id="rId14"/>
    <p:sldId id="268"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1FA3D-8592-498E-8C29-BCD3AFA8640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4941B8D-A4E2-407C-BF4F-7E64B639C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BF8880-0F0C-4FF8-B797-C91275162358}"/>
              </a:ext>
            </a:extLst>
          </p:cNvPr>
          <p:cNvSpPr>
            <a:spLocks noGrp="1"/>
          </p:cNvSpPr>
          <p:nvPr>
            <p:ph type="dt" sz="half" idx="10"/>
          </p:nvPr>
        </p:nvSpPr>
        <p:spPr/>
        <p:txBody>
          <a:bodyPr/>
          <a:lstStyle/>
          <a:p>
            <a:fld id="{06092863-0A64-4392-94B3-31B142A24CEE}" type="datetimeFigureOut">
              <a:rPr lang="fr-FR" smtClean="0"/>
              <a:t>24/04/2024</a:t>
            </a:fld>
            <a:endParaRPr lang="fr-FR"/>
          </a:p>
        </p:txBody>
      </p:sp>
      <p:sp>
        <p:nvSpPr>
          <p:cNvPr id="5" name="Espace réservé du pied de page 4">
            <a:extLst>
              <a:ext uri="{FF2B5EF4-FFF2-40B4-BE49-F238E27FC236}">
                <a16:creationId xmlns:a16="http://schemas.microsoft.com/office/drawing/2014/main" id="{31D88DE7-AA5D-4BF5-95BA-E5E31155DF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484543-C0ED-4621-B5C4-2F800E678807}"/>
              </a:ext>
            </a:extLst>
          </p:cNvPr>
          <p:cNvSpPr>
            <a:spLocks noGrp="1"/>
          </p:cNvSpPr>
          <p:nvPr>
            <p:ph type="sldNum" sz="quarter" idx="12"/>
          </p:nvPr>
        </p:nvSpPr>
        <p:spPr/>
        <p:txBody>
          <a:bodyPr/>
          <a:lstStyle/>
          <a:p>
            <a:fld id="{68BE3362-596B-4DD8-9F35-4424D9FA951D}" type="slidenum">
              <a:rPr lang="fr-FR" smtClean="0"/>
              <a:t>‹N°›</a:t>
            </a:fld>
            <a:endParaRPr lang="fr-FR"/>
          </a:p>
        </p:txBody>
      </p:sp>
    </p:spTree>
    <p:extLst>
      <p:ext uri="{BB962C8B-B14F-4D97-AF65-F5344CB8AC3E}">
        <p14:creationId xmlns:p14="http://schemas.microsoft.com/office/powerpoint/2010/main" val="4427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6F5631-D822-41C9-AFF6-D51D92D67D8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EE8016-C071-4215-923A-90C9ED3DBC8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F610D6-CF30-4547-8B5C-AAFEFE192487}"/>
              </a:ext>
            </a:extLst>
          </p:cNvPr>
          <p:cNvSpPr>
            <a:spLocks noGrp="1"/>
          </p:cNvSpPr>
          <p:nvPr>
            <p:ph type="dt" sz="half" idx="10"/>
          </p:nvPr>
        </p:nvSpPr>
        <p:spPr/>
        <p:txBody>
          <a:bodyPr/>
          <a:lstStyle/>
          <a:p>
            <a:fld id="{06092863-0A64-4392-94B3-31B142A24CEE}" type="datetimeFigureOut">
              <a:rPr lang="fr-FR" smtClean="0"/>
              <a:t>24/04/2024</a:t>
            </a:fld>
            <a:endParaRPr lang="fr-FR"/>
          </a:p>
        </p:txBody>
      </p:sp>
      <p:sp>
        <p:nvSpPr>
          <p:cNvPr id="5" name="Espace réservé du pied de page 4">
            <a:extLst>
              <a:ext uri="{FF2B5EF4-FFF2-40B4-BE49-F238E27FC236}">
                <a16:creationId xmlns:a16="http://schemas.microsoft.com/office/drawing/2014/main" id="{469E8CC4-98ED-4293-BB0C-A930307816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3ED570-3F11-4468-951E-D4B49D307375}"/>
              </a:ext>
            </a:extLst>
          </p:cNvPr>
          <p:cNvSpPr>
            <a:spLocks noGrp="1"/>
          </p:cNvSpPr>
          <p:nvPr>
            <p:ph type="sldNum" sz="quarter" idx="12"/>
          </p:nvPr>
        </p:nvSpPr>
        <p:spPr/>
        <p:txBody>
          <a:bodyPr/>
          <a:lstStyle/>
          <a:p>
            <a:fld id="{68BE3362-596B-4DD8-9F35-4424D9FA951D}" type="slidenum">
              <a:rPr lang="fr-FR" smtClean="0"/>
              <a:t>‹N°›</a:t>
            </a:fld>
            <a:endParaRPr lang="fr-FR"/>
          </a:p>
        </p:txBody>
      </p:sp>
    </p:spTree>
    <p:extLst>
      <p:ext uri="{BB962C8B-B14F-4D97-AF65-F5344CB8AC3E}">
        <p14:creationId xmlns:p14="http://schemas.microsoft.com/office/powerpoint/2010/main" val="383022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B00975-B3A8-4757-AB15-C015CB533C8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C42C050-A3D1-4B1F-B699-B13ADEEDD68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5E6A8D-7342-4730-B48B-CA757B0F08AA}"/>
              </a:ext>
            </a:extLst>
          </p:cNvPr>
          <p:cNvSpPr>
            <a:spLocks noGrp="1"/>
          </p:cNvSpPr>
          <p:nvPr>
            <p:ph type="dt" sz="half" idx="10"/>
          </p:nvPr>
        </p:nvSpPr>
        <p:spPr/>
        <p:txBody>
          <a:bodyPr/>
          <a:lstStyle/>
          <a:p>
            <a:fld id="{06092863-0A64-4392-94B3-31B142A24CEE}" type="datetimeFigureOut">
              <a:rPr lang="fr-FR" smtClean="0"/>
              <a:t>24/04/2024</a:t>
            </a:fld>
            <a:endParaRPr lang="fr-FR"/>
          </a:p>
        </p:txBody>
      </p:sp>
      <p:sp>
        <p:nvSpPr>
          <p:cNvPr id="5" name="Espace réservé du pied de page 4">
            <a:extLst>
              <a:ext uri="{FF2B5EF4-FFF2-40B4-BE49-F238E27FC236}">
                <a16:creationId xmlns:a16="http://schemas.microsoft.com/office/drawing/2014/main" id="{EC85B9AC-5312-41FA-B4CF-FCA88E002D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CD56F4-73EE-4137-A7C9-DAFBFC531471}"/>
              </a:ext>
            </a:extLst>
          </p:cNvPr>
          <p:cNvSpPr>
            <a:spLocks noGrp="1"/>
          </p:cNvSpPr>
          <p:nvPr>
            <p:ph type="sldNum" sz="quarter" idx="12"/>
          </p:nvPr>
        </p:nvSpPr>
        <p:spPr/>
        <p:txBody>
          <a:bodyPr/>
          <a:lstStyle/>
          <a:p>
            <a:fld id="{68BE3362-596B-4DD8-9F35-4424D9FA951D}" type="slidenum">
              <a:rPr lang="fr-FR" smtClean="0"/>
              <a:t>‹N°›</a:t>
            </a:fld>
            <a:endParaRPr lang="fr-FR"/>
          </a:p>
        </p:txBody>
      </p:sp>
    </p:spTree>
    <p:extLst>
      <p:ext uri="{BB962C8B-B14F-4D97-AF65-F5344CB8AC3E}">
        <p14:creationId xmlns:p14="http://schemas.microsoft.com/office/powerpoint/2010/main" val="108948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DF500F-214D-461E-AD51-38C8037CC2D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7CF930-2936-4045-8324-E1D02441B60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6591A9-43A2-4E76-A99F-3FDCE862D386}"/>
              </a:ext>
            </a:extLst>
          </p:cNvPr>
          <p:cNvSpPr>
            <a:spLocks noGrp="1"/>
          </p:cNvSpPr>
          <p:nvPr>
            <p:ph type="dt" sz="half" idx="10"/>
          </p:nvPr>
        </p:nvSpPr>
        <p:spPr/>
        <p:txBody>
          <a:bodyPr/>
          <a:lstStyle/>
          <a:p>
            <a:fld id="{06092863-0A64-4392-94B3-31B142A24CEE}" type="datetimeFigureOut">
              <a:rPr lang="fr-FR" smtClean="0"/>
              <a:t>24/04/2024</a:t>
            </a:fld>
            <a:endParaRPr lang="fr-FR"/>
          </a:p>
        </p:txBody>
      </p:sp>
      <p:sp>
        <p:nvSpPr>
          <p:cNvPr id="5" name="Espace réservé du pied de page 4">
            <a:extLst>
              <a:ext uri="{FF2B5EF4-FFF2-40B4-BE49-F238E27FC236}">
                <a16:creationId xmlns:a16="http://schemas.microsoft.com/office/drawing/2014/main" id="{78A4A9A0-E648-4110-8EB9-491BE58682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271398-B218-461F-8AC3-7752813EEDE3}"/>
              </a:ext>
            </a:extLst>
          </p:cNvPr>
          <p:cNvSpPr>
            <a:spLocks noGrp="1"/>
          </p:cNvSpPr>
          <p:nvPr>
            <p:ph type="sldNum" sz="quarter" idx="12"/>
          </p:nvPr>
        </p:nvSpPr>
        <p:spPr/>
        <p:txBody>
          <a:bodyPr/>
          <a:lstStyle/>
          <a:p>
            <a:fld id="{68BE3362-596B-4DD8-9F35-4424D9FA951D}" type="slidenum">
              <a:rPr lang="fr-FR" smtClean="0"/>
              <a:t>‹N°›</a:t>
            </a:fld>
            <a:endParaRPr lang="fr-FR"/>
          </a:p>
        </p:txBody>
      </p:sp>
    </p:spTree>
    <p:extLst>
      <p:ext uri="{BB962C8B-B14F-4D97-AF65-F5344CB8AC3E}">
        <p14:creationId xmlns:p14="http://schemas.microsoft.com/office/powerpoint/2010/main" val="179661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74E67-5211-45DB-AFBC-781A962F2EF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E1481A-44DD-4E32-B929-0A1DAF76F0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1F92D76-5721-45C2-A192-C2D06D35A694}"/>
              </a:ext>
            </a:extLst>
          </p:cNvPr>
          <p:cNvSpPr>
            <a:spLocks noGrp="1"/>
          </p:cNvSpPr>
          <p:nvPr>
            <p:ph type="dt" sz="half" idx="10"/>
          </p:nvPr>
        </p:nvSpPr>
        <p:spPr/>
        <p:txBody>
          <a:bodyPr/>
          <a:lstStyle/>
          <a:p>
            <a:fld id="{06092863-0A64-4392-94B3-31B142A24CEE}" type="datetimeFigureOut">
              <a:rPr lang="fr-FR" smtClean="0"/>
              <a:t>24/04/2024</a:t>
            </a:fld>
            <a:endParaRPr lang="fr-FR"/>
          </a:p>
        </p:txBody>
      </p:sp>
      <p:sp>
        <p:nvSpPr>
          <p:cNvPr id="5" name="Espace réservé du pied de page 4">
            <a:extLst>
              <a:ext uri="{FF2B5EF4-FFF2-40B4-BE49-F238E27FC236}">
                <a16:creationId xmlns:a16="http://schemas.microsoft.com/office/drawing/2014/main" id="{5EB4D4C1-0110-454C-8BE4-C7703B6370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1921AD-F1DD-4EEA-A570-1E6F8B581602}"/>
              </a:ext>
            </a:extLst>
          </p:cNvPr>
          <p:cNvSpPr>
            <a:spLocks noGrp="1"/>
          </p:cNvSpPr>
          <p:nvPr>
            <p:ph type="sldNum" sz="quarter" idx="12"/>
          </p:nvPr>
        </p:nvSpPr>
        <p:spPr/>
        <p:txBody>
          <a:bodyPr/>
          <a:lstStyle/>
          <a:p>
            <a:fld id="{68BE3362-596B-4DD8-9F35-4424D9FA951D}" type="slidenum">
              <a:rPr lang="fr-FR" smtClean="0"/>
              <a:t>‹N°›</a:t>
            </a:fld>
            <a:endParaRPr lang="fr-FR"/>
          </a:p>
        </p:txBody>
      </p:sp>
    </p:spTree>
    <p:extLst>
      <p:ext uri="{BB962C8B-B14F-4D97-AF65-F5344CB8AC3E}">
        <p14:creationId xmlns:p14="http://schemas.microsoft.com/office/powerpoint/2010/main" val="182607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5AAD5-603F-4072-B57C-9E7A1F656C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77EB3F8-9F2A-4040-8B18-BA2BA961757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1AF0E38-DC8E-4D2D-8B9A-6BAE7ACE062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791B6C5-B92F-4AD8-A9F6-A52879CBF933}"/>
              </a:ext>
            </a:extLst>
          </p:cNvPr>
          <p:cNvSpPr>
            <a:spLocks noGrp="1"/>
          </p:cNvSpPr>
          <p:nvPr>
            <p:ph type="dt" sz="half" idx="10"/>
          </p:nvPr>
        </p:nvSpPr>
        <p:spPr/>
        <p:txBody>
          <a:bodyPr/>
          <a:lstStyle/>
          <a:p>
            <a:fld id="{06092863-0A64-4392-94B3-31B142A24CEE}" type="datetimeFigureOut">
              <a:rPr lang="fr-FR" smtClean="0"/>
              <a:t>24/04/2024</a:t>
            </a:fld>
            <a:endParaRPr lang="fr-FR"/>
          </a:p>
        </p:txBody>
      </p:sp>
      <p:sp>
        <p:nvSpPr>
          <p:cNvPr id="6" name="Espace réservé du pied de page 5">
            <a:extLst>
              <a:ext uri="{FF2B5EF4-FFF2-40B4-BE49-F238E27FC236}">
                <a16:creationId xmlns:a16="http://schemas.microsoft.com/office/drawing/2014/main" id="{D346A77D-5001-4B4C-86DD-96A10808B6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EA50F5-9413-4D3F-BE01-BA5E80C8B346}"/>
              </a:ext>
            </a:extLst>
          </p:cNvPr>
          <p:cNvSpPr>
            <a:spLocks noGrp="1"/>
          </p:cNvSpPr>
          <p:nvPr>
            <p:ph type="sldNum" sz="quarter" idx="12"/>
          </p:nvPr>
        </p:nvSpPr>
        <p:spPr/>
        <p:txBody>
          <a:bodyPr/>
          <a:lstStyle/>
          <a:p>
            <a:fld id="{68BE3362-596B-4DD8-9F35-4424D9FA951D}" type="slidenum">
              <a:rPr lang="fr-FR" smtClean="0"/>
              <a:t>‹N°›</a:t>
            </a:fld>
            <a:endParaRPr lang="fr-FR"/>
          </a:p>
        </p:txBody>
      </p:sp>
    </p:spTree>
    <p:extLst>
      <p:ext uri="{BB962C8B-B14F-4D97-AF65-F5344CB8AC3E}">
        <p14:creationId xmlns:p14="http://schemas.microsoft.com/office/powerpoint/2010/main" val="283537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52896B-36E1-4346-B210-BCF14D76420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BEF4E84-0514-41F7-9BA2-B2B67BD7C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5820220-ED20-4EC7-B4DD-F2B06FF5F41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80B0920-6DFD-4C76-8B2E-08D7418AE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0ACC3D6-3D81-4F0D-A04C-91719C184ED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4350FCD-ED53-4F40-9F8B-A17D15FBEDF4}"/>
              </a:ext>
            </a:extLst>
          </p:cNvPr>
          <p:cNvSpPr>
            <a:spLocks noGrp="1"/>
          </p:cNvSpPr>
          <p:nvPr>
            <p:ph type="dt" sz="half" idx="10"/>
          </p:nvPr>
        </p:nvSpPr>
        <p:spPr/>
        <p:txBody>
          <a:bodyPr/>
          <a:lstStyle/>
          <a:p>
            <a:fld id="{06092863-0A64-4392-94B3-31B142A24CEE}" type="datetimeFigureOut">
              <a:rPr lang="fr-FR" smtClean="0"/>
              <a:t>24/04/2024</a:t>
            </a:fld>
            <a:endParaRPr lang="fr-FR"/>
          </a:p>
        </p:txBody>
      </p:sp>
      <p:sp>
        <p:nvSpPr>
          <p:cNvPr id="8" name="Espace réservé du pied de page 7">
            <a:extLst>
              <a:ext uri="{FF2B5EF4-FFF2-40B4-BE49-F238E27FC236}">
                <a16:creationId xmlns:a16="http://schemas.microsoft.com/office/drawing/2014/main" id="{80E925E6-103C-4210-8639-89A9ECBABC0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94BD3DA-8CDB-4828-97E9-E1237479B56C}"/>
              </a:ext>
            </a:extLst>
          </p:cNvPr>
          <p:cNvSpPr>
            <a:spLocks noGrp="1"/>
          </p:cNvSpPr>
          <p:nvPr>
            <p:ph type="sldNum" sz="quarter" idx="12"/>
          </p:nvPr>
        </p:nvSpPr>
        <p:spPr/>
        <p:txBody>
          <a:bodyPr/>
          <a:lstStyle/>
          <a:p>
            <a:fld id="{68BE3362-596B-4DD8-9F35-4424D9FA951D}" type="slidenum">
              <a:rPr lang="fr-FR" smtClean="0"/>
              <a:t>‹N°›</a:t>
            </a:fld>
            <a:endParaRPr lang="fr-FR"/>
          </a:p>
        </p:txBody>
      </p:sp>
    </p:spTree>
    <p:extLst>
      <p:ext uri="{BB962C8B-B14F-4D97-AF65-F5344CB8AC3E}">
        <p14:creationId xmlns:p14="http://schemas.microsoft.com/office/powerpoint/2010/main" val="153556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BAFD2-C159-443C-B8D8-865D374272E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C214D0E-7D89-4C35-A5D2-4E88A369F7A1}"/>
              </a:ext>
            </a:extLst>
          </p:cNvPr>
          <p:cNvSpPr>
            <a:spLocks noGrp="1"/>
          </p:cNvSpPr>
          <p:nvPr>
            <p:ph type="dt" sz="half" idx="10"/>
          </p:nvPr>
        </p:nvSpPr>
        <p:spPr/>
        <p:txBody>
          <a:bodyPr/>
          <a:lstStyle/>
          <a:p>
            <a:fld id="{06092863-0A64-4392-94B3-31B142A24CEE}" type="datetimeFigureOut">
              <a:rPr lang="fr-FR" smtClean="0"/>
              <a:t>24/04/2024</a:t>
            </a:fld>
            <a:endParaRPr lang="fr-FR"/>
          </a:p>
        </p:txBody>
      </p:sp>
      <p:sp>
        <p:nvSpPr>
          <p:cNvPr id="4" name="Espace réservé du pied de page 3">
            <a:extLst>
              <a:ext uri="{FF2B5EF4-FFF2-40B4-BE49-F238E27FC236}">
                <a16:creationId xmlns:a16="http://schemas.microsoft.com/office/drawing/2014/main" id="{9B3B3B54-43F8-4351-A3E7-37AFF68686E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085A482-EDF4-4002-B0CD-D068C2981093}"/>
              </a:ext>
            </a:extLst>
          </p:cNvPr>
          <p:cNvSpPr>
            <a:spLocks noGrp="1"/>
          </p:cNvSpPr>
          <p:nvPr>
            <p:ph type="sldNum" sz="quarter" idx="12"/>
          </p:nvPr>
        </p:nvSpPr>
        <p:spPr/>
        <p:txBody>
          <a:bodyPr/>
          <a:lstStyle/>
          <a:p>
            <a:fld id="{68BE3362-596B-4DD8-9F35-4424D9FA951D}" type="slidenum">
              <a:rPr lang="fr-FR" smtClean="0"/>
              <a:t>‹N°›</a:t>
            </a:fld>
            <a:endParaRPr lang="fr-FR"/>
          </a:p>
        </p:txBody>
      </p:sp>
    </p:spTree>
    <p:extLst>
      <p:ext uri="{BB962C8B-B14F-4D97-AF65-F5344CB8AC3E}">
        <p14:creationId xmlns:p14="http://schemas.microsoft.com/office/powerpoint/2010/main" val="228185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87AE12F-C098-44DA-9616-723309114513}"/>
              </a:ext>
            </a:extLst>
          </p:cNvPr>
          <p:cNvSpPr>
            <a:spLocks noGrp="1"/>
          </p:cNvSpPr>
          <p:nvPr>
            <p:ph type="dt" sz="half" idx="10"/>
          </p:nvPr>
        </p:nvSpPr>
        <p:spPr/>
        <p:txBody>
          <a:bodyPr/>
          <a:lstStyle/>
          <a:p>
            <a:fld id="{06092863-0A64-4392-94B3-31B142A24CEE}" type="datetimeFigureOut">
              <a:rPr lang="fr-FR" smtClean="0"/>
              <a:t>24/04/2024</a:t>
            </a:fld>
            <a:endParaRPr lang="fr-FR"/>
          </a:p>
        </p:txBody>
      </p:sp>
      <p:sp>
        <p:nvSpPr>
          <p:cNvPr id="3" name="Espace réservé du pied de page 2">
            <a:extLst>
              <a:ext uri="{FF2B5EF4-FFF2-40B4-BE49-F238E27FC236}">
                <a16:creationId xmlns:a16="http://schemas.microsoft.com/office/drawing/2014/main" id="{10B26592-016C-465F-BDB0-74C92125B0C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FC1E9CF-61AA-46FD-926B-6181942F24FF}"/>
              </a:ext>
            </a:extLst>
          </p:cNvPr>
          <p:cNvSpPr>
            <a:spLocks noGrp="1"/>
          </p:cNvSpPr>
          <p:nvPr>
            <p:ph type="sldNum" sz="quarter" idx="12"/>
          </p:nvPr>
        </p:nvSpPr>
        <p:spPr/>
        <p:txBody>
          <a:bodyPr/>
          <a:lstStyle/>
          <a:p>
            <a:fld id="{68BE3362-596B-4DD8-9F35-4424D9FA951D}" type="slidenum">
              <a:rPr lang="fr-FR" smtClean="0"/>
              <a:t>‹N°›</a:t>
            </a:fld>
            <a:endParaRPr lang="fr-FR"/>
          </a:p>
        </p:txBody>
      </p:sp>
    </p:spTree>
    <p:extLst>
      <p:ext uri="{BB962C8B-B14F-4D97-AF65-F5344CB8AC3E}">
        <p14:creationId xmlns:p14="http://schemas.microsoft.com/office/powerpoint/2010/main" val="220962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3687D-1618-4DF0-971F-D91A29353B5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E1E5E9B-B081-4A06-8DD9-20769BB57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BB604D3-EB86-42BC-A342-BF39F602F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C670849-7705-46CA-B2D8-C382C4570042}"/>
              </a:ext>
            </a:extLst>
          </p:cNvPr>
          <p:cNvSpPr>
            <a:spLocks noGrp="1"/>
          </p:cNvSpPr>
          <p:nvPr>
            <p:ph type="dt" sz="half" idx="10"/>
          </p:nvPr>
        </p:nvSpPr>
        <p:spPr/>
        <p:txBody>
          <a:bodyPr/>
          <a:lstStyle/>
          <a:p>
            <a:fld id="{06092863-0A64-4392-94B3-31B142A24CEE}" type="datetimeFigureOut">
              <a:rPr lang="fr-FR" smtClean="0"/>
              <a:t>24/04/2024</a:t>
            </a:fld>
            <a:endParaRPr lang="fr-FR"/>
          </a:p>
        </p:txBody>
      </p:sp>
      <p:sp>
        <p:nvSpPr>
          <p:cNvPr id="6" name="Espace réservé du pied de page 5">
            <a:extLst>
              <a:ext uri="{FF2B5EF4-FFF2-40B4-BE49-F238E27FC236}">
                <a16:creationId xmlns:a16="http://schemas.microsoft.com/office/drawing/2014/main" id="{D67C4F59-41F3-4614-9917-CBE86E64C5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4E49DF-358F-4A85-87E8-3CFFCCBB86B4}"/>
              </a:ext>
            </a:extLst>
          </p:cNvPr>
          <p:cNvSpPr>
            <a:spLocks noGrp="1"/>
          </p:cNvSpPr>
          <p:nvPr>
            <p:ph type="sldNum" sz="quarter" idx="12"/>
          </p:nvPr>
        </p:nvSpPr>
        <p:spPr/>
        <p:txBody>
          <a:bodyPr/>
          <a:lstStyle/>
          <a:p>
            <a:fld id="{68BE3362-596B-4DD8-9F35-4424D9FA951D}" type="slidenum">
              <a:rPr lang="fr-FR" smtClean="0"/>
              <a:t>‹N°›</a:t>
            </a:fld>
            <a:endParaRPr lang="fr-FR"/>
          </a:p>
        </p:txBody>
      </p:sp>
    </p:spTree>
    <p:extLst>
      <p:ext uri="{BB962C8B-B14F-4D97-AF65-F5344CB8AC3E}">
        <p14:creationId xmlns:p14="http://schemas.microsoft.com/office/powerpoint/2010/main" val="221940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387B27-CB18-401C-9F61-1E9A1F6781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290A4E5-C964-4F2E-ACF1-E5134E23E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67BC7AE-BFD0-4866-9295-812CE18F1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4379BE-DC78-4528-8F39-FC5B9A2067B9}"/>
              </a:ext>
            </a:extLst>
          </p:cNvPr>
          <p:cNvSpPr>
            <a:spLocks noGrp="1"/>
          </p:cNvSpPr>
          <p:nvPr>
            <p:ph type="dt" sz="half" idx="10"/>
          </p:nvPr>
        </p:nvSpPr>
        <p:spPr/>
        <p:txBody>
          <a:bodyPr/>
          <a:lstStyle/>
          <a:p>
            <a:fld id="{06092863-0A64-4392-94B3-31B142A24CEE}" type="datetimeFigureOut">
              <a:rPr lang="fr-FR" smtClean="0"/>
              <a:t>24/04/2024</a:t>
            </a:fld>
            <a:endParaRPr lang="fr-FR"/>
          </a:p>
        </p:txBody>
      </p:sp>
      <p:sp>
        <p:nvSpPr>
          <p:cNvPr id="6" name="Espace réservé du pied de page 5">
            <a:extLst>
              <a:ext uri="{FF2B5EF4-FFF2-40B4-BE49-F238E27FC236}">
                <a16:creationId xmlns:a16="http://schemas.microsoft.com/office/drawing/2014/main" id="{BB08A353-F701-464F-9DE4-41453B38D4B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3DE6D5-DBF3-4EF8-902C-248FE6023CB7}"/>
              </a:ext>
            </a:extLst>
          </p:cNvPr>
          <p:cNvSpPr>
            <a:spLocks noGrp="1"/>
          </p:cNvSpPr>
          <p:nvPr>
            <p:ph type="sldNum" sz="quarter" idx="12"/>
          </p:nvPr>
        </p:nvSpPr>
        <p:spPr/>
        <p:txBody>
          <a:bodyPr/>
          <a:lstStyle/>
          <a:p>
            <a:fld id="{68BE3362-596B-4DD8-9F35-4424D9FA951D}" type="slidenum">
              <a:rPr lang="fr-FR" smtClean="0"/>
              <a:t>‹N°›</a:t>
            </a:fld>
            <a:endParaRPr lang="fr-FR"/>
          </a:p>
        </p:txBody>
      </p:sp>
    </p:spTree>
    <p:extLst>
      <p:ext uri="{BB962C8B-B14F-4D97-AF65-F5344CB8AC3E}">
        <p14:creationId xmlns:p14="http://schemas.microsoft.com/office/powerpoint/2010/main" val="361877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90B86D9-BB8D-4050-8C45-7DF89497FF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6769CD5-3511-4B9D-96E4-ADC9E8D6F3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F74535-AE87-484E-BA39-225203707F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92863-0A64-4392-94B3-31B142A24CEE}" type="datetimeFigureOut">
              <a:rPr lang="fr-FR" smtClean="0"/>
              <a:t>24/04/2024</a:t>
            </a:fld>
            <a:endParaRPr lang="fr-FR"/>
          </a:p>
        </p:txBody>
      </p:sp>
      <p:sp>
        <p:nvSpPr>
          <p:cNvPr id="5" name="Espace réservé du pied de page 4">
            <a:extLst>
              <a:ext uri="{FF2B5EF4-FFF2-40B4-BE49-F238E27FC236}">
                <a16:creationId xmlns:a16="http://schemas.microsoft.com/office/drawing/2014/main" id="{9D7DB5E0-E4B4-4FEF-8C94-CAD75E3C89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C0BB363-3B66-458B-A565-E7029EA29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E3362-596B-4DD8-9F35-4424D9FA951D}" type="slidenum">
              <a:rPr lang="fr-FR" smtClean="0"/>
              <a:t>‹N°›</a:t>
            </a:fld>
            <a:endParaRPr lang="fr-FR"/>
          </a:p>
        </p:txBody>
      </p:sp>
    </p:spTree>
    <p:extLst>
      <p:ext uri="{BB962C8B-B14F-4D97-AF65-F5344CB8AC3E}">
        <p14:creationId xmlns:p14="http://schemas.microsoft.com/office/powerpoint/2010/main" val="2294570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0F2AB0E-8A6A-434F-916E-DA7EBCF9A6C1}"/>
              </a:ext>
            </a:extLst>
          </p:cNvPr>
          <p:cNvPicPr>
            <a:picLocks noGrp="1" noChangeAspect="1"/>
          </p:cNvPicPr>
          <p:nvPr>
            <p:ph idx="1"/>
          </p:nvPr>
        </p:nvPicPr>
        <p:blipFill>
          <a:blip r:embed="rId2"/>
          <a:stretch>
            <a:fillRect/>
          </a:stretch>
        </p:blipFill>
        <p:spPr>
          <a:xfrm>
            <a:off x="101600" y="112889"/>
            <a:ext cx="11977511" cy="6513689"/>
          </a:xfrm>
          <a:prstGeom prst="rect">
            <a:avLst/>
          </a:prstGeom>
        </p:spPr>
      </p:pic>
      <p:sp>
        <p:nvSpPr>
          <p:cNvPr id="5" name="Rectangle 4">
            <a:extLst>
              <a:ext uri="{FF2B5EF4-FFF2-40B4-BE49-F238E27FC236}">
                <a16:creationId xmlns:a16="http://schemas.microsoft.com/office/drawing/2014/main" id="{AD3B9680-9EDD-4187-A4DF-4C927DE5E7ED}"/>
              </a:ext>
            </a:extLst>
          </p:cNvPr>
          <p:cNvSpPr/>
          <p:nvPr/>
        </p:nvSpPr>
        <p:spPr>
          <a:xfrm>
            <a:off x="3042355" y="1747361"/>
            <a:ext cx="6096000" cy="3367268"/>
          </a:xfrm>
          <a:prstGeom prst="rect">
            <a:avLst/>
          </a:prstGeom>
        </p:spPr>
        <p:txBody>
          <a:bodyPr>
            <a:spAutoFit/>
          </a:bodyPr>
          <a:lstStyle/>
          <a:p>
            <a:pPr algn="ctr">
              <a:lnSpc>
                <a:spcPct val="200000"/>
              </a:lnSpc>
            </a:pPr>
            <a:r>
              <a:rPr lang="fr-FR" sz="4000" b="1" dirty="0">
                <a:solidFill>
                  <a:srgbClr val="FFFF00"/>
                </a:solidFill>
                <a:latin typeface="Times New Roman" panose="02020603050405020304" pitchFamily="18" charset="0"/>
                <a:cs typeface="Times New Roman" panose="02020603050405020304" pitchFamily="18" charset="0"/>
              </a:rPr>
              <a:t>Module Botanique </a:t>
            </a:r>
          </a:p>
          <a:p>
            <a:pPr algn="ctr">
              <a:lnSpc>
                <a:spcPct val="200000"/>
              </a:lnSpc>
            </a:pPr>
            <a:r>
              <a:rPr lang="fr-FR" sz="4000" b="1" dirty="0">
                <a:solidFill>
                  <a:srgbClr val="FFFF00"/>
                </a:solidFill>
                <a:latin typeface="Times New Roman" panose="02020603050405020304" pitchFamily="18" charset="0"/>
                <a:cs typeface="Times New Roman" panose="02020603050405020304" pitchFamily="18" charset="0"/>
              </a:rPr>
              <a:t>Chapitre XI</a:t>
            </a:r>
          </a:p>
          <a:p>
            <a:pPr algn="ctr">
              <a:lnSpc>
                <a:spcPct val="150000"/>
              </a:lnSpc>
            </a:pPr>
            <a:r>
              <a:rPr lang="fr-FR" sz="4000" b="1" dirty="0">
                <a:solidFill>
                  <a:srgbClr val="FFFF00"/>
                </a:solidFill>
                <a:latin typeface="Times New Roman" panose="02020603050405020304" pitchFamily="18" charset="0"/>
                <a:cs typeface="Times New Roman" panose="02020603050405020304" pitchFamily="18" charset="0"/>
              </a:rPr>
              <a:t>Les </a:t>
            </a:r>
            <a:r>
              <a:rPr lang="fr-FR" sz="4000" b="1" dirty="0" err="1">
                <a:solidFill>
                  <a:srgbClr val="FFFF00"/>
                </a:solidFill>
                <a:latin typeface="Times New Roman" panose="02020603050405020304" pitchFamily="18" charset="0"/>
                <a:cs typeface="Times New Roman" panose="02020603050405020304" pitchFamily="18" charset="0"/>
              </a:rPr>
              <a:t>Gnétophytes</a:t>
            </a:r>
            <a:endParaRPr lang="fr-FR"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808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3B4AAF-44C4-474F-A65B-0F313F591AE9}"/>
              </a:ext>
            </a:extLst>
          </p:cNvPr>
          <p:cNvSpPr>
            <a:spLocks noGrp="1"/>
          </p:cNvSpPr>
          <p:nvPr>
            <p:ph idx="1"/>
          </p:nvPr>
        </p:nvSpPr>
        <p:spPr>
          <a:xfrm>
            <a:off x="191911" y="169333"/>
            <a:ext cx="11887199" cy="3883378"/>
          </a:xfrm>
        </p:spPr>
        <p:txBody>
          <a:bodyPr>
            <a:normAutofit/>
          </a:bodyPr>
          <a:lstStyle/>
          <a:p>
            <a:pPr marL="0" indent="0" algn="just">
              <a:lnSpc>
                <a:spcPct val="150000"/>
              </a:lnSpc>
              <a:buNone/>
            </a:pPr>
            <a:r>
              <a:rPr lang="fr-FR" sz="1800" b="1" dirty="0">
                <a:latin typeface="Times New Roman" panose="02020603050405020304" pitchFamily="18" charset="0"/>
                <a:cs typeface="Times New Roman" panose="02020603050405020304" pitchFamily="18" charset="0"/>
              </a:rPr>
              <a:t>2.2. Les organes reproducteurs mâles : </a:t>
            </a:r>
            <a:r>
              <a:rPr lang="fr-FR" sz="1800" dirty="0">
                <a:latin typeface="Times New Roman" panose="02020603050405020304" pitchFamily="18" charset="0"/>
                <a:cs typeface="Times New Roman" panose="02020603050405020304" pitchFamily="18" charset="0"/>
              </a:rPr>
              <a:t>sont extrêmement simplifiées, ne consistant qu'en des étamines portées par un pédicelle (filet).Le mode de pollinisation peut être de deux types :</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Anémophile, c'est-à-dire réalisée par le vent qui transporte le pollen</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Entomophile, impliquant les insectes attirés par la production de nectar par la plante</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A maturité, les graines se retrouvent entourées d'enveloppes aux textures variées - charnues ou membraneuses. Cependant, ces enveloppes protectrices ne sont pas totalement refermées sur elles-mêmes.</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On ne peut donc pas véritablement parler de fruits au sens botanique, mais plutôt de "pseudo-fruits", ces structures n'étant pas complètement closes autour des graines.</a:t>
            </a:r>
          </a:p>
        </p:txBody>
      </p:sp>
      <p:pic>
        <p:nvPicPr>
          <p:cNvPr id="4" name="Image 3">
            <a:extLst>
              <a:ext uri="{FF2B5EF4-FFF2-40B4-BE49-F238E27FC236}">
                <a16:creationId xmlns:a16="http://schemas.microsoft.com/office/drawing/2014/main" id="{ABA5ED89-AD2E-4CB6-A269-19315D2FAEE8}"/>
              </a:ext>
            </a:extLst>
          </p:cNvPr>
          <p:cNvPicPr>
            <a:picLocks noChangeAspect="1"/>
          </p:cNvPicPr>
          <p:nvPr/>
        </p:nvPicPr>
        <p:blipFill>
          <a:blip r:embed="rId2"/>
          <a:stretch>
            <a:fillRect/>
          </a:stretch>
        </p:blipFill>
        <p:spPr>
          <a:xfrm>
            <a:off x="462844" y="4052711"/>
            <a:ext cx="11232445" cy="2419350"/>
          </a:xfrm>
          <a:prstGeom prst="rect">
            <a:avLst/>
          </a:prstGeom>
        </p:spPr>
      </p:pic>
    </p:spTree>
    <p:extLst>
      <p:ext uri="{BB962C8B-B14F-4D97-AF65-F5344CB8AC3E}">
        <p14:creationId xmlns:p14="http://schemas.microsoft.com/office/powerpoint/2010/main" val="287027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3286BE5-42AD-4B1D-8B14-25FED207DF6A}"/>
              </a:ext>
            </a:extLst>
          </p:cNvPr>
          <p:cNvSpPr>
            <a:spLocks noGrp="1"/>
          </p:cNvSpPr>
          <p:nvPr>
            <p:ph idx="1"/>
          </p:nvPr>
        </p:nvSpPr>
        <p:spPr>
          <a:xfrm>
            <a:off x="248356" y="383822"/>
            <a:ext cx="11684000" cy="6039556"/>
          </a:xfrm>
        </p:spPr>
        <p:txBody>
          <a:bodyPr>
            <a:normAutofit fontScale="70000" lnSpcReduction="20000"/>
          </a:bodyPr>
          <a:lstStyle/>
          <a:p>
            <a:pPr marL="0" indent="0" algn="just">
              <a:lnSpc>
                <a:spcPct val="170000"/>
              </a:lnSpc>
              <a:buNone/>
            </a:pPr>
            <a:r>
              <a:rPr lang="fr-FR" b="1" dirty="0">
                <a:latin typeface="Times New Roman" panose="02020603050405020304" pitchFamily="18" charset="0"/>
                <a:cs typeface="Times New Roman" panose="02020603050405020304" pitchFamily="18" charset="0"/>
              </a:rPr>
              <a:t>2.3.Cycle de reproduction </a:t>
            </a:r>
            <a:r>
              <a:rPr lang="fr-FR" dirty="0">
                <a:latin typeface="Times New Roman" panose="02020603050405020304" pitchFamily="18" charset="0"/>
                <a:cs typeface="Times New Roman" panose="02020603050405020304" pitchFamily="18" charset="0"/>
              </a:rPr>
              <a:t>:</a:t>
            </a:r>
          </a:p>
          <a:p>
            <a:pPr marL="0" indent="0" algn="just">
              <a:lnSpc>
                <a:spcPct val="170000"/>
              </a:lnSpc>
              <a:buNone/>
            </a:pPr>
            <a:r>
              <a:rPr lang="fr-FR" sz="2600" dirty="0">
                <a:latin typeface="Times New Roman" panose="02020603050405020304" pitchFamily="18" charset="0"/>
                <a:cs typeface="Times New Roman" panose="02020603050405020304" pitchFamily="18" charset="0"/>
              </a:rPr>
              <a:t>Les </a:t>
            </a:r>
            <a:r>
              <a:rPr lang="fr-FR" sz="2600" dirty="0" err="1">
                <a:latin typeface="Times New Roman" panose="02020603050405020304" pitchFamily="18" charset="0"/>
                <a:cs typeface="Times New Roman" panose="02020603050405020304" pitchFamily="18" charset="0"/>
              </a:rPr>
              <a:t>premieres</a:t>
            </a:r>
            <a:r>
              <a:rPr lang="fr-FR" sz="2600" dirty="0">
                <a:latin typeface="Times New Roman" panose="02020603050405020304" pitchFamily="18" charset="0"/>
                <a:cs typeface="Times New Roman" panose="02020603050405020304" pitchFamily="18" charset="0"/>
              </a:rPr>
              <a:t>  étapes du cycle reproducteur sont similaires à celles des Coniférophytes :</a:t>
            </a:r>
          </a:p>
          <a:p>
            <a:pPr algn="just">
              <a:lnSpc>
                <a:spcPct val="170000"/>
              </a:lnSpc>
              <a:buFont typeface="Wingdings" panose="05000000000000000000" pitchFamily="2" charset="2"/>
              <a:buChar char="§"/>
            </a:pPr>
            <a:r>
              <a:rPr lang="fr-FR" sz="2600" dirty="0">
                <a:latin typeface="Times New Roman" panose="02020603050405020304" pitchFamily="18" charset="0"/>
                <a:cs typeface="Times New Roman" panose="02020603050405020304" pitchFamily="18" charset="0"/>
              </a:rPr>
              <a:t>Le transport des gamètes mâles (grains de pollen) jusqu'à l'ovule s'effectue par un tube pollinique (siphonogamie). Cependant, il existe une différence majeure au niveau de la fécondation :</a:t>
            </a:r>
          </a:p>
          <a:p>
            <a:pPr algn="just">
              <a:lnSpc>
                <a:spcPct val="170000"/>
              </a:lnSpc>
              <a:buFont typeface="Wingdings" panose="05000000000000000000" pitchFamily="2" charset="2"/>
              <a:buChar char="Ø"/>
            </a:pPr>
            <a:r>
              <a:rPr lang="fr-FR" sz="2600" dirty="0">
                <a:latin typeface="Times New Roman" panose="02020603050405020304" pitchFamily="18" charset="0"/>
                <a:cs typeface="Times New Roman" panose="02020603050405020304" pitchFamily="18" charset="0"/>
              </a:rPr>
              <a:t>Chez les Coniférophytes, lorsque les deux gamètes mâles atteignent l'oosphère (cellule femelle), un seul fusionne avec elle pour réaliser la fécondation. Le second dégénère.</a:t>
            </a:r>
          </a:p>
          <a:p>
            <a:pPr algn="just">
              <a:lnSpc>
                <a:spcPct val="170000"/>
              </a:lnSpc>
              <a:buFont typeface="Wingdings" panose="05000000000000000000" pitchFamily="2" charset="2"/>
              <a:buChar char="Ø"/>
            </a:pPr>
            <a:r>
              <a:rPr lang="fr-FR" sz="2600" dirty="0">
                <a:latin typeface="Times New Roman" panose="02020603050405020304" pitchFamily="18" charset="0"/>
                <a:cs typeface="Times New Roman" panose="02020603050405020304" pitchFamily="18" charset="0"/>
              </a:rPr>
              <a:t>Chez les </a:t>
            </a:r>
            <a:r>
              <a:rPr lang="fr-FR" sz="2600" dirty="0" err="1">
                <a:latin typeface="Times New Roman" panose="02020603050405020304" pitchFamily="18" charset="0"/>
                <a:cs typeface="Times New Roman" panose="02020603050405020304" pitchFamily="18" charset="0"/>
              </a:rPr>
              <a:t>Gnétophytes</a:t>
            </a:r>
            <a:r>
              <a:rPr lang="fr-FR" sz="2600" dirty="0">
                <a:latin typeface="Times New Roman" panose="02020603050405020304" pitchFamily="18" charset="0"/>
                <a:cs typeface="Times New Roman" panose="02020603050405020304" pitchFamily="18" charset="0"/>
              </a:rPr>
              <a:t> en revanche, les deux gamètes mâles participent à une "double fécondation", processus autrefois considéré comme l'apanage exclusif des Angiospermes (plantes à fleurs). </a:t>
            </a:r>
          </a:p>
          <a:p>
            <a:pPr algn="just">
              <a:lnSpc>
                <a:spcPct val="170000"/>
              </a:lnSpc>
              <a:buFont typeface="Wingdings" panose="05000000000000000000" pitchFamily="2" charset="2"/>
              <a:buChar char="§"/>
            </a:pPr>
            <a:r>
              <a:rPr lang="fr-FR" sz="2600" dirty="0">
                <a:latin typeface="Times New Roman" panose="02020603050405020304" pitchFamily="18" charset="0"/>
                <a:cs typeface="Times New Roman" panose="02020603050405020304" pitchFamily="18" charset="0"/>
              </a:rPr>
              <a:t>Mais cette double fécondation diffère légèrement de celle des Angiospermes :</a:t>
            </a:r>
          </a:p>
          <a:p>
            <a:pPr algn="just">
              <a:lnSpc>
                <a:spcPct val="170000"/>
              </a:lnSpc>
              <a:buFont typeface="Wingdings" panose="05000000000000000000" pitchFamily="2" charset="2"/>
              <a:buChar char="Ø"/>
            </a:pPr>
            <a:r>
              <a:rPr lang="fr-FR" sz="2600" dirty="0">
                <a:latin typeface="Times New Roman" panose="02020603050405020304" pitchFamily="18" charset="0"/>
                <a:cs typeface="Times New Roman" panose="02020603050405020304" pitchFamily="18" charset="0"/>
              </a:rPr>
              <a:t>Un des gamètes mâles fusionne avec l'oosphère pour donner l'embryon</a:t>
            </a:r>
          </a:p>
          <a:p>
            <a:pPr algn="just">
              <a:lnSpc>
                <a:spcPct val="170000"/>
              </a:lnSpc>
              <a:buFont typeface="Wingdings" panose="05000000000000000000" pitchFamily="2" charset="2"/>
              <a:buChar char="Ø"/>
            </a:pPr>
            <a:r>
              <a:rPr lang="fr-FR" sz="2600" dirty="0">
                <a:latin typeface="Times New Roman" panose="02020603050405020304" pitchFamily="18" charset="0"/>
                <a:cs typeface="Times New Roman" panose="02020603050405020304" pitchFamily="18" charset="0"/>
              </a:rPr>
              <a:t>L'autre gamète mâle fusionne avec une autre cellule pour former un tissu de réserve nourricier</a:t>
            </a:r>
          </a:p>
          <a:p>
            <a:endParaRPr lang="fr-FR" dirty="0"/>
          </a:p>
        </p:txBody>
      </p:sp>
    </p:spTree>
    <p:extLst>
      <p:ext uri="{BB962C8B-B14F-4D97-AF65-F5344CB8AC3E}">
        <p14:creationId xmlns:p14="http://schemas.microsoft.com/office/powerpoint/2010/main" val="108173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89CAA75F-FC41-44F1-858A-D4DEA670C8D8}"/>
              </a:ext>
            </a:extLst>
          </p:cNvPr>
          <p:cNvPicPr>
            <a:picLocks noGrp="1" noChangeAspect="1"/>
          </p:cNvPicPr>
          <p:nvPr>
            <p:ph idx="1"/>
          </p:nvPr>
        </p:nvPicPr>
        <p:blipFill>
          <a:blip r:embed="rId2"/>
          <a:stretch>
            <a:fillRect/>
          </a:stretch>
        </p:blipFill>
        <p:spPr>
          <a:xfrm>
            <a:off x="259644" y="203200"/>
            <a:ext cx="11616267" cy="5973763"/>
          </a:xfrm>
          <a:prstGeom prst="rect">
            <a:avLst/>
          </a:prstGeom>
        </p:spPr>
      </p:pic>
      <p:sp>
        <p:nvSpPr>
          <p:cNvPr id="5" name="Rectangle 4">
            <a:extLst>
              <a:ext uri="{FF2B5EF4-FFF2-40B4-BE49-F238E27FC236}">
                <a16:creationId xmlns:a16="http://schemas.microsoft.com/office/drawing/2014/main" id="{FA342D89-AD29-4F37-9217-A78050B98E51}"/>
              </a:ext>
            </a:extLst>
          </p:cNvPr>
          <p:cNvSpPr/>
          <p:nvPr/>
        </p:nvSpPr>
        <p:spPr>
          <a:xfrm>
            <a:off x="5001060" y="6285468"/>
            <a:ext cx="4094069"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Cycle de reproduction d’un </a:t>
            </a:r>
            <a:r>
              <a:rPr lang="fr-FR" b="1" dirty="0" err="1">
                <a:latin typeface="Times New Roman" panose="02020603050405020304" pitchFamily="18" charset="0"/>
                <a:cs typeface="Times New Roman" panose="02020603050405020304" pitchFamily="18" charset="0"/>
              </a:rPr>
              <a:t>gnetophyte</a:t>
            </a:r>
            <a:r>
              <a:rPr lang="fr-FR" b="1" dirty="0">
                <a:latin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325375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2F5DE95C-3CAB-4F34-8B23-F0FFE4211084}"/>
              </a:ext>
            </a:extLst>
          </p:cNvPr>
          <p:cNvPicPr>
            <a:picLocks noGrp="1" noChangeAspect="1"/>
          </p:cNvPicPr>
          <p:nvPr>
            <p:ph idx="1"/>
          </p:nvPr>
        </p:nvPicPr>
        <p:blipFill>
          <a:blip r:embed="rId2"/>
          <a:stretch>
            <a:fillRect/>
          </a:stretch>
        </p:blipFill>
        <p:spPr>
          <a:xfrm>
            <a:off x="203201" y="982133"/>
            <a:ext cx="11864622" cy="5736696"/>
          </a:xfrm>
          <a:prstGeom prst="rect">
            <a:avLst/>
          </a:prstGeom>
        </p:spPr>
      </p:pic>
      <p:sp>
        <p:nvSpPr>
          <p:cNvPr id="5" name="Rectangle 4">
            <a:extLst>
              <a:ext uri="{FF2B5EF4-FFF2-40B4-BE49-F238E27FC236}">
                <a16:creationId xmlns:a16="http://schemas.microsoft.com/office/drawing/2014/main" id="{6E0C08D6-99C9-40C7-BEB9-88B1C0075825}"/>
              </a:ext>
            </a:extLst>
          </p:cNvPr>
          <p:cNvSpPr/>
          <p:nvPr/>
        </p:nvSpPr>
        <p:spPr>
          <a:xfrm>
            <a:off x="2540000" y="139171"/>
            <a:ext cx="6096000" cy="677108"/>
          </a:xfrm>
          <a:prstGeom prst="rect">
            <a:avLst/>
          </a:prstGeom>
        </p:spPr>
        <p:txBody>
          <a:bodyPr>
            <a:spAutoFit/>
          </a:bodyPr>
          <a:lstStyle/>
          <a:p>
            <a:endParaRPr lang="fr-FR" dirty="0">
              <a:solidFill>
                <a:srgbClr val="000000"/>
              </a:solidFill>
            </a:endParaRPr>
          </a:p>
          <a:p>
            <a:pPr algn="ctr"/>
            <a:r>
              <a:rPr lang="fr-FR" sz="2000" b="1" dirty="0">
                <a:latin typeface="Times New Roman" panose="02020603050405020304" pitchFamily="18" charset="0"/>
                <a:cs typeface="Times New Roman" panose="02020603050405020304" pitchFamily="18" charset="0"/>
              </a:rPr>
              <a:t>Résumé sur les gymnospermes  </a:t>
            </a:r>
          </a:p>
        </p:txBody>
      </p:sp>
    </p:spTree>
    <p:extLst>
      <p:ext uri="{BB962C8B-B14F-4D97-AF65-F5344CB8AC3E}">
        <p14:creationId xmlns:p14="http://schemas.microsoft.com/office/powerpoint/2010/main" val="280062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2F5721-4379-4204-9008-83ABEA2A4E38}"/>
              </a:ext>
            </a:extLst>
          </p:cNvPr>
          <p:cNvSpPr>
            <a:spLocks noGrp="1"/>
          </p:cNvSpPr>
          <p:nvPr>
            <p:ph idx="1"/>
          </p:nvPr>
        </p:nvSpPr>
        <p:spPr>
          <a:xfrm>
            <a:off x="838200" y="643467"/>
            <a:ext cx="10515600" cy="5533496"/>
          </a:xfrm>
        </p:spPr>
        <p:txBody>
          <a:bodyPr>
            <a:normAutofit/>
          </a:bodyPr>
          <a:lstStyle/>
          <a:p>
            <a:pPr marL="0" indent="0" algn="ctr">
              <a:lnSpc>
                <a:spcPct val="150000"/>
              </a:lnSpc>
              <a:buNone/>
            </a:pPr>
            <a:r>
              <a:rPr lang="fr-FR" sz="1800" b="1" dirty="0">
                <a:latin typeface="Times New Roman" panose="02020603050405020304" pitchFamily="18" charset="0"/>
                <a:cs typeface="Times New Roman" panose="02020603050405020304" pitchFamily="18" charset="0"/>
              </a:rPr>
              <a:t>Références </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Raven, P.H., Evert, R.F., Eichhorn, S.E. (2007) Biologie Végétale. De Boeck.</a:t>
            </a:r>
          </a:p>
          <a:p>
            <a:pPr>
              <a:lnSpc>
                <a:spcPct val="150000"/>
              </a:lnSpc>
              <a:buFont typeface="Wingdings" panose="05000000000000000000" pitchFamily="2" charset="2"/>
              <a:buChar char="Ø"/>
            </a:pPr>
            <a:r>
              <a:rPr lang="fr-FR" sz="1800" dirty="0" err="1">
                <a:latin typeface="Times New Roman" panose="02020603050405020304" pitchFamily="18" charset="0"/>
                <a:cs typeface="Times New Roman" panose="02020603050405020304" pitchFamily="18" charset="0"/>
              </a:rPr>
              <a:t>Sadava</a:t>
            </a:r>
            <a:r>
              <a:rPr lang="fr-FR" sz="1800" dirty="0">
                <a:latin typeface="Times New Roman" panose="02020603050405020304" pitchFamily="18" charset="0"/>
                <a:cs typeface="Times New Roman" panose="02020603050405020304" pitchFamily="18" charset="0"/>
              </a:rPr>
              <a:t>, D. et al. (2011) Aux origines de la vie, une biologiste raconte. Vuibert.</a:t>
            </a:r>
          </a:p>
          <a:p>
            <a:pPr marL="0" indent="0">
              <a:lnSpc>
                <a:spcPct val="150000"/>
              </a:lnSpc>
              <a:buNone/>
            </a:pPr>
            <a:r>
              <a:rPr lang="fr-FR" sz="1800" dirty="0">
                <a:latin typeface="Times New Roman" panose="02020603050405020304" pitchFamily="18" charset="0"/>
                <a:cs typeface="Times New Roman" panose="02020603050405020304" pitchFamily="18" charset="0"/>
              </a:rPr>
              <a:t>Articles scientifiques :</a:t>
            </a:r>
          </a:p>
          <a:p>
            <a:pPr>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Ickert-Bond, S.M. et Renner, S.S. (2016) The </a:t>
            </a:r>
            <a:r>
              <a:rPr lang="fr-FR" sz="1800" dirty="0" err="1">
                <a:latin typeface="Times New Roman" panose="02020603050405020304" pitchFamily="18" charset="0"/>
                <a:cs typeface="Times New Roman" panose="02020603050405020304" pitchFamily="18" charset="0"/>
              </a:rPr>
              <a:t>Gnetophytes</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genetics</a:t>
            </a:r>
            <a:r>
              <a:rPr lang="fr-FR" sz="1800" dirty="0">
                <a:latin typeface="Times New Roman" panose="02020603050405020304" pitchFamily="18" charset="0"/>
                <a:cs typeface="Times New Roman" panose="02020603050405020304" pitchFamily="18" charset="0"/>
              </a:rPr>
              <a:t> and </a:t>
            </a:r>
            <a:r>
              <a:rPr lang="fr-FR" sz="1800" dirty="0" err="1">
                <a:latin typeface="Times New Roman" panose="02020603050405020304" pitchFamily="18" charset="0"/>
                <a:cs typeface="Times New Roman" panose="02020603050405020304" pitchFamily="18" charset="0"/>
              </a:rPr>
              <a:t>genomic</a:t>
            </a:r>
            <a:r>
              <a:rPr lang="fr-FR" sz="1800" dirty="0">
                <a:latin typeface="Times New Roman" panose="02020603050405020304" pitchFamily="18" charset="0"/>
                <a:cs typeface="Times New Roman" panose="02020603050405020304" pitchFamily="18" charset="0"/>
              </a:rPr>
              <a:t> perspectives. Journal of </a:t>
            </a:r>
            <a:r>
              <a:rPr lang="fr-FR" sz="1800" dirty="0" err="1">
                <a:latin typeface="Times New Roman" panose="02020603050405020304" pitchFamily="18" charset="0"/>
                <a:cs typeface="Times New Roman" panose="02020603050405020304" pitchFamily="18" charset="0"/>
              </a:rPr>
              <a:t>Systematics</a:t>
            </a:r>
            <a:r>
              <a:rPr lang="fr-FR" sz="1800" dirty="0">
                <a:latin typeface="Times New Roman" panose="02020603050405020304" pitchFamily="18" charset="0"/>
                <a:cs typeface="Times New Roman" panose="02020603050405020304" pitchFamily="18" charset="0"/>
              </a:rPr>
              <a:t> and Evolution, 54(4):357-367.</a:t>
            </a:r>
          </a:p>
          <a:p>
            <a:pPr>
              <a:lnSpc>
                <a:spcPct val="150000"/>
              </a:lnSpc>
              <a:buFont typeface="Wingdings" panose="05000000000000000000" pitchFamily="2" charset="2"/>
              <a:buChar char="Ø"/>
            </a:pPr>
            <a:r>
              <a:rPr lang="fr-FR" sz="1800" dirty="0" err="1">
                <a:latin typeface="Times New Roman" panose="02020603050405020304" pitchFamily="18" charset="0"/>
                <a:cs typeface="Times New Roman" panose="02020603050405020304" pitchFamily="18" charset="0"/>
              </a:rPr>
              <a:t>Braukmann</a:t>
            </a:r>
            <a:r>
              <a:rPr lang="fr-FR" sz="1800" dirty="0">
                <a:latin typeface="Times New Roman" panose="02020603050405020304" pitchFamily="18" charset="0"/>
                <a:cs typeface="Times New Roman" panose="02020603050405020304" pitchFamily="18" charset="0"/>
              </a:rPr>
              <a:t>, T. et al. (2017) Multi-locus </a:t>
            </a:r>
            <a:r>
              <a:rPr lang="fr-FR" sz="1800" dirty="0" err="1">
                <a:latin typeface="Times New Roman" panose="02020603050405020304" pitchFamily="18" charset="0"/>
                <a:cs typeface="Times New Roman" panose="02020603050405020304" pitchFamily="18" charset="0"/>
              </a:rPr>
              <a:t>phylogenetic</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analysis</a:t>
            </a:r>
            <a:r>
              <a:rPr lang="fr-FR" sz="1800" dirty="0">
                <a:latin typeface="Times New Roman" panose="02020603050405020304" pitchFamily="18" charset="0"/>
                <a:cs typeface="Times New Roman" panose="02020603050405020304" pitchFamily="18" charset="0"/>
              </a:rPr>
              <a:t> of the </a:t>
            </a:r>
            <a:r>
              <a:rPr lang="fr-FR" sz="1800" dirty="0" err="1">
                <a:latin typeface="Times New Roman" panose="02020603050405020304" pitchFamily="18" charset="0"/>
                <a:cs typeface="Times New Roman" panose="02020603050405020304" pitchFamily="18" charset="0"/>
              </a:rPr>
              <a:t>monogenomic</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Gnetophytes</a:t>
            </a:r>
            <a:r>
              <a:rPr lang="fr-FR" sz="1800" dirty="0">
                <a:latin typeface="Times New Roman" panose="02020603050405020304" pitchFamily="18" charset="0"/>
                <a:cs typeface="Times New Roman" panose="02020603050405020304" pitchFamily="18" charset="0"/>
              </a:rPr>
              <a:t>. Journal of </a:t>
            </a:r>
            <a:r>
              <a:rPr lang="fr-FR" sz="1800" dirty="0" err="1">
                <a:latin typeface="Times New Roman" panose="02020603050405020304" pitchFamily="18" charset="0"/>
                <a:cs typeface="Times New Roman" panose="02020603050405020304" pitchFamily="18" charset="0"/>
              </a:rPr>
              <a:t>Systematics</a:t>
            </a:r>
            <a:r>
              <a:rPr lang="fr-FR" sz="1800" dirty="0">
                <a:latin typeface="Times New Roman" panose="02020603050405020304" pitchFamily="18" charset="0"/>
                <a:cs typeface="Times New Roman" panose="02020603050405020304" pitchFamily="18" charset="0"/>
              </a:rPr>
              <a:t> and Evolution, 55(6):543-554.</a:t>
            </a:r>
          </a:p>
          <a:p>
            <a:pPr>
              <a:lnSpc>
                <a:spcPct val="150000"/>
              </a:lnSpc>
              <a:buFont typeface="Wingdings" panose="05000000000000000000" pitchFamily="2" charset="2"/>
              <a:buChar char="Ø"/>
            </a:pPr>
            <a:r>
              <a:rPr lang="fr-FR" sz="1800" dirty="0" err="1">
                <a:latin typeface="Times New Roman" panose="02020603050405020304" pitchFamily="18" charset="0"/>
                <a:cs typeface="Times New Roman" panose="02020603050405020304" pitchFamily="18" charset="0"/>
              </a:rPr>
              <a:t>Rudall</a:t>
            </a:r>
            <a:r>
              <a:rPr lang="fr-FR" sz="1800" dirty="0">
                <a:latin typeface="Times New Roman" panose="02020603050405020304" pitchFamily="18" charset="0"/>
                <a:cs typeface="Times New Roman" panose="02020603050405020304" pitchFamily="18" charset="0"/>
              </a:rPr>
              <a:t>, P.J. et al. (2021) </a:t>
            </a:r>
            <a:r>
              <a:rPr lang="fr-FR" sz="1800" dirty="0" err="1">
                <a:latin typeface="Times New Roman" panose="02020603050405020304" pitchFamily="18" charset="0"/>
                <a:cs typeface="Times New Roman" panose="02020603050405020304" pitchFamily="18" charset="0"/>
              </a:rPr>
              <a:t>Contemporary</a:t>
            </a:r>
            <a:r>
              <a:rPr lang="fr-FR" sz="1800" dirty="0">
                <a:latin typeface="Times New Roman" panose="02020603050405020304" pitchFamily="18" charset="0"/>
                <a:cs typeface="Times New Roman" panose="02020603050405020304" pitchFamily="18" charset="0"/>
              </a:rPr>
              <a:t> insights </a:t>
            </a:r>
            <a:r>
              <a:rPr lang="fr-FR" sz="1800" dirty="0" err="1">
                <a:latin typeface="Times New Roman" panose="02020603050405020304" pitchFamily="18" charset="0"/>
                <a:cs typeface="Times New Roman" panose="02020603050405020304" pitchFamily="18" charset="0"/>
              </a:rPr>
              <a:t>into</a:t>
            </a:r>
            <a:r>
              <a:rPr lang="fr-FR" sz="1800" dirty="0">
                <a:latin typeface="Times New Roman" panose="02020603050405020304" pitchFamily="18" charset="0"/>
                <a:cs typeface="Times New Roman" panose="02020603050405020304" pitchFamily="18" charset="0"/>
              </a:rPr>
              <a:t> the </a:t>
            </a:r>
            <a:r>
              <a:rPr lang="fr-FR" sz="1800" dirty="0" err="1">
                <a:latin typeface="Times New Roman" panose="02020603050405020304" pitchFamily="18" charset="0"/>
                <a:cs typeface="Times New Roman" panose="02020603050405020304" pitchFamily="18" charset="0"/>
              </a:rPr>
              <a:t>Gnetophytes</a:t>
            </a:r>
            <a:r>
              <a:rPr lang="fr-FR" sz="1800" dirty="0">
                <a:latin typeface="Times New Roman" panose="02020603050405020304" pitchFamily="18" charset="0"/>
                <a:cs typeface="Times New Roman" panose="02020603050405020304" pitchFamily="18" charset="0"/>
              </a:rPr>
              <a:t>, an </a:t>
            </a:r>
            <a:r>
              <a:rPr lang="fr-FR" sz="1800" dirty="0" err="1">
                <a:latin typeface="Times New Roman" panose="02020603050405020304" pitchFamily="18" charset="0"/>
                <a:cs typeface="Times New Roman" panose="02020603050405020304" pitchFamily="18" charset="0"/>
              </a:rPr>
              <a:t>ancient</a:t>
            </a:r>
            <a:r>
              <a:rPr lang="fr-FR" sz="1800" dirty="0">
                <a:latin typeface="Times New Roman" panose="02020603050405020304" pitchFamily="18" charset="0"/>
                <a:cs typeface="Times New Roman" panose="02020603050405020304" pitchFamily="18" charset="0"/>
              </a:rPr>
              <a:t> plant </a:t>
            </a:r>
            <a:r>
              <a:rPr lang="fr-FR" sz="1800" dirty="0" err="1">
                <a:latin typeface="Times New Roman" panose="02020603050405020304" pitchFamily="18" charset="0"/>
                <a:cs typeface="Times New Roman" panose="02020603050405020304" pitchFamily="18" charset="0"/>
              </a:rPr>
              <a:t>lineage</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Annals</a:t>
            </a:r>
            <a:r>
              <a:rPr lang="fr-FR" sz="1800" dirty="0">
                <a:latin typeface="Times New Roman" panose="02020603050405020304" pitchFamily="18" charset="0"/>
                <a:cs typeface="Times New Roman" panose="02020603050405020304" pitchFamily="18" charset="0"/>
              </a:rPr>
              <a:t> of </a:t>
            </a:r>
            <a:r>
              <a:rPr lang="fr-FR" sz="1800" dirty="0" err="1">
                <a:latin typeface="Times New Roman" panose="02020603050405020304" pitchFamily="18" charset="0"/>
                <a:cs typeface="Times New Roman" panose="02020603050405020304" pitchFamily="18" charset="0"/>
              </a:rPr>
              <a:t>Botany</a:t>
            </a:r>
            <a:r>
              <a:rPr lang="fr-FR" sz="1800" dirty="0">
                <a:latin typeface="Times New Roman" panose="02020603050405020304" pitchFamily="18" charset="0"/>
                <a:cs typeface="Times New Roman" panose="02020603050405020304" pitchFamily="18" charset="0"/>
              </a:rPr>
              <a:t>, 128(5):607-617.</a:t>
            </a:r>
          </a:p>
          <a:p>
            <a:endParaRPr lang="fr-FR" dirty="0"/>
          </a:p>
        </p:txBody>
      </p:sp>
    </p:spTree>
    <p:extLst>
      <p:ext uri="{BB962C8B-B14F-4D97-AF65-F5344CB8AC3E}">
        <p14:creationId xmlns:p14="http://schemas.microsoft.com/office/powerpoint/2010/main" val="284082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ADC36BC-5C94-4EE8-BEA3-DB7B3BCB9D31}"/>
              </a:ext>
            </a:extLst>
          </p:cNvPr>
          <p:cNvSpPr>
            <a:spLocks noGrp="1"/>
          </p:cNvSpPr>
          <p:nvPr>
            <p:ph type="subTitle" idx="1"/>
          </p:nvPr>
        </p:nvSpPr>
        <p:spPr>
          <a:xfrm>
            <a:off x="191912" y="248357"/>
            <a:ext cx="8331199" cy="6412088"/>
          </a:xfrm>
        </p:spPr>
        <p:txBody>
          <a:bodyPr>
            <a:normAutofit fontScale="92500"/>
          </a:bodyPr>
          <a:lstStyle/>
          <a:p>
            <a:pPr algn="just">
              <a:lnSpc>
                <a:spcPct val="150000"/>
              </a:lnSpc>
            </a:pPr>
            <a:r>
              <a:rPr lang="fr-FR" sz="2000" b="1" dirty="0">
                <a:latin typeface="Times New Roman" panose="02020603050405020304" pitchFamily="18" charset="0"/>
                <a:cs typeface="Times New Roman" panose="02020603050405020304" pitchFamily="18" charset="0"/>
              </a:rPr>
              <a:t>Les </a:t>
            </a:r>
            <a:r>
              <a:rPr lang="fr-FR" sz="2000" b="1" dirty="0" err="1">
                <a:latin typeface="Times New Roman" panose="02020603050405020304" pitchFamily="18" charset="0"/>
                <a:cs typeface="Times New Roman" panose="02020603050405020304" pitchFamily="18" charset="0"/>
              </a:rPr>
              <a:t>Gnétophytes</a:t>
            </a:r>
            <a:endParaRPr lang="fr-FR" sz="2000" b="1" dirty="0">
              <a:latin typeface="Times New Roman" panose="02020603050405020304" pitchFamily="18" charset="0"/>
              <a:cs typeface="Times New Roman" panose="02020603050405020304" pitchFamily="18" charset="0"/>
            </a:endParaRPr>
          </a:p>
          <a:p>
            <a:pPr algn="just">
              <a:lnSpc>
                <a:spcPct val="150000"/>
              </a:lnSpc>
            </a:pPr>
            <a:r>
              <a:rPr lang="fr-FR" sz="2000" b="1" dirty="0">
                <a:latin typeface="Times New Roman" panose="02020603050405020304" pitchFamily="18" charset="0"/>
                <a:cs typeface="Times New Roman" panose="02020603050405020304" pitchFamily="18" charset="0"/>
              </a:rPr>
              <a:t>1.Généralité</a:t>
            </a:r>
          </a:p>
          <a:p>
            <a:pPr algn="just">
              <a:lnSpc>
                <a:spcPct val="150000"/>
              </a:lnSpc>
            </a:pPr>
            <a:r>
              <a:rPr lang="fr-FR" sz="1800" dirty="0">
                <a:latin typeface="Times New Roman" panose="02020603050405020304" pitchFamily="18" charset="0"/>
                <a:cs typeface="Times New Roman" panose="02020603050405020304" pitchFamily="18" charset="0"/>
              </a:rPr>
              <a:t>Les Gnétophytes sont un groupe de plantes ligneuses, c'est-à-dire des plantes dont les tiges sont constituées de bois. Elles sont généralement dioïques, ce qui signifie que les fleurs mâles et femelles sont portées par des pieds différents (bien que rarement monoïques avec les deux types sur le même pied).Leurs feuilles sont simples, parfois très réduites, et disposées de manière opposée ou verticillée sur les tiges.</a:t>
            </a:r>
          </a:p>
          <a:p>
            <a:pPr algn="just">
              <a:lnSpc>
                <a:spcPct val="150000"/>
              </a:lnSpc>
            </a:pPr>
            <a:r>
              <a:rPr lang="fr-FR" sz="1800" dirty="0">
                <a:latin typeface="Times New Roman" panose="02020603050405020304" pitchFamily="18" charset="0"/>
                <a:cs typeface="Times New Roman" panose="02020603050405020304" pitchFamily="18" charset="0"/>
              </a:rPr>
              <a:t>Ce groupe végétal ne compte qu'une petite quantité d'espèces, seulement quelques dizaines.</a:t>
            </a:r>
          </a:p>
          <a:p>
            <a:pPr algn="just">
              <a:lnSpc>
                <a:spcPct val="150000"/>
              </a:lnSpc>
            </a:pPr>
            <a:r>
              <a:rPr lang="fr-FR" sz="1800" dirty="0">
                <a:latin typeface="Times New Roman" panose="02020603050405020304" pitchFamily="18" charset="0"/>
                <a:cs typeface="Times New Roman" panose="02020603050405020304" pitchFamily="18" charset="0"/>
              </a:rPr>
              <a:t>La particularité du bois des Gnétophytes est qu'en plus des trachéides, éléments conducteurs pour le transport de la sève brute, il possède également des vaisseaux très bien adaptés à cette fonction.</a:t>
            </a:r>
          </a:p>
          <a:p>
            <a:pPr algn="just">
              <a:lnSpc>
                <a:spcPct val="150000"/>
              </a:lnSpc>
            </a:pPr>
            <a:r>
              <a:rPr lang="fr-FR" sz="1800" dirty="0">
                <a:latin typeface="Times New Roman" panose="02020603050405020304" pitchFamily="18" charset="0"/>
                <a:cs typeface="Times New Roman" panose="02020603050405020304" pitchFamily="18" charset="0"/>
              </a:rPr>
              <a:t>C'est pourquoi on qualifie ce bois d'</a:t>
            </a:r>
            <a:r>
              <a:rPr lang="fr-FR" sz="1800" dirty="0" err="1">
                <a:latin typeface="Times New Roman" panose="02020603050405020304" pitchFamily="18" charset="0"/>
                <a:cs typeface="Times New Roman" panose="02020603050405020304" pitchFamily="18" charset="0"/>
              </a:rPr>
              <a:t>hétéroxylé</a:t>
            </a:r>
            <a:r>
              <a:rPr lang="fr-FR" sz="1800" dirty="0">
                <a:latin typeface="Times New Roman" panose="02020603050405020304" pitchFamily="18" charset="0"/>
                <a:cs typeface="Times New Roman" panose="02020603050405020304" pitchFamily="18" charset="0"/>
              </a:rPr>
              <a:t> : outre les éléments de conduction (trachéides et vaisseaux), il comprend aussi du parenchyme ligneux qui assure des rôles de soutien structurel et de réserve nutritive</a:t>
            </a:r>
          </a:p>
          <a:p>
            <a:endParaRPr lang="fr-FR" dirty="0"/>
          </a:p>
        </p:txBody>
      </p:sp>
      <p:pic>
        <p:nvPicPr>
          <p:cNvPr id="6" name="Image 5">
            <a:extLst>
              <a:ext uri="{FF2B5EF4-FFF2-40B4-BE49-F238E27FC236}">
                <a16:creationId xmlns:a16="http://schemas.microsoft.com/office/drawing/2014/main" id="{592AA373-3090-47AF-88E4-8576139EA050}"/>
              </a:ext>
            </a:extLst>
          </p:cNvPr>
          <p:cNvPicPr>
            <a:picLocks noChangeAspect="1"/>
          </p:cNvPicPr>
          <p:nvPr/>
        </p:nvPicPr>
        <p:blipFill>
          <a:blip r:embed="rId2"/>
          <a:stretch>
            <a:fillRect/>
          </a:stretch>
        </p:blipFill>
        <p:spPr>
          <a:xfrm>
            <a:off x="8624711" y="259646"/>
            <a:ext cx="3414889" cy="3180643"/>
          </a:xfrm>
          <a:prstGeom prst="rect">
            <a:avLst/>
          </a:prstGeom>
        </p:spPr>
      </p:pic>
      <p:pic>
        <p:nvPicPr>
          <p:cNvPr id="7" name="Image 6">
            <a:extLst>
              <a:ext uri="{FF2B5EF4-FFF2-40B4-BE49-F238E27FC236}">
                <a16:creationId xmlns:a16="http://schemas.microsoft.com/office/drawing/2014/main" id="{90FB30C4-7940-4BCB-B595-E164589274CC}"/>
              </a:ext>
            </a:extLst>
          </p:cNvPr>
          <p:cNvPicPr>
            <a:picLocks noChangeAspect="1"/>
          </p:cNvPicPr>
          <p:nvPr/>
        </p:nvPicPr>
        <p:blipFill>
          <a:blip r:embed="rId3"/>
          <a:stretch>
            <a:fillRect/>
          </a:stretch>
        </p:blipFill>
        <p:spPr>
          <a:xfrm>
            <a:off x="8624711" y="3522134"/>
            <a:ext cx="3414889" cy="3087510"/>
          </a:xfrm>
          <a:prstGeom prst="rect">
            <a:avLst/>
          </a:prstGeom>
        </p:spPr>
      </p:pic>
    </p:spTree>
    <p:extLst>
      <p:ext uri="{BB962C8B-B14F-4D97-AF65-F5344CB8AC3E}">
        <p14:creationId xmlns:p14="http://schemas.microsoft.com/office/powerpoint/2010/main" val="132033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DB6EEE2-7942-42AD-8671-91B19BAE3F54}"/>
              </a:ext>
            </a:extLst>
          </p:cNvPr>
          <p:cNvSpPr>
            <a:spLocks noGrp="1"/>
          </p:cNvSpPr>
          <p:nvPr>
            <p:ph idx="1"/>
          </p:nvPr>
        </p:nvSpPr>
        <p:spPr>
          <a:xfrm>
            <a:off x="0" y="81024"/>
            <a:ext cx="9652000" cy="6776976"/>
          </a:xfrm>
        </p:spPr>
        <p:txBody>
          <a:bodyPr>
            <a:noAutofit/>
          </a:bodyPr>
          <a:lstStyle/>
          <a:p>
            <a:pPr marL="0" indent="0" algn="just">
              <a:lnSpc>
                <a:spcPct val="170000"/>
              </a:lnSpc>
              <a:buNone/>
            </a:pPr>
            <a:r>
              <a:rPr lang="fr-FR" sz="1800" dirty="0">
                <a:latin typeface="Times New Roman" panose="02020603050405020304" pitchFamily="18" charset="0"/>
                <a:cs typeface="Times New Roman" panose="02020603050405020304" pitchFamily="18" charset="0"/>
              </a:rPr>
              <a:t>Les Gnétophytes revêtent un intérêt particulier pour comprendre l'évolution des plantes, car ils présentent des caractères à la fois proches des conifères et proches des angiospermes (plantes à fleurs). D'un côté, à l'instar des conifères, les Gnétophytes produisent des graines nues, c'est-à-dire non contenues dans un fruit. Mais d'un autre côté, ils partagent plusieurs traits dérivés avec les angiospermes : la présence de vaisseaux spécialisés dans leur bois pour la conduction de la sève, la formation d'organes ressemblant à des fleurs, et un processus de double fécondation lors de la reproduction sexuée. C'est pourquoi les Gnétophytes et les angiospermes sont souvent regroupés au sein d'un même ensemble appelé les Anthophytes (du grec ancien signifiant "à fleur"). Ces deux groupes ont en commun la production de structures florales comparables.</a:t>
            </a:r>
          </a:p>
          <a:p>
            <a:pPr marL="0" indent="0" algn="just">
              <a:lnSpc>
                <a:spcPct val="170000"/>
              </a:lnSpc>
              <a:buNone/>
            </a:pPr>
            <a:r>
              <a:rPr lang="fr-FR" sz="1800" dirty="0">
                <a:latin typeface="Times New Roman" panose="02020603050405020304" pitchFamily="18" charset="0"/>
                <a:cs typeface="Times New Roman" panose="02020603050405020304" pitchFamily="18" charset="0"/>
              </a:rPr>
              <a:t>Ainsi, les Gnétophytes constituent un groupe transitionnel particulièrement intéressant, combinant à la fois des caractères ancestraux hérités des conifères et des caractères dérivés les rapprochant des angiospermes. Ils apportent des éclairages précieux sur les voies évolutives ayant mené à l'émergence des plantes à fleurs</a:t>
            </a:r>
          </a:p>
          <a:p>
            <a:endParaRPr lang="fr-FR" sz="1800" dirty="0"/>
          </a:p>
        </p:txBody>
      </p:sp>
      <p:pic>
        <p:nvPicPr>
          <p:cNvPr id="2" name="Image 1">
            <a:extLst>
              <a:ext uri="{FF2B5EF4-FFF2-40B4-BE49-F238E27FC236}">
                <a16:creationId xmlns:a16="http://schemas.microsoft.com/office/drawing/2014/main" id="{C5FC8D23-5D59-41EB-89F4-2666401E7C80}"/>
              </a:ext>
            </a:extLst>
          </p:cNvPr>
          <p:cNvPicPr>
            <a:picLocks noChangeAspect="1"/>
          </p:cNvPicPr>
          <p:nvPr/>
        </p:nvPicPr>
        <p:blipFill>
          <a:blip r:embed="rId2"/>
          <a:stretch>
            <a:fillRect/>
          </a:stretch>
        </p:blipFill>
        <p:spPr>
          <a:xfrm>
            <a:off x="9734309" y="81024"/>
            <a:ext cx="2338086" cy="3865943"/>
          </a:xfrm>
          <a:prstGeom prst="rect">
            <a:avLst/>
          </a:prstGeom>
        </p:spPr>
      </p:pic>
    </p:spTree>
    <p:extLst>
      <p:ext uri="{BB962C8B-B14F-4D97-AF65-F5344CB8AC3E}">
        <p14:creationId xmlns:p14="http://schemas.microsoft.com/office/powerpoint/2010/main" val="3975262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A5FB34-A2BC-4EC1-A33A-0E75C8CC7880}"/>
              </a:ext>
            </a:extLst>
          </p:cNvPr>
          <p:cNvSpPr>
            <a:spLocks noGrp="1"/>
          </p:cNvSpPr>
          <p:nvPr>
            <p:ph idx="1"/>
          </p:nvPr>
        </p:nvSpPr>
        <p:spPr>
          <a:xfrm>
            <a:off x="440267" y="485423"/>
            <a:ext cx="11221155" cy="2573866"/>
          </a:xfrm>
        </p:spPr>
        <p:txBody>
          <a:bodyPr>
            <a:normAutofit fontScale="85000" lnSpcReduction="20000"/>
          </a:bodyPr>
          <a:lstStyle/>
          <a:p>
            <a:pPr marL="0" indent="0" algn="just">
              <a:lnSpc>
                <a:spcPct val="150000"/>
              </a:lnSpc>
              <a:buNone/>
            </a:pPr>
            <a:r>
              <a:rPr lang="fr-FR" sz="2100" dirty="0">
                <a:latin typeface="Times New Roman" panose="02020603050405020304" pitchFamily="18" charset="0"/>
                <a:cs typeface="Times New Roman" panose="02020603050405020304" pitchFamily="18" charset="0"/>
              </a:rPr>
              <a:t>Les Gnétophytes se démarquent par plusieurs caractères dérivés qu'ils partagent potentiellement avec les angiospermes (plantes à fleurs) :</a:t>
            </a:r>
          </a:p>
          <a:p>
            <a:pPr algn="just">
              <a:lnSpc>
                <a:spcPct val="150000"/>
              </a:lnSpc>
              <a:buFont typeface="Wingdings" panose="05000000000000000000" pitchFamily="2" charset="2"/>
              <a:buChar char="Ø"/>
            </a:pPr>
            <a:r>
              <a:rPr lang="fr-FR" sz="2100" dirty="0">
                <a:latin typeface="Times New Roman" panose="02020603050405020304" pitchFamily="18" charset="0"/>
                <a:cs typeface="Times New Roman" panose="02020603050405020304" pitchFamily="18" charset="0"/>
              </a:rPr>
              <a:t>Ils produisent des structures ressemblant à des fleurs, portées sur des cônes reproducteurs (strobiles) composés de multiples pièces.</a:t>
            </a:r>
          </a:p>
          <a:p>
            <a:pPr algn="just">
              <a:lnSpc>
                <a:spcPct val="150000"/>
              </a:lnSpc>
              <a:buFont typeface="Wingdings" panose="05000000000000000000" pitchFamily="2" charset="2"/>
              <a:buChar char="Ø"/>
            </a:pPr>
            <a:r>
              <a:rPr lang="fr-FR" sz="2100" dirty="0">
                <a:latin typeface="Times New Roman" panose="02020603050405020304" pitchFamily="18" charset="0"/>
                <a:cs typeface="Times New Roman" panose="02020603050405020304" pitchFamily="18" charset="0"/>
              </a:rPr>
              <a:t>Leurs ovules (futurs graines) et microsporanges (futurs cellules reproductrices mâles) sont enveloppés et protégés par de petites bractées modifiées en forme de feuilles.</a:t>
            </a:r>
          </a:p>
          <a:p>
            <a:endParaRPr lang="fr-FR" dirty="0"/>
          </a:p>
        </p:txBody>
      </p:sp>
      <p:pic>
        <p:nvPicPr>
          <p:cNvPr id="4" name="Image 3">
            <a:extLst>
              <a:ext uri="{FF2B5EF4-FFF2-40B4-BE49-F238E27FC236}">
                <a16:creationId xmlns:a16="http://schemas.microsoft.com/office/drawing/2014/main" id="{A8A70D9D-ADA0-4BA4-8817-624381C8E964}"/>
              </a:ext>
            </a:extLst>
          </p:cNvPr>
          <p:cNvPicPr>
            <a:picLocks noChangeAspect="1"/>
          </p:cNvPicPr>
          <p:nvPr/>
        </p:nvPicPr>
        <p:blipFill>
          <a:blip r:embed="rId2"/>
          <a:stretch>
            <a:fillRect/>
          </a:stretch>
        </p:blipFill>
        <p:spPr>
          <a:xfrm>
            <a:off x="440267" y="2912534"/>
            <a:ext cx="11119555" cy="3227210"/>
          </a:xfrm>
          <a:prstGeom prst="rect">
            <a:avLst/>
          </a:prstGeom>
        </p:spPr>
      </p:pic>
      <p:sp>
        <p:nvSpPr>
          <p:cNvPr id="5" name="Rectangle 4">
            <a:extLst>
              <a:ext uri="{FF2B5EF4-FFF2-40B4-BE49-F238E27FC236}">
                <a16:creationId xmlns:a16="http://schemas.microsoft.com/office/drawing/2014/main" id="{CADBD1D4-702A-4EB1-85E6-41CA0D49B453}"/>
              </a:ext>
            </a:extLst>
          </p:cNvPr>
          <p:cNvSpPr/>
          <p:nvPr/>
        </p:nvSpPr>
        <p:spPr>
          <a:xfrm>
            <a:off x="440267" y="6359877"/>
            <a:ext cx="11119555" cy="369332"/>
          </a:xfrm>
          <a:prstGeom prst="rect">
            <a:avLst/>
          </a:prstGeom>
        </p:spPr>
        <p:txBody>
          <a:bodyPr wrap="square">
            <a:spAutoFit/>
          </a:bodyPr>
          <a:lstStyle/>
          <a:p>
            <a:pPr algn="ctr"/>
            <a:r>
              <a:rPr lang="fr-FR" b="1" dirty="0">
                <a:latin typeface="Garamond,Bold"/>
              </a:rPr>
              <a:t>Strobile mâle avec ovules stériles et gouttelettes de pollinisation</a:t>
            </a:r>
            <a:endParaRPr lang="fr-FR" dirty="0"/>
          </a:p>
        </p:txBody>
      </p:sp>
    </p:spTree>
    <p:extLst>
      <p:ext uri="{BB962C8B-B14F-4D97-AF65-F5344CB8AC3E}">
        <p14:creationId xmlns:p14="http://schemas.microsoft.com/office/powerpoint/2010/main" val="27554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B5AF6BE-9213-4F83-9FA0-C7491424C176}"/>
              </a:ext>
            </a:extLst>
          </p:cNvPr>
          <p:cNvSpPr>
            <a:spLocks noGrp="1"/>
          </p:cNvSpPr>
          <p:nvPr>
            <p:ph idx="1"/>
          </p:nvPr>
        </p:nvSpPr>
        <p:spPr>
          <a:xfrm>
            <a:off x="191911" y="496711"/>
            <a:ext cx="11161889" cy="3804356"/>
          </a:xfrm>
        </p:spPr>
        <p:txBody>
          <a:bodyPr>
            <a:normAutofit/>
          </a:bodyPr>
          <a:lstStyle/>
          <a:p>
            <a:pPr marL="0" indent="0" algn="just">
              <a:lnSpc>
                <a:spcPct val="170000"/>
              </a:lnSpc>
              <a:buNone/>
            </a:pPr>
            <a:r>
              <a:rPr lang="fr-FR" sz="1800" dirty="0">
                <a:latin typeface="Times New Roman" panose="02020603050405020304" pitchFamily="18" charset="0"/>
                <a:cs typeface="Times New Roman" panose="02020603050405020304" pitchFamily="18" charset="0"/>
              </a:rPr>
              <a:t>Le tégument externe entourant l'ovule présente une excroissance particulière formant une gouttelette au niveau du micropyle (ouverture). Cette gouttelette semble favoriser la capture des grains de pollen lors de la pollinisation. Ces traits caractéristiques partagés avec le groupe très dérivé des angiospermes suggèrent que les Gnétophytes représentent un maillon évolutif clé de transition. Ils ont développé des structures préfigurant l'apparition de la fleur chez les angiospermes, tout en conservant certains caractères ancestraux de gymnospermes comme les conifères.</a:t>
            </a:r>
          </a:p>
          <a:p>
            <a:pPr marL="0" indent="0" algn="just">
              <a:lnSpc>
                <a:spcPct val="170000"/>
              </a:lnSpc>
              <a:buNone/>
            </a:pPr>
            <a:r>
              <a:rPr lang="fr-FR" sz="1800" dirty="0">
                <a:latin typeface="Times New Roman" panose="02020603050405020304" pitchFamily="18" charset="0"/>
                <a:cs typeface="Times New Roman" panose="02020603050405020304" pitchFamily="18" charset="0"/>
              </a:rPr>
              <a:t>Les Gnétophytes constituent donc un groupe charnière permettant de retracer les étapes ayant mené à l'émergence des plantes à fleurs à partir de lignées de gymnospermes plus anciennes.</a:t>
            </a:r>
          </a:p>
          <a:p>
            <a:endParaRPr lang="fr-FR" sz="1800" dirty="0"/>
          </a:p>
        </p:txBody>
      </p:sp>
    </p:spTree>
    <p:extLst>
      <p:ext uri="{BB962C8B-B14F-4D97-AF65-F5344CB8AC3E}">
        <p14:creationId xmlns:p14="http://schemas.microsoft.com/office/powerpoint/2010/main" val="448111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1C406BB-81AE-4580-9DE5-6FB36DF61DE1}"/>
              </a:ext>
            </a:extLst>
          </p:cNvPr>
          <p:cNvSpPr>
            <a:spLocks noGrp="1"/>
          </p:cNvSpPr>
          <p:nvPr>
            <p:ph idx="1"/>
          </p:nvPr>
        </p:nvSpPr>
        <p:spPr>
          <a:xfrm>
            <a:off x="79022" y="237067"/>
            <a:ext cx="7563556" cy="5939896"/>
          </a:xfrm>
        </p:spPr>
        <p:txBody>
          <a:bodyPr>
            <a:normAutofit/>
          </a:bodyPr>
          <a:lstStyle/>
          <a:p>
            <a:pPr marL="0" indent="0" algn="just">
              <a:lnSpc>
                <a:spcPct val="170000"/>
              </a:lnSpc>
              <a:buNone/>
            </a:pPr>
            <a:r>
              <a:rPr lang="fr-FR" sz="1800" dirty="0">
                <a:latin typeface="Times New Roman" panose="02020603050405020304" pitchFamily="18" charset="0"/>
                <a:cs typeface="Times New Roman" panose="02020603050405020304" pitchFamily="18" charset="0"/>
              </a:rPr>
              <a:t>Les </a:t>
            </a:r>
            <a:r>
              <a:rPr lang="fr-FR" sz="1800" dirty="0" err="1">
                <a:latin typeface="Times New Roman" panose="02020603050405020304" pitchFamily="18" charset="0"/>
                <a:cs typeface="Times New Roman" panose="02020603050405020304" pitchFamily="18" charset="0"/>
              </a:rPr>
              <a:t>Gnétophytes</a:t>
            </a:r>
            <a:r>
              <a:rPr lang="fr-FR" sz="1800" dirty="0">
                <a:latin typeface="Times New Roman" panose="02020603050405020304" pitchFamily="18" charset="0"/>
                <a:cs typeface="Times New Roman" panose="02020603050405020304" pitchFamily="18" charset="0"/>
              </a:rPr>
              <a:t> regroupent artificiellement trois genres :</a:t>
            </a:r>
          </a:p>
          <a:p>
            <a:pPr marL="0" indent="0" algn="just">
              <a:lnSpc>
                <a:spcPct val="170000"/>
              </a:lnSpc>
              <a:buNone/>
            </a:pPr>
            <a:r>
              <a:rPr lang="fr-FR" sz="1800" b="1" dirty="0">
                <a:latin typeface="Times New Roman" panose="02020603050405020304" pitchFamily="18" charset="0"/>
                <a:cs typeface="Times New Roman" panose="02020603050405020304" pitchFamily="18" charset="0"/>
              </a:rPr>
              <a:t>1.1.Les Gnetum: </a:t>
            </a:r>
            <a:r>
              <a:rPr lang="fr-FR" sz="1800" dirty="0">
                <a:latin typeface="Times New Roman" panose="02020603050405020304" pitchFamily="18" charset="0"/>
                <a:cs typeface="Times New Roman" panose="02020603050405020304" pitchFamily="18" charset="0"/>
              </a:rPr>
              <a:t>sont un genre végétal tropical comprenant environ 40 espèces. À l'exception du Gnetum </a:t>
            </a:r>
            <a:r>
              <a:rPr lang="fr-FR" sz="1800" dirty="0" err="1">
                <a:latin typeface="Times New Roman" panose="02020603050405020304" pitchFamily="18" charset="0"/>
                <a:cs typeface="Times New Roman" panose="02020603050405020304" pitchFamily="18" charset="0"/>
              </a:rPr>
              <a:t>gonemon</a:t>
            </a:r>
            <a:r>
              <a:rPr lang="fr-FR" sz="1800" dirty="0">
                <a:latin typeface="Times New Roman" panose="02020603050405020304" pitchFamily="18" charset="0"/>
                <a:cs typeface="Times New Roman" panose="02020603050405020304" pitchFamily="18" charset="0"/>
              </a:rPr>
              <a:t>, un petit arbre, ce sont des plantes </a:t>
            </a:r>
            <a:r>
              <a:rPr lang="fr-FR" sz="1800" dirty="0" err="1">
                <a:latin typeface="Times New Roman" panose="02020603050405020304" pitchFamily="18" charset="0"/>
                <a:cs typeface="Times New Roman" panose="02020603050405020304" pitchFamily="18" charset="0"/>
              </a:rPr>
              <a:t>lianescentes</a:t>
            </a:r>
            <a:r>
              <a:rPr lang="fr-FR" sz="1800" dirty="0">
                <a:latin typeface="Times New Roman" panose="02020603050405020304" pitchFamily="18" charset="0"/>
                <a:cs typeface="Times New Roman" panose="02020603050405020304" pitchFamily="18" charset="0"/>
              </a:rPr>
              <a:t> aux caractéristiques suivantes :</a:t>
            </a:r>
          </a:p>
          <a:p>
            <a:pPr algn="just">
              <a:lnSpc>
                <a:spcPct val="17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Système de reproduction dioïque (pieds mâles et femelles séparés)</a:t>
            </a:r>
          </a:p>
          <a:p>
            <a:pPr algn="just">
              <a:lnSpc>
                <a:spcPct val="17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Grandes feuilles simples opposées</a:t>
            </a:r>
          </a:p>
          <a:p>
            <a:pPr algn="just">
              <a:lnSpc>
                <a:spcPct val="17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Graines entourées d'une enveloppe charnue de couleur vive..</a:t>
            </a:r>
          </a:p>
        </p:txBody>
      </p:sp>
      <p:pic>
        <p:nvPicPr>
          <p:cNvPr id="2" name="Image 1">
            <a:extLst>
              <a:ext uri="{FF2B5EF4-FFF2-40B4-BE49-F238E27FC236}">
                <a16:creationId xmlns:a16="http://schemas.microsoft.com/office/drawing/2014/main" id="{0849ADAC-9821-43B1-958E-49FF4CEA479C}"/>
              </a:ext>
            </a:extLst>
          </p:cNvPr>
          <p:cNvPicPr>
            <a:picLocks noChangeAspect="1"/>
          </p:cNvPicPr>
          <p:nvPr/>
        </p:nvPicPr>
        <p:blipFill>
          <a:blip r:embed="rId2"/>
          <a:stretch>
            <a:fillRect/>
          </a:stretch>
        </p:blipFill>
        <p:spPr>
          <a:xfrm>
            <a:off x="8116711" y="237067"/>
            <a:ext cx="3905956" cy="6502400"/>
          </a:xfrm>
          <a:prstGeom prst="rect">
            <a:avLst/>
          </a:prstGeom>
        </p:spPr>
      </p:pic>
    </p:spTree>
    <p:extLst>
      <p:ext uri="{BB962C8B-B14F-4D97-AF65-F5344CB8AC3E}">
        <p14:creationId xmlns:p14="http://schemas.microsoft.com/office/powerpoint/2010/main" val="220944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517A4C3-A09B-46CB-8052-5E2C16C6FA7A}"/>
              </a:ext>
            </a:extLst>
          </p:cNvPr>
          <p:cNvSpPr>
            <a:spLocks noGrp="1"/>
          </p:cNvSpPr>
          <p:nvPr>
            <p:ph idx="1"/>
          </p:nvPr>
        </p:nvSpPr>
        <p:spPr>
          <a:xfrm>
            <a:off x="838200" y="327378"/>
            <a:ext cx="6409267" cy="5849585"/>
          </a:xfrm>
        </p:spPr>
        <p:txBody>
          <a:bodyPr>
            <a:normAutofit/>
          </a:bodyPr>
          <a:lstStyle/>
          <a:p>
            <a:pPr marL="0" indent="0" algn="just">
              <a:lnSpc>
                <a:spcPct val="150000"/>
              </a:lnSpc>
              <a:buNone/>
            </a:pPr>
            <a:r>
              <a:rPr lang="fr-FR" sz="1800" b="1" dirty="0">
                <a:latin typeface="Times New Roman" panose="02020603050405020304" pitchFamily="18" charset="0"/>
                <a:cs typeface="Times New Roman" panose="02020603050405020304" pitchFamily="18" charset="0"/>
              </a:rPr>
              <a:t>1.2.Les </a:t>
            </a:r>
            <a:r>
              <a:rPr lang="fr-FR" sz="1800" b="1" dirty="0" err="1">
                <a:latin typeface="Times New Roman" panose="02020603050405020304" pitchFamily="18" charset="0"/>
                <a:cs typeface="Times New Roman" panose="02020603050405020304" pitchFamily="18" charset="0"/>
              </a:rPr>
              <a:t>Ephedra</a:t>
            </a:r>
            <a:r>
              <a:rPr lang="fr-FR" sz="1800" b="1" dirty="0">
                <a:latin typeface="Times New Roman" panose="02020603050405020304" pitchFamily="18" charset="0"/>
                <a:cs typeface="Times New Roman" panose="02020603050405020304" pitchFamily="18" charset="0"/>
              </a:rPr>
              <a:t> : </a:t>
            </a:r>
            <a:r>
              <a:rPr lang="fr-FR" sz="1800" dirty="0">
                <a:latin typeface="Times New Roman" panose="02020603050405020304" pitchFamily="18" charset="0"/>
                <a:cs typeface="Times New Roman" panose="02020603050405020304" pitchFamily="18" charset="0"/>
              </a:rPr>
              <a:t>sont un genre de petits arbrisseaux qui présentent les caractéristiques suivantes :</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Tiges articulées</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Feuilles réduites à des écailles opposées ou verticillées</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Système de reproduction dioïque (pieds mâles et femelles séparés)</a:t>
            </a:r>
          </a:p>
          <a:p>
            <a:pPr marL="0" indent="0" algn="just">
              <a:lnSpc>
                <a:spcPct val="150000"/>
              </a:lnSpc>
              <a:buNone/>
            </a:pPr>
            <a:r>
              <a:rPr lang="fr-FR" sz="1800" dirty="0">
                <a:latin typeface="Times New Roman" panose="02020603050405020304" pitchFamily="18" charset="0"/>
                <a:cs typeface="Times New Roman" panose="02020603050405020304" pitchFamily="18" charset="0"/>
              </a:rPr>
              <a:t>Ce genre ne comprend qu'une seule famille et environ 35 espèces à travers le monde. On en trouve notamment 4 espèces en Algérie, Des espèces dans toutes les régions tempérées du globe, à l'exception de l'Australie</a:t>
            </a:r>
          </a:p>
          <a:p>
            <a:endParaRPr lang="fr-FR" dirty="0"/>
          </a:p>
        </p:txBody>
      </p:sp>
      <p:pic>
        <p:nvPicPr>
          <p:cNvPr id="4" name="Image 3">
            <a:extLst>
              <a:ext uri="{FF2B5EF4-FFF2-40B4-BE49-F238E27FC236}">
                <a16:creationId xmlns:a16="http://schemas.microsoft.com/office/drawing/2014/main" id="{DB09EC43-5F6F-49D4-904A-908C40FB6EFD}"/>
              </a:ext>
            </a:extLst>
          </p:cNvPr>
          <p:cNvPicPr>
            <a:picLocks noChangeAspect="1"/>
          </p:cNvPicPr>
          <p:nvPr/>
        </p:nvPicPr>
        <p:blipFill>
          <a:blip r:embed="rId2"/>
          <a:stretch>
            <a:fillRect/>
          </a:stretch>
        </p:blipFill>
        <p:spPr>
          <a:xfrm>
            <a:off x="7524397" y="180622"/>
            <a:ext cx="4577292" cy="6677378"/>
          </a:xfrm>
          <a:prstGeom prst="rect">
            <a:avLst/>
          </a:prstGeom>
        </p:spPr>
      </p:pic>
    </p:spTree>
    <p:extLst>
      <p:ext uri="{BB962C8B-B14F-4D97-AF65-F5344CB8AC3E}">
        <p14:creationId xmlns:p14="http://schemas.microsoft.com/office/powerpoint/2010/main" val="205386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9ADDC7-F7EB-48D0-934D-3793FB858160}"/>
              </a:ext>
            </a:extLst>
          </p:cNvPr>
          <p:cNvSpPr>
            <a:spLocks noGrp="1"/>
          </p:cNvSpPr>
          <p:nvPr>
            <p:ph idx="1"/>
          </p:nvPr>
        </p:nvSpPr>
        <p:spPr>
          <a:xfrm>
            <a:off x="838199" y="417689"/>
            <a:ext cx="7222067" cy="6220178"/>
          </a:xfrm>
        </p:spPr>
        <p:txBody>
          <a:bodyPr>
            <a:normAutofit/>
          </a:bodyPr>
          <a:lstStyle/>
          <a:p>
            <a:pPr marL="0" indent="0" algn="just">
              <a:lnSpc>
                <a:spcPct val="150000"/>
              </a:lnSpc>
              <a:buNone/>
            </a:pPr>
            <a:r>
              <a:rPr lang="fr-FR" sz="1800" b="1" dirty="0">
                <a:latin typeface="Times New Roman" panose="02020603050405020304" pitchFamily="18" charset="0"/>
                <a:cs typeface="Times New Roman" panose="02020603050405020304" pitchFamily="18" charset="0"/>
              </a:rPr>
              <a:t>1.3.La Welwitschia: </a:t>
            </a:r>
            <a:r>
              <a:rPr lang="fr-FR" sz="1800" dirty="0">
                <a:latin typeface="Times New Roman" panose="02020603050405020304" pitchFamily="18" charset="0"/>
                <a:cs typeface="Times New Roman" panose="02020603050405020304" pitchFamily="18" charset="0"/>
              </a:rPr>
              <a:t>est un genre monospécifique, c'est-à-dire qu'il ne comprend qu'une seule espèce. Cette plante présente une morphologie très particulière et unique:</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Tige courte et épaisse</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Sommet aplati portant seulement deux feuilles rubanées</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Ces deux feuilles persistent et connaissent une croissance continue tout au long de la vie de la plante, pouvant aller jusqu'à 2000 ans</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On la décrit souvent comme ayant un "port très particulier" en raison de cette morphologie si singulière.</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La Welwitschia est une plante curieuse des déserts du sud-ouest africain, endémique de cette région aride.</a:t>
            </a:r>
          </a:p>
          <a:p>
            <a:endParaRPr lang="fr-FR" dirty="0"/>
          </a:p>
        </p:txBody>
      </p:sp>
      <p:pic>
        <p:nvPicPr>
          <p:cNvPr id="4" name="Image 3">
            <a:extLst>
              <a:ext uri="{FF2B5EF4-FFF2-40B4-BE49-F238E27FC236}">
                <a16:creationId xmlns:a16="http://schemas.microsoft.com/office/drawing/2014/main" id="{C4477881-B86D-4330-A9EA-DC205B623E3E}"/>
              </a:ext>
            </a:extLst>
          </p:cNvPr>
          <p:cNvPicPr>
            <a:picLocks noChangeAspect="1"/>
          </p:cNvPicPr>
          <p:nvPr/>
        </p:nvPicPr>
        <p:blipFill>
          <a:blip r:embed="rId2"/>
          <a:stretch>
            <a:fillRect/>
          </a:stretch>
        </p:blipFill>
        <p:spPr>
          <a:xfrm>
            <a:off x="8226071" y="158044"/>
            <a:ext cx="3853039" cy="6592711"/>
          </a:xfrm>
          <a:prstGeom prst="rect">
            <a:avLst/>
          </a:prstGeom>
        </p:spPr>
      </p:pic>
    </p:spTree>
    <p:extLst>
      <p:ext uri="{BB962C8B-B14F-4D97-AF65-F5344CB8AC3E}">
        <p14:creationId xmlns:p14="http://schemas.microsoft.com/office/powerpoint/2010/main" val="3487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56674D0-652F-4537-8536-834973134F21}"/>
              </a:ext>
            </a:extLst>
          </p:cNvPr>
          <p:cNvSpPr>
            <a:spLocks noGrp="1"/>
          </p:cNvSpPr>
          <p:nvPr>
            <p:ph idx="1"/>
          </p:nvPr>
        </p:nvSpPr>
        <p:spPr>
          <a:xfrm>
            <a:off x="293512" y="135467"/>
            <a:ext cx="8195732" cy="4572000"/>
          </a:xfrm>
        </p:spPr>
        <p:txBody>
          <a:bodyPr>
            <a:normAutofit fontScale="85000" lnSpcReduction="10000"/>
          </a:bodyPr>
          <a:lstStyle/>
          <a:p>
            <a:pPr marL="0" indent="0" algn="just">
              <a:lnSpc>
                <a:spcPct val="150000"/>
              </a:lnSpc>
              <a:buNone/>
            </a:pPr>
            <a:r>
              <a:rPr lang="fr-FR" sz="1900" b="1" dirty="0">
                <a:latin typeface="Times New Roman" panose="02020603050405020304" pitchFamily="18" charset="0"/>
                <a:cs typeface="Times New Roman" panose="02020603050405020304" pitchFamily="18" charset="0"/>
              </a:rPr>
              <a:t>2.La reproduction   </a:t>
            </a:r>
          </a:p>
          <a:p>
            <a:pPr marL="0" indent="0" algn="just">
              <a:lnSpc>
                <a:spcPct val="150000"/>
              </a:lnSpc>
              <a:buNone/>
            </a:pPr>
            <a:r>
              <a:rPr lang="fr-FR" sz="1900" b="1" dirty="0">
                <a:latin typeface="Times New Roman" panose="02020603050405020304" pitchFamily="18" charset="0"/>
                <a:cs typeface="Times New Roman" panose="02020603050405020304" pitchFamily="18" charset="0"/>
              </a:rPr>
              <a:t>2.1.Les organes reproducteurs femelles: </a:t>
            </a:r>
            <a:r>
              <a:rPr lang="fr-FR" sz="1900" dirty="0">
                <a:latin typeface="Times New Roman" panose="02020603050405020304" pitchFamily="18" charset="0"/>
                <a:cs typeface="Times New Roman" panose="02020603050405020304" pitchFamily="18" charset="0"/>
              </a:rPr>
              <a:t>sont des structures très réduites, qualifiées de "pseudo-fleurs" ou "fleurs réduites". Elles sont regroupées en inflorescences sous forme d'épis, de chatons ou de cônes.</a:t>
            </a:r>
          </a:p>
          <a:p>
            <a:pPr algn="just">
              <a:lnSpc>
                <a:spcPct val="150000"/>
              </a:lnSpc>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Chaque pseudo-fleur femelle contient un seul ovule qui présente les caractéristiques suivantes :</a:t>
            </a:r>
          </a:p>
          <a:p>
            <a:pPr algn="just">
              <a:lnSpc>
                <a:spcPct val="150000"/>
              </a:lnSpc>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Il est droit et n'a qu'un seul tégument (enveloppe protectrice)</a:t>
            </a:r>
          </a:p>
          <a:p>
            <a:pPr algn="just">
              <a:lnSpc>
                <a:spcPct val="150000"/>
              </a:lnSpc>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Au niveau de son ouverture (micropyle), le tégument se prolonge en un tube appelé "tube micropylaire"</a:t>
            </a:r>
          </a:p>
          <a:p>
            <a:pPr algn="just">
              <a:lnSpc>
                <a:spcPct val="150000"/>
              </a:lnSpc>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L'ovule est partiellement protégé par une ou deux enveloppes supplémentaires non complètement fermées, appelées "</a:t>
            </a:r>
            <a:r>
              <a:rPr lang="fr-FR" sz="1900" dirty="0" err="1">
                <a:latin typeface="Times New Roman" panose="02020603050405020304" pitchFamily="18" charset="0"/>
                <a:cs typeface="Times New Roman" panose="02020603050405020304" pitchFamily="18" charset="0"/>
              </a:rPr>
              <a:t>saccovulées</a:t>
            </a:r>
            <a:r>
              <a:rPr lang="fr-FR" sz="1900" dirty="0">
                <a:latin typeface="Times New Roman" panose="02020603050405020304" pitchFamily="18" charset="0"/>
                <a:cs typeface="Times New Roman" panose="02020603050405020304" pitchFamily="18" charset="0"/>
              </a:rPr>
              <a:t>"</a:t>
            </a:r>
          </a:p>
          <a:p>
            <a:endParaRPr lang="fr-FR" dirty="0"/>
          </a:p>
        </p:txBody>
      </p:sp>
      <p:pic>
        <p:nvPicPr>
          <p:cNvPr id="4" name="Image 3">
            <a:extLst>
              <a:ext uri="{FF2B5EF4-FFF2-40B4-BE49-F238E27FC236}">
                <a16:creationId xmlns:a16="http://schemas.microsoft.com/office/drawing/2014/main" id="{F5809DBA-CA60-454A-873F-4E927B1C317B}"/>
              </a:ext>
            </a:extLst>
          </p:cNvPr>
          <p:cNvPicPr>
            <a:picLocks noChangeAspect="1"/>
          </p:cNvPicPr>
          <p:nvPr/>
        </p:nvPicPr>
        <p:blipFill>
          <a:blip r:embed="rId2"/>
          <a:stretch>
            <a:fillRect/>
          </a:stretch>
        </p:blipFill>
        <p:spPr>
          <a:xfrm>
            <a:off x="8613422" y="552451"/>
            <a:ext cx="3397956" cy="6017682"/>
          </a:xfrm>
          <a:prstGeom prst="rect">
            <a:avLst/>
          </a:prstGeom>
        </p:spPr>
      </p:pic>
      <p:pic>
        <p:nvPicPr>
          <p:cNvPr id="5" name="Image 4">
            <a:extLst>
              <a:ext uri="{FF2B5EF4-FFF2-40B4-BE49-F238E27FC236}">
                <a16:creationId xmlns:a16="http://schemas.microsoft.com/office/drawing/2014/main" id="{F8D5C3F7-F199-4A6C-8F52-E747D980089B}"/>
              </a:ext>
            </a:extLst>
          </p:cNvPr>
          <p:cNvPicPr>
            <a:picLocks noChangeAspect="1"/>
          </p:cNvPicPr>
          <p:nvPr/>
        </p:nvPicPr>
        <p:blipFill>
          <a:blip r:embed="rId3"/>
          <a:stretch>
            <a:fillRect/>
          </a:stretch>
        </p:blipFill>
        <p:spPr>
          <a:xfrm>
            <a:off x="293512" y="4323644"/>
            <a:ext cx="8319910" cy="2246489"/>
          </a:xfrm>
          <a:prstGeom prst="rect">
            <a:avLst/>
          </a:prstGeom>
        </p:spPr>
      </p:pic>
    </p:spTree>
    <p:extLst>
      <p:ext uri="{BB962C8B-B14F-4D97-AF65-F5344CB8AC3E}">
        <p14:creationId xmlns:p14="http://schemas.microsoft.com/office/powerpoint/2010/main" val="4426866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1316</Words>
  <Application>Microsoft Office PowerPoint</Application>
  <PresentationFormat>Grand écran</PresentationFormat>
  <Paragraphs>62</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Calibri Light</vt:lpstr>
      <vt:lpstr>Garamond,Bold</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dc:creator>
  <cp:lastModifiedBy>SAMIR</cp:lastModifiedBy>
  <cp:revision>21</cp:revision>
  <dcterms:created xsi:type="dcterms:W3CDTF">2024-03-26T06:40:21Z</dcterms:created>
  <dcterms:modified xsi:type="dcterms:W3CDTF">2024-04-24T10:22:30Z</dcterms:modified>
</cp:coreProperties>
</file>